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2.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5" r:id="rId4"/>
  </p:sldMasterIdLst>
  <p:notesMasterIdLst>
    <p:notesMasterId r:id="rId65"/>
  </p:notesMasterIdLst>
  <p:handoutMasterIdLst>
    <p:handoutMasterId r:id="rId66"/>
  </p:handoutMasterIdLst>
  <p:sldIdLst>
    <p:sldId id="2139119264" r:id="rId5"/>
    <p:sldId id="256" r:id="rId6"/>
    <p:sldId id="2139119312" r:id="rId7"/>
    <p:sldId id="2139119293" r:id="rId8"/>
    <p:sldId id="2139119313" r:id="rId9"/>
    <p:sldId id="2139119311" r:id="rId10"/>
    <p:sldId id="2139119273" r:id="rId11"/>
    <p:sldId id="2139119274" r:id="rId12"/>
    <p:sldId id="2139119253" r:id="rId13"/>
    <p:sldId id="753" r:id="rId14"/>
    <p:sldId id="1013" r:id="rId15"/>
    <p:sldId id="973" r:id="rId16"/>
    <p:sldId id="974" r:id="rId17"/>
    <p:sldId id="2139119272" r:id="rId18"/>
    <p:sldId id="2139119255" r:id="rId19"/>
    <p:sldId id="294" r:id="rId20"/>
    <p:sldId id="2139119276" r:id="rId21"/>
    <p:sldId id="2139119277" r:id="rId22"/>
    <p:sldId id="297" r:id="rId23"/>
    <p:sldId id="2139119279" r:id="rId24"/>
    <p:sldId id="2139119297" r:id="rId25"/>
    <p:sldId id="1264" r:id="rId26"/>
    <p:sldId id="2139119286" r:id="rId27"/>
    <p:sldId id="2139119283" r:id="rId28"/>
    <p:sldId id="2139119285" r:id="rId29"/>
    <p:sldId id="2139119271" r:id="rId30"/>
    <p:sldId id="2139119256" r:id="rId31"/>
    <p:sldId id="2139119303" r:id="rId32"/>
    <p:sldId id="2139119304" r:id="rId33"/>
    <p:sldId id="2139119306" r:id="rId34"/>
    <p:sldId id="3043" r:id="rId35"/>
    <p:sldId id="2139119270" r:id="rId36"/>
    <p:sldId id="2139119257" r:id="rId37"/>
    <p:sldId id="2139119278" r:id="rId38"/>
    <p:sldId id="2139119288" r:id="rId39"/>
    <p:sldId id="2139119289" r:id="rId40"/>
    <p:sldId id="2139119307" r:id="rId41"/>
    <p:sldId id="2139119269" r:id="rId42"/>
    <p:sldId id="2139119259" r:id="rId43"/>
    <p:sldId id="2139119308" r:id="rId44"/>
    <p:sldId id="2139119296" r:id="rId45"/>
    <p:sldId id="2139119268" r:id="rId46"/>
    <p:sldId id="2139119314" r:id="rId47"/>
    <p:sldId id="2139119315" r:id="rId48"/>
    <p:sldId id="2139119316" r:id="rId49"/>
    <p:sldId id="2139119310" r:id="rId50"/>
    <p:sldId id="2139119317" r:id="rId51"/>
    <p:sldId id="1081" r:id="rId52"/>
    <p:sldId id="2139119261" r:id="rId53"/>
    <p:sldId id="2139119292" r:id="rId54"/>
    <p:sldId id="2139119309" r:id="rId55"/>
    <p:sldId id="2139119294" r:id="rId56"/>
    <p:sldId id="2139119295" r:id="rId57"/>
    <p:sldId id="1023" r:id="rId58"/>
    <p:sldId id="2139119252" r:id="rId59"/>
    <p:sldId id="1045" r:id="rId60"/>
    <p:sldId id="1046" r:id="rId61"/>
    <p:sldId id="1040" r:id="rId62"/>
    <p:sldId id="1044" r:id="rId63"/>
    <p:sldId id="893" r:id="rId64"/>
  </p:sldIdLst>
  <p:sldSz cx="12192000" cy="6858000"/>
  <p:notesSz cx="6858000" cy="24098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53F"/>
    <a:srgbClr val="F37440"/>
    <a:srgbClr val="00B2B1"/>
    <a:srgbClr val="00B2B2"/>
    <a:srgbClr val="181717"/>
    <a:srgbClr val="B9B9B9"/>
    <a:srgbClr val="FFFFFF"/>
    <a:srgbClr val="394851"/>
    <a:srgbClr val="898C92"/>
    <a:srgbClr val="16A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34654F-7363-45FE-9090-94BCDF2C66CB}" v="1" dt="2021-08-06T00:54:39.936"/>
    <p1510:client id="{96BF384C-5956-574C-87FF-30817B49BA47}" v="13" dt="2021-08-05T04:05:40.438"/>
  </p1510:revLst>
</p1510:revInfo>
</file>

<file path=ppt/tableStyles.xml><?xml version="1.0" encoding="utf-8"?>
<a:tblStyleLst xmlns:a="http://schemas.openxmlformats.org/drawingml/2006/main" def="{1FECB4D8-DB02-4DC6-A0A2-4F2EBAE1DC9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46"/>
    <p:restoredTop sz="78646" autoAdjust="0"/>
  </p:normalViewPr>
  <p:slideViewPr>
    <p:cSldViewPr snapToGrid="0">
      <p:cViewPr varScale="1">
        <p:scale>
          <a:sx n="89" d="100"/>
          <a:sy n="89" d="100"/>
        </p:scale>
        <p:origin x="1536" y="96"/>
      </p:cViewPr>
      <p:guideLst>
        <p:guide orient="horz" pos="2136"/>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viewProps" Target="viewProps.xml"/><Relationship Id="rId7" Type="http://schemas.openxmlformats.org/officeDocument/2006/relationships/slide" Target="slides/slide3.xml"/><Relationship Id="rId71"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72"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ng, haizhen" userId="7a92af79-ee9b-4fec-82db-7507c30be324" providerId="ADAL" clId="{3A34654F-7363-45FE-9090-94BCDF2C66CB}"/>
    <pc:docChg chg="modSld">
      <pc:chgData name="Dong, haizhen" userId="7a92af79-ee9b-4fec-82db-7507c30be324" providerId="ADAL" clId="{3A34654F-7363-45FE-9090-94BCDF2C66CB}" dt="2021-08-06T00:54:55.013" v="14" actId="20577"/>
      <pc:docMkLst>
        <pc:docMk/>
      </pc:docMkLst>
      <pc:sldChg chg="addSp modSp mod">
        <pc:chgData name="Dong, haizhen" userId="7a92af79-ee9b-4fec-82db-7507c30be324" providerId="ADAL" clId="{3A34654F-7363-45FE-9090-94BCDF2C66CB}" dt="2021-08-06T00:54:55.013" v="14" actId="20577"/>
        <pc:sldMkLst>
          <pc:docMk/>
          <pc:sldMk cId="3052482576" sldId="2139119297"/>
        </pc:sldMkLst>
        <pc:spChg chg="add mod">
          <ac:chgData name="Dong, haizhen" userId="7a92af79-ee9b-4fec-82db-7507c30be324" providerId="ADAL" clId="{3A34654F-7363-45FE-9090-94BCDF2C66CB}" dt="2021-08-06T00:54:55.013" v="14" actId="20577"/>
          <ac:spMkLst>
            <pc:docMk/>
            <pc:sldMk cId="3052482576" sldId="2139119297"/>
            <ac:spMk id="3" creationId="{D267CF9A-BDCA-4C07-AAA5-636A7875E8C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A87AE45-7D9C-AF4B-9127-07A37BCC0B4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Arial Regular"/>
            </a:endParaRPr>
          </a:p>
        </p:txBody>
      </p:sp>
      <p:sp>
        <p:nvSpPr>
          <p:cNvPr id="3" name="Date Placeholder 2">
            <a:extLst>
              <a:ext uri="{FF2B5EF4-FFF2-40B4-BE49-F238E27FC236}">
                <a16:creationId xmlns:a16="http://schemas.microsoft.com/office/drawing/2014/main" id="{91D4BF13-FEF8-6847-BD1B-D751112DA7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8869856-63EF-664B-B6D1-4347CEFEB312}" type="datetimeFigureOut">
              <a:rPr lang="en-US" smtClean="0">
                <a:latin typeface="Arial Regular"/>
              </a:rPr>
              <a:t>8/6/2021</a:t>
            </a:fld>
            <a:endParaRPr lang="en-US">
              <a:latin typeface="Arial Regular"/>
            </a:endParaRPr>
          </a:p>
        </p:txBody>
      </p:sp>
      <p:sp>
        <p:nvSpPr>
          <p:cNvPr id="4" name="Footer Placeholder 3">
            <a:extLst>
              <a:ext uri="{FF2B5EF4-FFF2-40B4-BE49-F238E27FC236}">
                <a16:creationId xmlns:a16="http://schemas.microsoft.com/office/drawing/2014/main" id="{2F4FBDD7-16D6-054A-8A98-281A3B7C5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Arial Regular"/>
            </a:endParaRPr>
          </a:p>
        </p:txBody>
      </p:sp>
      <p:sp>
        <p:nvSpPr>
          <p:cNvPr id="5" name="Slide Number Placeholder 4">
            <a:extLst>
              <a:ext uri="{FF2B5EF4-FFF2-40B4-BE49-F238E27FC236}">
                <a16:creationId xmlns:a16="http://schemas.microsoft.com/office/drawing/2014/main" id="{E42406F2-82FA-EB49-BDED-F186357D5D1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DCF472-C139-3E41-873F-842C077DA286}" type="slidenum">
              <a:rPr lang="en-US" smtClean="0">
                <a:latin typeface="Arial Regular"/>
              </a:rPr>
              <a:t>‹#›</a:t>
            </a:fld>
            <a:endParaRPr lang="en-US">
              <a:latin typeface="Arial Regular"/>
            </a:endParaRPr>
          </a:p>
        </p:txBody>
      </p:sp>
    </p:spTree>
    <p:extLst>
      <p:ext uri="{BB962C8B-B14F-4D97-AF65-F5344CB8AC3E}">
        <p14:creationId xmlns:p14="http://schemas.microsoft.com/office/powerpoint/2010/main" val="30682926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tiff>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4.png>
</file>

<file path=ppt/media/image35.png>
</file>

<file path=ppt/media/image4.png>
</file>

<file path=ppt/media/image40.png>
</file>

<file path=ppt/media/image41.png>
</file>

<file path=ppt/media/image42.svg>
</file>

<file path=ppt/media/image44.png>
</file>

<file path=ppt/media/image45.svg>
</file>

<file path=ppt/media/image5.png>
</file>

<file path=ppt/media/image52.png>
</file>

<file path=ppt/media/image53.svg>
</file>

<file path=ppt/media/image54.png>
</file>

<file path=ppt/media/image55.png>
</file>

<file path=ppt/media/image6.jpeg>
</file>

<file path=ppt/media/image60.png>
</file>

<file path=ppt/media/image62.png>
</file>

<file path=ppt/media/image64.png>
</file>

<file path=ppt/media/image6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Regular"/>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Regular"/>
              </a:defRPr>
            </a:lvl1pPr>
          </a:lstStyle>
          <a:p>
            <a:fld id="{C7103FDF-5845-2441-8890-D723FF5A85D0}" type="datetimeFigureOut">
              <a:rPr lang="en-US" smtClean="0"/>
              <a:pPr/>
              <a:t>8/6/2021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Regular"/>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Regular"/>
              </a:defRPr>
            </a:lvl1pPr>
          </a:lstStyle>
          <a:p>
            <a:fld id="{FFDCFA53-E6C0-FD4E-82A8-4284543D7962}" type="slidenum">
              <a:rPr lang="en-US" smtClean="0"/>
              <a:pPr/>
              <a:t>‹#›</a:t>
            </a:fld>
            <a:endParaRPr lang="en-US"/>
          </a:p>
        </p:txBody>
      </p:sp>
    </p:spTree>
    <p:extLst>
      <p:ext uri="{BB962C8B-B14F-4D97-AF65-F5344CB8AC3E}">
        <p14:creationId xmlns:p14="http://schemas.microsoft.com/office/powerpoint/2010/main" val="1191001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marL="0" marR="0" lvl="0" indent="0" algn="l" defTabSz="91413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D8D8D8"/>
                </a:solidFill>
                <a:effectLst/>
                <a:uLnTx/>
                <a:uFillTx/>
                <a:latin typeface="Century Gothic"/>
                <a:ea typeface="+mn-ea"/>
                <a:cs typeface="+mn-cs"/>
              </a:rPr>
              <a:t>© 2014 Teradata</a:t>
            </a:r>
          </a:p>
        </p:txBody>
      </p:sp>
    </p:spTree>
    <p:extLst>
      <p:ext uri="{BB962C8B-B14F-4D97-AF65-F5344CB8AC3E}">
        <p14:creationId xmlns:p14="http://schemas.microsoft.com/office/powerpoint/2010/main" val="1655265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Done( With User Level)</a:t>
            </a:r>
          </a:p>
          <a:p>
            <a:endParaRPr lang="en-US"/>
          </a:p>
          <a:p>
            <a:r>
              <a:rPr lang="en-US"/>
              <a:t>Tableau sheet: CPU Consumption By Operating Window</a:t>
            </a:r>
          </a:p>
        </p:txBody>
      </p:sp>
      <p:sp>
        <p:nvSpPr>
          <p:cNvPr id="4" name="Slide Number Placeholder 3"/>
          <p:cNvSpPr>
            <a:spLocks noGrp="1"/>
          </p:cNvSpPr>
          <p:nvPr>
            <p:ph type="sldNum" sz="quarter" idx="5"/>
          </p:nvPr>
        </p:nvSpPr>
        <p:spPr/>
        <p:txBody>
          <a:bodyPr/>
          <a:lstStyle/>
          <a:p>
            <a:fld id="{FFDCFA53-E6C0-FD4E-82A8-4284543D7962}" type="slidenum">
              <a:rPr lang="en-US" smtClean="0"/>
              <a:pPr/>
              <a:t>19</a:t>
            </a:fld>
            <a:endParaRPr lang="en-US"/>
          </a:p>
        </p:txBody>
      </p:sp>
    </p:spTree>
    <p:extLst>
      <p:ext uri="{BB962C8B-B14F-4D97-AF65-F5344CB8AC3E}">
        <p14:creationId xmlns:p14="http://schemas.microsoft.com/office/powerpoint/2010/main" val="778500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Tableau sheet:  I/O Actuals &amp; Variable Peak Period Trend</a:t>
            </a:r>
          </a:p>
        </p:txBody>
      </p:sp>
      <p:sp>
        <p:nvSpPr>
          <p:cNvPr id="4" name="Slide Number Placeholder 3"/>
          <p:cNvSpPr>
            <a:spLocks noGrp="1"/>
          </p:cNvSpPr>
          <p:nvPr>
            <p:ph type="sldNum" sz="quarter" idx="5"/>
          </p:nvPr>
        </p:nvSpPr>
        <p:spPr/>
        <p:txBody>
          <a:bodyPr/>
          <a:lstStyle/>
          <a:p>
            <a:fld id="{FFDCFA53-E6C0-FD4E-82A8-4284543D7962}" type="slidenum">
              <a:rPr lang="en-US" smtClean="0"/>
              <a:pPr/>
              <a:t>20</a:t>
            </a:fld>
            <a:endParaRPr lang="en-US"/>
          </a:p>
        </p:txBody>
      </p:sp>
    </p:spTree>
    <p:extLst>
      <p:ext uri="{BB962C8B-B14F-4D97-AF65-F5344CB8AC3E}">
        <p14:creationId xmlns:p14="http://schemas.microsoft.com/office/powerpoint/2010/main" val="210732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Tableau sheet: </a:t>
            </a:r>
            <a:r>
              <a:rPr lang="en-US"/>
              <a:t>Storage Actuals &amp; Trend of Running Avg</a:t>
            </a:r>
          </a:p>
        </p:txBody>
      </p:sp>
      <p:sp>
        <p:nvSpPr>
          <p:cNvPr id="4" name="Slide Number Placeholder 3"/>
          <p:cNvSpPr>
            <a:spLocks noGrp="1"/>
          </p:cNvSpPr>
          <p:nvPr>
            <p:ph type="sldNum" sz="quarter" idx="5"/>
          </p:nvPr>
        </p:nvSpPr>
        <p:spPr/>
        <p:txBody>
          <a:bodyPr/>
          <a:lstStyle/>
          <a:p>
            <a:fld id="{FFDCFA53-E6C0-FD4E-82A8-4284543D7962}" type="slidenum">
              <a:rPr lang="en-US" smtClean="0"/>
              <a:pPr/>
              <a:t>21</a:t>
            </a:fld>
            <a:endParaRPr lang="en-US"/>
          </a:p>
        </p:txBody>
      </p:sp>
    </p:spTree>
    <p:extLst>
      <p:ext uri="{BB962C8B-B14F-4D97-AF65-F5344CB8AC3E}">
        <p14:creationId xmlns:p14="http://schemas.microsoft.com/office/powerpoint/2010/main" val="11050085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Done</a:t>
            </a:r>
          </a:p>
          <a:p>
            <a:r>
              <a:rPr lang="en-US"/>
              <a:t>Tableau sheet: Database Size</a:t>
            </a:r>
          </a:p>
        </p:txBody>
      </p:sp>
      <p:sp>
        <p:nvSpPr>
          <p:cNvPr id="4" name="Slide Number Placeholder 3"/>
          <p:cNvSpPr>
            <a:spLocks noGrp="1"/>
          </p:cNvSpPr>
          <p:nvPr>
            <p:ph type="sldNum" sz="quarter" idx="5"/>
          </p:nvPr>
        </p:nvSpPr>
        <p:spPr/>
        <p:txBody>
          <a:bodyPr/>
          <a:lstStyle/>
          <a:p>
            <a:fld id="{FFDCFA53-E6C0-FD4E-82A8-4284543D7962}" type="slidenum">
              <a:rPr lang="en-US" smtClean="0"/>
              <a:pPr/>
              <a:t>22</a:t>
            </a:fld>
            <a:endParaRPr lang="en-US"/>
          </a:p>
        </p:txBody>
      </p:sp>
    </p:spTree>
    <p:extLst>
      <p:ext uri="{BB962C8B-B14F-4D97-AF65-F5344CB8AC3E}">
        <p14:creationId xmlns:p14="http://schemas.microsoft.com/office/powerpoint/2010/main" val="3606624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Tableau sheet</a:t>
            </a:r>
            <a:r>
              <a:rPr lang="zh-CN" altLang="en-US" dirty="0"/>
              <a:t>： </a:t>
            </a:r>
            <a:r>
              <a:rPr lang="en-US" dirty="0"/>
              <a:t>Activity By Database</a:t>
            </a:r>
          </a:p>
        </p:txBody>
      </p:sp>
      <p:sp>
        <p:nvSpPr>
          <p:cNvPr id="4" name="Slide Number Placeholder 3"/>
          <p:cNvSpPr>
            <a:spLocks noGrp="1"/>
          </p:cNvSpPr>
          <p:nvPr>
            <p:ph type="sldNum" sz="quarter" idx="5"/>
          </p:nvPr>
        </p:nvSpPr>
        <p:spPr/>
        <p:txBody>
          <a:bodyPr/>
          <a:lstStyle/>
          <a:p>
            <a:fld id="{FFDCFA53-E6C0-FD4E-82A8-4284543D7962}" type="slidenum">
              <a:rPr lang="en-US" smtClean="0"/>
              <a:pPr/>
              <a:t>23</a:t>
            </a:fld>
            <a:endParaRPr lang="en-US"/>
          </a:p>
        </p:txBody>
      </p:sp>
    </p:spTree>
    <p:extLst>
      <p:ext uri="{BB962C8B-B14F-4D97-AF65-F5344CB8AC3E}">
        <p14:creationId xmlns:p14="http://schemas.microsoft.com/office/powerpoint/2010/main" val="1617307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Tableau sheet:  Top Table Size</a:t>
            </a:r>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24</a:t>
            </a:fld>
            <a:endParaRPr lang="en-US"/>
          </a:p>
        </p:txBody>
      </p:sp>
    </p:spTree>
    <p:extLst>
      <p:ext uri="{BB962C8B-B14F-4D97-AF65-F5344CB8AC3E}">
        <p14:creationId xmlns:p14="http://schemas.microsoft.com/office/powerpoint/2010/main" val="2792399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Pending</a:t>
            </a:r>
          </a:p>
        </p:txBody>
      </p:sp>
      <p:sp>
        <p:nvSpPr>
          <p:cNvPr id="4" name="Slide Number Placeholder 3"/>
          <p:cNvSpPr>
            <a:spLocks noGrp="1"/>
          </p:cNvSpPr>
          <p:nvPr>
            <p:ph type="sldNum" sz="quarter" idx="10"/>
          </p:nvPr>
        </p:nvSpPr>
        <p:spPr/>
        <p:txBody>
          <a:bodyPr/>
          <a:lstStyle/>
          <a:p>
            <a:pPr>
              <a:defRPr/>
            </a:pPr>
            <a:fld id="{A68A42F1-0D2C-4BD0-A942-DA38DC098854}" type="slidenum">
              <a:rPr lang="en-US" altLang="en-US" smtClean="0"/>
              <a:pPr>
                <a:defRPr/>
              </a:pPr>
              <a:t>25</a:t>
            </a:fld>
            <a:endParaRPr lang="en-US" altLang="en-US"/>
          </a:p>
        </p:txBody>
      </p:sp>
    </p:spTree>
    <p:extLst>
      <p:ext uri="{BB962C8B-B14F-4D97-AF65-F5344CB8AC3E}">
        <p14:creationId xmlns:p14="http://schemas.microsoft.com/office/powerpoint/2010/main" val="3392606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effectLst/>
            </a:endParaRPr>
          </a:p>
          <a:p>
            <a:pPr lvl="1"/>
            <a:r>
              <a:rPr lang="en-AU" sz="1200" b="0" i="0" kern="1200">
                <a:solidFill>
                  <a:schemeClr val="tx1"/>
                </a:solidFill>
                <a:effectLst/>
                <a:latin typeface="Arial Regular"/>
                <a:ea typeface="+mn-ea"/>
                <a:cs typeface="+mn-cs"/>
              </a:rPr>
              <a:t>System Consumption – CPU / IO / Disk</a:t>
            </a:r>
          </a:p>
          <a:p>
            <a:pPr lvl="1"/>
            <a:r>
              <a:rPr lang="en-AU" sz="1200" b="0" i="0" kern="1200">
                <a:solidFill>
                  <a:schemeClr val="tx1"/>
                </a:solidFill>
                <a:effectLst/>
                <a:latin typeface="Arial Regular"/>
                <a:ea typeface="+mn-ea"/>
                <a:cs typeface="+mn-cs"/>
              </a:rPr>
              <a:t>Feature Usage</a:t>
            </a:r>
          </a:p>
          <a:p>
            <a:pPr lvl="1"/>
            <a:r>
              <a:rPr lang="en-AU" sz="1200" b="0" i="0" kern="1200">
                <a:solidFill>
                  <a:schemeClr val="tx1"/>
                </a:solidFill>
                <a:effectLst/>
                <a:latin typeface="Arial Regular"/>
                <a:ea typeface="+mn-ea"/>
                <a:cs typeface="+mn-cs"/>
              </a:rPr>
              <a:t>Workload Profile</a:t>
            </a:r>
          </a:p>
          <a:p>
            <a:pPr lvl="2"/>
            <a:r>
              <a:rPr lang="en-AU" sz="1200" b="0" i="0" kern="1200">
                <a:solidFill>
                  <a:schemeClr val="tx1"/>
                </a:solidFill>
                <a:effectLst/>
                <a:latin typeface="Arial Regular"/>
                <a:ea typeface="+mn-ea"/>
                <a:cs typeface="+mn-cs"/>
              </a:rPr>
              <a:t>Query Concurrency</a:t>
            </a:r>
          </a:p>
          <a:p>
            <a:pPr lvl="2"/>
            <a:r>
              <a:rPr lang="en-AU" sz="1200" b="0" i="0" kern="1200">
                <a:solidFill>
                  <a:schemeClr val="tx1"/>
                </a:solidFill>
                <a:effectLst/>
                <a:latin typeface="Arial Regular"/>
                <a:ea typeface="+mn-ea"/>
                <a:cs typeface="+mn-cs"/>
              </a:rPr>
              <a:t>Query Complexity (table joins)</a:t>
            </a:r>
          </a:p>
          <a:p>
            <a:pPr lvl="2"/>
            <a:r>
              <a:rPr lang="en-AU" sz="1200" b="0" i="0" kern="1200">
                <a:solidFill>
                  <a:schemeClr val="tx1"/>
                </a:solidFill>
                <a:effectLst/>
                <a:latin typeface="Arial Regular"/>
                <a:ea typeface="+mn-ea"/>
                <a:cs typeface="+mn-cs"/>
              </a:rPr>
              <a:t>Mixed Workload</a:t>
            </a:r>
          </a:p>
          <a:p>
            <a:pPr lvl="1"/>
            <a:r>
              <a:rPr lang="en-AU" sz="1200" b="0" i="0" kern="1200">
                <a:solidFill>
                  <a:schemeClr val="tx1"/>
                </a:solidFill>
                <a:effectLst/>
                <a:latin typeface="Arial Regular"/>
                <a:ea typeface="+mn-ea"/>
                <a:cs typeface="+mn-cs"/>
              </a:rPr>
              <a:t>Data Affinity</a:t>
            </a:r>
          </a:p>
          <a:p>
            <a:pPr lvl="1"/>
            <a:r>
              <a:rPr lang="en-AU" sz="1200" b="0" i="0" kern="1200">
                <a:solidFill>
                  <a:schemeClr val="tx1"/>
                </a:solidFill>
                <a:effectLst/>
                <a:latin typeface="Arial Regular"/>
                <a:ea typeface="+mn-ea"/>
                <a:cs typeface="+mn-cs"/>
              </a:rPr>
              <a:t>Data Usage (profile)</a:t>
            </a:r>
          </a:p>
          <a:p>
            <a:pPr lvl="1"/>
            <a:r>
              <a:rPr lang="en-AU" sz="1200" b="0" i="0" kern="1200">
                <a:solidFill>
                  <a:schemeClr val="tx1"/>
                </a:solidFill>
                <a:effectLst/>
                <a:latin typeface="Arial Regular"/>
                <a:ea typeface="+mn-ea"/>
                <a:cs typeface="+mn-cs"/>
              </a:rPr>
              <a:t>User Profile </a:t>
            </a:r>
          </a:p>
          <a:p>
            <a:endParaRPr lang="en-US"/>
          </a:p>
        </p:txBody>
      </p:sp>
      <p:sp>
        <p:nvSpPr>
          <p:cNvPr id="4" name="Footer Placeholder 3"/>
          <p:cNvSpPr>
            <a:spLocks noGrp="1"/>
          </p:cNvSpPr>
          <p:nvPr>
            <p:ph type="ftr" sz="quarter" idx="10"/>
          </p:nvPr>
        </p:nvSpPr>
        <p:spPr/>
        <p:txBody>
          <a:bodyPr/>
          <a:lstStyle/>
          <a:p>
            <a:r>
              <a:rPr lang="en-US"/>
              <a:t>© 2014 Teradata</a:t>
            </a:r>
          </a:p>
        </p:txBody>
      </p:sp>
    </p:spTree>
    <p:extLst>
      <p:ext uri="{BB962C8B-B14F-4D97-AF65-F5344CB8AC3E}">
        <p14:creationId xmlns:p14="http://schemas.microsoft.com/office/powerpoint/2010/main" val="657139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Tableau sheet: UX-Feature Usage</a:t>
            </a:r>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28</a:t>
            </a:fld>
            <a:endParaRPr lang="en-US"/>
          </a:p>
        </p:txBody>
      </p:sp>
    </p:spTree>
    <p:extLst>
      <p:ext uri="{BB962C8B-B14F-4D97-AF65-F5344CB8AC3E}">
        <p14:creationId xmlns:p14="http://schemas.microsoft.com/office/powerpoint/2010/main" val="19528283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Tableau sheet: UX-Feature Usage</a:t>
            </a:r>
            <a:endParaRPr lang="en-US" dirty="0"/>
          </a:p>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29</a:t>
            </a:fld>
            <a:endParaRPr lang="en-US"/>
          </a:p>
        </p:txBody>
      </p:sp>
    </p:spTree>
    <p:extLst>
      <p:ext uri="{BB962C8B-B14F-4D97-AF65-F5344CB8AC3E}">
        <p14:creationId xmlns:p14="http://schemas.microsoft.com/office/powerpoint/2010/main" val="2896059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FDCFA53-E6C0-FD4E-82A8-4284543D7962}" type="slidenum">
              <a:rPr lang="en-US" smtClean="0"/>
              <a:pPr/>
              <a:t>5</a:t>
            </a:fld>
            <a:endParaRPr lang="en-US"/>
          </a:p>
        </p:txBody>
      </p:sp>
    </p:spTree>
    <p:extLst>
      <p:ext uri="{BB962C8B-B14F-4D97-AF65-F5344CB8AC3E}">
        <p14:creationId xmlns:p14="http://schemas.microsoft.com/office/powerpoint/2010/main" val="29600976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Tableau sheet: UX-Feature Usage</a:t>
            </a:r>
            <a:endParaRPr lang="en-US" dirty="0"/>
          </a:p>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30</a:t>
            </a:fld>
            <a:endParaRPr lang="en-US"/>
          </a:p>
        </p:txBody>
      </p:sp>
    </p:spTree>
    <p:extLst>
      <p:ext uri="{BB962C8B-B14F-4D97-AF65-F5344CB8AC3E}">
        <p14:creationId xmlns:p14="http://schemas.microsoft.com/office/powerpoint/2010/main" val="24945503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Tableau sheet: Feature Usage By User</a:t>
            </a:r>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31</a:t>
            </a:fld>
            <a:endParaRPr lang="en-US"/>
          </a:p>
        </p:txBody>
      </p:sp>
    </p:spTree>
    <p:extLst>
      <p:ext uri="{BB962C8B-B14F-4D97-AF65-F5344CB8AC3E}">
        <p14:creationId xmlns:p14="http://schemas.microsoft.com/office/powerpoint/2010/main" val="28778721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effectLst/>
            </a:endParaRPr>
          </a:p>
          <a:p>
            <a:pPr lvl="1"/>
            <a:r>
              <a:rPr lang="en-AU" sz="1200" b="0" i="0" kern="1200">
                <a:solidFill>
                  <a:schemeClr val="tx1"/>
                </a:solidFill>
                <a:effectLst/>
                <a:latin typeface="Arial Regular"/>
                <a:ea typeface="+mn-ea"/>
                <a:cs typeface="+mn-cs"/>
              </a:rPr>
              <a:t>System Consumption – CPU / IO / Disk</a:t>
            </a:r>
          </a:p>
          <a:p>
            <a:pPr lvl="1"/>
            <a:r>
              <a:rPr lang="en-AU" sz="1200" b="0" i="0" kern="1200">
                <a:solidFill>
                  <a:schemeClr val="tx1"/>
                </a:solidFill>
                <a:effectLst/>
                <a:latin typeface="Arial Regular"/>
                <a:ea typeface="+mn-ea"/>
                <a:cs typeface="+mn-cs"/>
              </a:rPr>
              <a:t>Feature Usage</a:t>
            </a:r>
          </a:p>
          <a:p>
            <a:pPr lvl="1"/>
            <a:r>
              <a:rPr lang="en-AU" sz="1200" b="0" i="0" kern="1200">
                <a:solidFill>
                  <a:schemeClr val="tx1"/>
                </a:solidFill>
                <a:effectLst/>
                <a:latin typeface="Arial Regular"/>
                <a:ea typeface="+mn-ea"/>
                <a:cs typeface="+mn-cs"/>
              </a:rPr>
              <a:t>Workload Profile</a:t>
            </a:r>
          </a:p>
          <a:p>
            <a:pPr lvl="2"/>
            <a:r>
              <a:rPr lang="en-AU" sz="1200" b="0" i="0" kern="1200">
                <a:solidFill>
                  <a:schemeClr val="tx1"/>
                </a:solidFill>
                <a:effectLst/>
                <a:latin typeface="Arial Regular"/>
                <a:ea typeface="+mn-ea"/>
                <a:cs typeface="+mn-cs"/>
              </a:rPr>
              <a:t>Query Concurrency</a:t>
            </a:r>
          </a:p>
          <a:p>
            <a:pPr lvl="2"/>
            <a:r>
              <a:rPr lang="en-AU" sz="1200" b="0" i="0" kern="1200">
                <a:solidFill>
                  <a:schemeClr val="tx1"/>
                </a:solidFill>
                <a:effectLst/>
                <a:latin typeface="Arial Regular"/>
                <a:ea typeface="+mn-ea"/>
                <a:cs typeface="+mn-cs"/>
              </a:rPr>
              <a:t>Query Complexity (table joins)</a:t>
            </a:r>
          </a:p>
          <a:p>
            <a:pPr lvl="2"/>
            <a:r>
              <a:rPr lang="en-AU" sz="1200" b="0" i="0" kern="1200">
                <a:solidFill>
                  <a:schemeClr val="tx1"/>
                </a:solidFill>
                <a:effectLst/>
                <a:latin typeface="Arial Regular"/>
                <a:ea typeface="+mn-ea"/>
                <a:cs typeface="+mn-cs"/>
              </a:rPr>
              <a:t>Mixed Workload</a:t>
            </a:r>
          </a:p>
          <a:p>
            <a:pPr lvl="1"/>
            <a:r>
              <a:rPr lang="en-AU" sz="1200" b="0" i="0" kern="1200">
                <a:solidFill>
                  <a:schemeClr val="tx1"/>
                </a:solidFill>
                <a:effectLst/>
                <a:latin typeface="Arial Regular"/>
                <a:ea typeface="+mn-ea"/>
                <a:cs typeface="+mn-cs"/>
              </a:rPr>
              <a:t>Data Affinity</a:t>
            </a:r>
          </a:p>
          <a:p>
            <a:pPr lvl="1"/>
            <a:r>
              <a:rPr lang="en-AU" sz="1200" b="0" i="0" kern="1200">
                <a:solidFill>
                  <a:schemeClr val="tx1"/>
                </a:solidFill>
                <a:effectLst/>
                <a:latin typeface="Arial Regular"/>
                <a:ea typeface="+mn-ea"/>
                <a:cs typeface="+mn-cs"/>
              </a:rPr>
              <a:t>Data Usage (profile)</a:t>
            </a:r>
          </a:p>
          <a:p>
            <a:pPr lvl="1"/>
            <a:r>
              <a:rPr lang="en-AU" sz="1200" b="0" i="0" kern="1200">
                <a:solidFill>
                  <a:schemeClr val="tx1"/>
                </a:solidFill>
                <a:effectLst/>
                <a:latin typeface="Arial Regular"/>
                <a:ea typeface="+mn-ea"/>
                <a:cs typeface="+mn-cs"/>
              </a:rPr>
              <a:t>User Profile </a:t>
            </a:r>
          </a:p>
          <a:p>
            <a:endParaRPr lang="en-US"/>
          </a:p>
        </p:txBody>
      </p:sp>
      <p:sp>
        <p:nvSpPr>
          <p:cNvPr id="4" name="Footer Placeholder 3"/>
          <p:cNvSpPr>
            <a:spLocks noGrp="1"/>
          </p:cNvSpPr>
          <p:nvPr>
            <p:ph type="ftr" sz="quarter" idx="10"/>
          </p:nvPr>
        </p:nvSpPr>
        <p:spPr/>
        <p:txBody>
          <a:bodyPr/>
          <a:lstStyle/>
          <a:p>
            <a:r>
              <a:rPr lang="en-US"/>
              <a:t>© 2014 Teradata</a:t>
            </a:r>
          </a:p>
        </p:txBody>
      </p:sp>
    </p:spTree>
    <p:extLst>
      <p:ext uri="{BB962C8B-B14F-4D97-AF65-F5344CB8AC3E}">
        <p14:creationId xmlns:p14="http://schemas.microsoft.com/office/powerpoint/2010/main" val="10942398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Done</a:t>
            </a:r>
          </a:p>
          <a:p>
            <a:endParaRPr lang="en-US" dirty="0"/>
          </a:p>
          <a:p>
            <a:r>
              <a:rPr lang="en-US" dirty="0"/>
              <a:t>Tableau sheet: </a:t>
            </a:r>
          </a:p>
          <a:p>
            <a:endParaRPr lang="en-US" dirty="0"/>
          </a:p>
          <a:p>
            <a:r>
              <a:rPr lang="en-US"/>
              <a:t>Query </a:t>
            </a:r>
            <a:r>
              <a:rPr lang="en-US" dirty="0"/>
              <a:t>Executions CPU vs IO</a:t>
            </a:r>
          </a:p>
          <a:p>
            <a:r>
              <a:rPr lang="en-US"/>
              <a:t>Query </a:t>
            </a:r>
            <a:r>
              <a:rPr lang="en-US" dirty="0"/>
              <a:t>Complexity CPU</a:t>
            </a:r>
          </a:p>
          <a:p>
            <a:r>
              <a:rPr lang="en-US" dirty="0"/>
              <a:t>Query Complexity IO</a:t>
            </a:r>
          </a:p>
        </p:txBody>
      </p:sp>
      <p:sp>
        <p:nvSpPr>
          <p:cNvPr id="4" name="Slide Number Placeholder 3"/>
          <p:cNvSpPr>
            <a:spLocks noGrp="1"/>
          </p:cNvSpPr>
          <p:nvPr>
            <p:ph type="sldNum" sz="quarter" idx="5"/>
          </p:nvPr>
        </p:nvSpPr>
        <p:spPr/>
        <p:txBody>
          <a:bodyPr/>
          <a:lstStyle/>
          <a:p>
            <a:fld id="{FFDCFA53-E6C0-FD4E-82A8-4284543D7962}" type="slidenum">
              <a:rPr lang="en-US" smtClean="0"/>
              <a:pPr/>
              <a:t>34</a:t>
            </a:fld>
            <a:endParaRPr lang="en-US"/>
          </a:p>
        </p:txBody>
      </p:sp>
    </p:spTree>
    <p:extLst>
      <p:ext uri="{BB962C8B-B14F-4D97-AF65-F5344CB8AC3E}">
        <p14:creationId xmlns:p14="http://schemas.microsoft.com/office/powerpoint/2010/main" val="12612164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Park It</a:t>
            </a:r>
          </a:p>
          <a:p>
            <a:endParaRPr lang="en-AU" dirty="0"/>
          </a:p>
          <a:p>
            <a:r>
              <a:rPr lang="en-US" dirty="0"/>
              <a:t>Done without Complexity</a:t>
            </a:r>
          </a:p>
          <a:p>
            <a:r>
              <a:rPr lang="en-US" dirty="0"/>
              <a:t>Tableau sheet: CPU </a:t>
            </a:r>
            <a:r>
              <a:rPr lang="en-US" dirty="0" err="1"/>
              <a:t>Dist</a:t>
            </a:r>
            <a:r>
              <a:rPr lang="en-US" dirty="0"/>
              <a:t> By </a:t>
            </a:r>
            <a:r>
              <a:rPr lang="en-US" dirty="0" err="1"/>
              <a:t>StatementType</a:t>
            </a:r>
            <a:r>
              <a:rPr lang="en-US" dirty="0"/>
              <a:t> GCT</a:t>
            </a:r>
          </a:p>
          <a:p>
            <a:endParaRPr lang="en-AU"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35</a:t>
            </a:fld>
            <a:endParaRPr lang="en-US"/>
          </a:p>
        </p:txBody>
      </p:sp>
    </p:spTree>
    <p:extLst>
      <p:ext uri="{BB962C8B-B14F-4D97-AF65-F5344CB8AC3E}">
        <p14:creationId xmlns:p14="http://schemas.microsoft.com/office/powerpoint/2010/main" val="12661215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Done ( Concurrency Slide already present in existing Consumption Analytics)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Tableau sheet: </a:t>
            </a:r>
            <a:r>
              <a:rPr lang="en-US" dirty="0">
                <a:solidFill>
                  <a:srgbClr val="F3753F"/>
                </a:solidFill>
              </a:rPr>
              <a:t>Query Throughput by Outcome Type </a:t>
            </a:r>
            <a:endParaRPr lang="en-US" dirty="0"/>
          </a:p>
        </p:txBody>
      </p:sp>
      <p:sp>
        <p:nvSpPr>
          <p:cNvPr id="4" name="Slide Number Placeholder 3"/>
          <p:cNvSpPr>
            <a:spLocks noGrp="1"/>
          </p:cNvSpPr>
          <p:nvPr>
            <p:ph type="sldNum" sz="quarter" idx="10"/>
          </p:nvPr>
        </p:nvSpPr>
        <p:spPr/>
        <p:txBody>
          <a:bodyPr/>
          <a:lstStyle/>
          <a:p>
            <a:pPr>
              <a:defRPr/>
            </a:pPr>
            <a:fld id="{A68A42F1-0D2C-4BD0-A942-DA38DC098854}" type="slidenum">
              <a:rPr lang="en-US" altLang="en-US" smtClean="0"/>
              <a:pPr>
                <a:defRPr/>
              </a:pPr>
              <a:t>36</a:t>
            </a:fld>
            <a:endParaRPr lang="en-US" altLang="en-US"/>
          </a:p>
        </p:txBody>
      </p:sp>
    </p:spTree>
    <p:extLst>
      <p:ext uri="{BB962C8B-B14F-4D97-AF65-F5344CB8AC3E}">
        <p14:creationId xmlns:p14="http://schemas.microsoft.com/office/powerpoint/2010/main" val="4141701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Done</a:t>
            </a:r>
          </a:p>
          <a:p>
            <a:endParaRPr lang="en-US" dirty="0"/>
          </a:p>
          <a:p>
            <a:r>
              <a:rPr lang="en-US" dirty="0"/>
              <a:t>Tableau sheet: User Delay Experience Core Hours</a:t>
            </a:r>
          </a:p>
        </p:txBody>
      </p:sp>
      <p:sp>
        <p:nvSpPr>
          <p:cNvPr id="4" name="Slide Number Placeholder 3"/>
          <p:cNvSpPr>
            <a:spLocks noGrp="1"/>
          </p:cNvSpPr>
          <p:nvPr>
            <p:ph type="sldNum" sz="quarter" idx="10"/>
          </p:nvPr>
        </p:nvSpPr>
        <p:spPr/>
        <p:txBody>
          <a:bodyPr/>
          <a:lstStyle/>
          <a:p>
            <a:pPr>
              <a:defRPr/>
            </a:pPr>
            <a:fld id="{A68A42F1-0D2C-4BD0-A942-DA38DC098854}" type="slidenum">
              <a:rPr lang="en-US" altLang="en-US" smtClean="0"/>
              <a:pPr>
                <a:defRPr/>
              </a:pPr>
              <a:t>37</a:t>
            </a:fld>
            <a:endParaRPr lang="en-US" altLang="en-US"/>
          </a:p>
        </p:txBody>
      </p:sp>
    </p:spTree>
    <p:extLst>
      <p:ext uri="{BB962C8B-B14F-4D97-AF65-F5344CB8AC3E}">
        <p14:creationId xmlns:p14="http://schemas.microsoft.com/office/powerpoint/2010/main" val="21332943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effectLst/>
            </a:endParaRPr>
          </a:p>
          <a:p>
            <a:pPr lvl="1"/>
            <a:r>
              <a:rPr lang="en-AU" sz="1200" b="0" i="0" kern="1200">
                <a:solidFill>
                  <a:schemeClr val="tx1"/>
                </a:solidFill>
                <a:effectLst/>
                <a:latin typeface="Arial Regular"/>
                <a:ea typeface="+mn-ea"/>
                <a:cs typeface="+mn-cs"/>
              </a:rPr>
              <a:t>System Consumption – CPU / IO / Disk</a:t>
            </a:r>
          </a:p>
          <a:p>
            <a:pPr lvl="1"/>
            <a:r>
              <a:rPr lang="en-AU" sz="1200" b="0" i="0" kern="1200">
                <a:solidFill>
                  <a:schemeClr val="tx1"/>
                </a:solidFill>
                <a:effectLst/>
                <a:latin typeface="Arial Regular"/>
                <a:ea typeface="+mn-ea"/>
                <a:cs typeface="+mn-cs"/>
              </a:rPr>
              <a:t>Feature Usage</a:t>
            </a:r>
          </a:p>
          <a:p>
            <a:pPr lvl="1"/>
            <a:r>
              <a:rPr lang="en-AU" sz="1200" b="0" i="0" kern="1200">
                <a:solidFill>
                  <a:schemeClr val="tx1"/>
                </a:solidFill>
                <a:effectLst/>
                <a:latin typeface="Arial Regular"/>
                <a:ea typeface="+mn-ea"/>
                <a:cs typeface="+mn-cs"/>
              </a:rPr>
              <a:t>Workload Profile</a:t>
            </a:r>
          </a:p>
          <a:p>
            <a:pPr lvl="2"/>
            <a:r>
              <a:rPr lang="en-AU" sz="1200" b="0" i="0" kern="1200">
                <a:solidFill>
                  <a:schemeClr val="tx1"/>
                </a:solidFill>
                <a:effectLst/>
                <a:latin typeface="Arial Regular"/>
                <a:ea typeface="+mn-ea"/>
                <a:cs typeface="+mn-cs"/>
              </a:rPr>
              <a:t>Query Concurrency</a:t>
            </a:r>
          </a:p>
          <a:p>
            <a:pPr lvl="2"/>
            <a:r>
              <a:rPr lang="en-AU" sz="1200" b="0" i="0" kern="1200">
                <a:solidFill>
                  <a:schemeClr val="tx1"/>
                </a:solidFill>
                <a:effectLst/>
                <a:latin typeface="Arial Regular"/>
                <a:ea typeface="+mn-ea"/>
                <a:cs typeface="+mn-cs"/>
              </a:rPr>
              <a:t>Query Complexity (table joins)</a:t>
            </a:r>
          </a:p>
          <a:p>
            <a:pPr lvl="2"/>
            <a:r>
              <a:rPr lang="en-AU" sz="1200" b="0" i="0" kern="1200">
                <a:solidFill>
                  <a:schemeClr val="tx1"/>
                </a:solidFill>
                <a:effectLst/>
                <a:latin typeface="Arial Regular"/>
                <a:ea typeface="+mn-ea"/>
                <a:cs typeface="+mn-cs"/>
              </a:rPr>
              <a:t>Mixed Workload</a:t>
            </a:r>
          </a:p>
          <a:p>
            <a:pPr lvl="1"/>
            <a:r>
              <a:rPr lang="en-AU" sz="1200" b="0" i="0" kern="1200">
                <a:solidFill>
                  <a:schemeClr val="tx1"/>
                </a:solidFill>
                <a:effectLst/>
                <a:latin typeface="Arial Regular"/>
                <a:ea typeface="+mn-ea"/>
                <a:cs typeface="+mn-cs"/>
              </a:rPr>
              <a:t>Data Affinity</a:t>
            </a:r>
          </a:p>
          <a:p>
            <a:pPr lvl="1"/>
            <a:r>
              <a:rPr lang="en-AU" sz="1200" b="0" i="0" kern="1200">
                <a:solidFill>
                  <a:schemeClr val="tx1"/>
                </a:solidFill>
                <a:effectLst/>
                <a:latin typeface="Arial Regular"/>
                <a:ea typeface="+mn-ea"/>
                <a:cs typeface="+mn-cs"/>
              </a:rPr>
              <a:t>Data Usage (profile)</a:t>
            </a:r>
          </a:p>
          <a:p>
            <a:pPr lvl="1"/>
            <a:r>
              <a:rPr lang="en-AU" sz="1200" b="0" i="0" kern="1200">
                <a:solidFill>
                  <a:schemeClr val="tx1"/>
                </a:solidFill>
                <a:effectLst/>
                <a:latin typeface="Arial Regular"/>
                <a:ea typeface="+mn-ea"/>
                <a:cs typeface="+mn-cs"/>
              </a:rPr>
              <a:t>User Profile </a:t>
            </a:r>
          </a:p>
          <a:p>
            <a:endParaRPr lang="en-US"/>
          </a:p>
        </p:txBody>
      </p:sp>
      <p:sp>
        <p:nvSpPr>
          <p:cNvPr id="4" name="Footer Placeholder 3"/>
          <p:cNvSpPr>
            <a:spLocks noGrp="1"/>
          </p:cNvSpPr>
          <p:nvPr>
            <p:ph type="ftr" sz="quarter" idx="10"/>
          </p:nvPr>
        </p:nvSpPr>
        <p:spPr/>
        <p:txBody>
          <a:bodyPr/>
          <a:lstStyle/>
          <a:p>
            <a:r>
              <a:rPr lang="en-US"/>
              <a:t>© 2014 Teradata</a:t>
            </a:r>
          </a:p>
        </p:txBody>
      </p:sp>
    </p:spTree>
    <p:extLst>
      <p:ext uri="{BB962C8B-B14F-4D97-AF65-F5344CB8AC3E}">
        <p14:creationId xmlns:p14="http://schemas.microsoft.com/office/powerpoint/2010/main" val="16141059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40</a:t>
            </a:fld>
            <a:endParaRPr lang="en-US"/>
          </a:p>
        </p:txBody>
      </p:sp>
    </p:spTree>
    <p:extLst>
      <p:ext uri="{BB962C8B-B14F-4D97-AF65-F5344CB8AC3E}">
        <p14:creationId xmlns:p14="http://schemas.microsoft.com/office/powerpoint/2010/main" val="29905071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effectLst/>
            </a:endParaRPr>
          </a:p>
          <a:p>
            <a:pPr lvl="1"/>
            <a:r>
              <a:rPr lang="en-AU" sz="1200" b="0" i="0" kern="1200">
                <a:solidFill>
                  <a:schemeClr val="tx1"/>
                </a:solidFill>
                <a:effectLst/>
                <a:latin typeface="Arial Regular"/>
                <a:ea typeface="+mn-ea"/>
                <a:cs typeface="+mn-cs"/>
              </a:rPr>
              <a:t>System Consumption – CPU / IO / Disk</a:t>
            </a:r>
          </a:p>
          <a:p>
            <a:pPr lvl="1"/>
            <a:r>
              <a:rPr lang="en-AU" sz="1200" b="0" i="0" kern="1200">
                <a:solidFill>
                  <a:schemeClr val="tx1"/>
                </a:solidFill>
                <a:effectLst/>
                <a:latin typeface="Arial Regular"/>
                <a:ea typeface="+mn-ea"/>
                <a:cs typeface="+mn-cs"/>
              </a:rPr>
              <a:t>Feature Usage</a:t>
            </a:r>
          </a:p>
          <a:p>
            <a:pPr lvl="1"/>
            <a:r>
              <a:rPr lang="en-AU" sz="1200" b="0" i="0" kern="1200">
                <a:solidFill>
                  <a:schemeClr val="tx1"/>
                </a:solidFill>
                <a:effectLst/>
                <a:latin typeface="Arial Regular"/>
                <a:ea typeface="+mn-ea"/>
                <a:cs typeface="+mn-cs"/>
              </a:rPr>
              <a:t>Workload Profile</a:t>
            </a:r>
          </a:p>
          <a:p>
            <a:pPr lvl="2"/>
            <a:r>
              <a:rPr lang="en-AU" sz="1200" b="0" i="0" kern="1200">
                <a:solidFill>
                  <a:schemeClr val="tx1"/>
                </a:solidFill>
                <a:effectLst/>
                <a:latin typeface="Arial Regular"/>
                <a:ea typeface="+mn-ea"/>
                <a:cs typeface="+mn-cs"/>
              </a:rPr>
              <a:t>Query Concurrency</a:t>
            </a:r>
          </a:p>
          <a:p>
            <a:pPr lvl="2"/>
            <a:r>
              <a:rPr lang="en-AU" sz="1200" b="0" i="0" kern="1200">
                <a:solidFill>
                  <a:schemeClr val="tx1"/>
                </a:solidFill>
                <a:effectLst/>
                <a:latin typeface="Arial Regular"/>
                <a:ea typeface="+mn-ea"/>
                <a:cs typeface="+mn-cs"/>
              </a:rPr>
              <a:t>Query Complexity (table joins)</a:t>
            </a:r>
          </a:p>
          <a:p>
            <a:pPr lvl="2"/>
            <a:r>
              <a:rPr lang="en-AU" sz="1200" b="0" i="0" kern="1200">
                <a:solidFill>
                  <a:schemeClr val="tx1"/>
                </a:solidFill>
                <a:effectLst/>
                <a:latin typeface="Arial Regular"/>
                <a:ea typeface="+mn-ea"/>
                <a:cs typeface="+mn-cs"/>
              </a:rPr>
              <a:t>Mixed Workload</a:t>
            </a:r>
          </a:p>
          <a:p>
            <a:pPr lvl="1"/>
            <a:r>
              <a:rPr lang="en-AU" sz="1200" b="0" i="0" kern="1200">
                <a:solidFill>
                  <a:schemeClr val="tx1"/>
                </a:solidFill>
                <a:effectLst/>
                <a:latin typeface="Arial Regular"/>
                <a:ea typeface="+mn-ea"/>
                <a:cs typeface="+mn-cs"/>
              </a:rPr>
              <a:t>Data Affinity</a:t>
            </a:r>
          </a:p>
          <a:p>
            <a:pPr lvl="1"/>
            <a:r>
              <a:rPr lang="en-AU" sz="1200" b="0" i="0" kern="1200">
                <a:solidFill>
                  <a:schemeClr val="tx1"/>
                </a:solidFill>
                <a:effectLst/>
                <a:latin typeface="Arial Regular"/>
                <a:ea typeface="+mn-ea"/>
                <a:cs typeface="+mn-cs"/>
              </a:rPr>
              <a:t>Data Usage (profile)</a:t>
            </a:r>
          </a:p>
          <a:p>
            <a:pPr lvl="1"/>
            <a:r>
              <a:rPr lang="en-AU" sz="1200" b="0" i="0" kern="1200">
                <a:solidFill>
                  <a:schemeClr val="tx1"/>
                </a:solidFill>
                <a:effectLst/>
                <a:latin typeface="Arial Regular"/>
                <a:ea typeface="+mn-ea"/>
                <a:cs typeface="+mn-cs"/>
              </a:rPr>
              <a:t>User Profile </a:t>
            </a:r>
          </a:p>
          <a:p>
            <a:endParaRPr lang="en-US"/>
          </a:p>
        </p:txBody>
      </p:sp>
      <p:sp>
        <p:nvSpPr>
          <p:cNvPr id="4" name="Footer Placeholder 3"/>
          <p:cNvSpPr>
            <a:spLocks noGrp="1"/>
          </p:cNvSpPr>
          <p:nvPr>
            <p:ph type="ftr" sz="quarter" idx="10"/>
          </p:nvPr>
        </p:nvSpPr>
        <p:spPr/>
        <p:txBody>
          <a:bodyPr/>
          <a:lstStyle/>
          <a:p>
            <a:r>
              <a:rPr lang="en-US"/>
              <a:t>© 2014 Teradata</a:t>
            </a:r>
          </a:p>
        </p:txBody>
      </p:sp>
    </p:spTree>
    <p:extLst>
      <p:ext uri="{BB962C8B-B14F-4D97-AF65-F5344CB8AC3E}">
        <p14:creationId xmlns:p14="http://schemas.microsoft.com/office/powerpoint/2010/main" val="4168959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effectLst/>
            </a:endParaRPr>
          </a:p>
          <a:p>
            <a:pPr lvl="1"/>
            <a:r>
              <a:rPr lang="en-AU" sz="1200" b="0" i="0" kern="1200">
                <a:solidFill>
                  <a:schemeClr val="tx1"/>
                </a:solidFill>
                <a:effectLst/>
                <a:latin typeface="Arial Regular"/>
                <a:ea typeface="+mn-ea"/>
                <a:cs typeface="+mn-cs"/>
              </a:rPr>
              <a:t>System Consumption – CPU / IO / Disk</a:t>
            </a:r>
          </a:p>
          <a:p>
            <a:pPr lvl="1"/>
            <a:r>
              <a:rPr lang="en-AU" sz="1200" b="0" i="0" kern="1200">
                <a:solidFill>
                  <a:schemeClr val="tx1"/>
                </a:solidFill>
                <a:effectLst/>
                <a:latin typeface="Arial Regular"/>
                <a:ea typeface="+mn-ea"/>
                <a:cs typeface="+mn-cs"/>
              </a:rPr>
              <a:t>Feature Usage</a:t>
            </a:r>
          </a:p>
          <a:p>
            <a:pPr lvl="1"/>
            <a:r>
              <a:rPr lang="en-AU" sz="1200" b="0" i="0" kern="1200">
                <a:solidFill>
                  <a:schemeClr val="tx1"/>
                </a:solidFill>
                <a:effectLst/>
                <a:latin typeface="Arial Regular"/>
                <a:ea typeface="+mn-ea"/>
                <a:cs typeface="+mn-cs"/>
              </a:rPr>
              <a:t>Workload Profile</a:t>
            </a:r>
          </a:p>
          <a:p>
            <a:pPr lvl="2"/>
            <a:r>
              <a:rPr lang="en-AU" sz="1200" b="0" i="0" kern="1200">
                <a:solidFill>
                  <a:schemeClr val="tx1"/>
                </a:solidFill>
                <a:effectLst/>
                <a:latin typeface="Arial Regular"/>
                <a:ea typeface="+mn-ea"/>
                <a:cs typeface="+mn-cs"/>
              </a:rPr>
              <a:t>Query Concurrency</a:t>
            </a:r>
          </a:p>
          <a:p>
            <a:pPr lvl="2"/>
            <a:r>
              <a:rPr lang="en-AU" sz="1200" b="0" i="0" kern="1200">
                <a:solidFill>
                  <a:schemeClr val="tx1"/>
                </a:solidFill>
                <a:effectLst/>
                <a:latin typeface="Arial Regular"/>
                <a:ea typeface="+mn-ea"/>
                <a:cs typeface="+mn-cs"/>
              </a:rPr>
              <a:t>Query Complexity (table joins)</a:t>
            </a:r>
          </a:p>
          <a:p>
            <a:pPr lvl="2"/>
            <a:r>
              <a:rPr lang="en-AU" sz="1200" b="0" i="0" kern="1200">
                <a:solidFill>
                  <a:schemeClr val="tx1"/>
                </a:solidFill>
                <a:effectLst/>
                <a:latin typeface="Arial Regular"/>
                <a:ea typeface="+mn-ea"/>
                <a:cs typeface="+mn-cs"/>
              </a:rPr>
              <a:t>Mixed Workload</a:t>
            </a:r>
          </a:p>
          <a:p>
            <a:pPr lvl="1"/>
            <a:r>
              <a:rPr lang="en-AU" sz="1200" b="0" i="0" kern="1200">
                <a:solidFill>
                  <a:schemeClr val="tx1"/>
                </a:solidFill>
                <a:effectLst/>
                <a:latin typeface="Arial Regular"/>
                <a:ea typeface="+mn-ea"/>
                <a:cs typeface="+mn-cs"/>
              </a:rPr>
              <a:t>Data Affinity</a:t>
            </a:r>
          </a:p>
          <a:p>
            <a:pPr lvl="1"/>
            <a:r>
              <a:rPr lang="en-AU" sz="1200" b="0" i="0" kern="1200">
                <a:solidFill>
                  <a:schemeClr val="tx1"/>
                </a:solidFill>
                <a:effectLst/>
                <a:latin typeface="Arial Regular"/>
                <a:ea typeface="+mn-ea"/>
                <a:cs typeface="+mn-cs"/>
              </a:rPr>
              <a:t>Data Usage (profile)</a:t>
            </a:r>
          </a:p>
          <a:p>
            <a:pPr lvl="1"/>
            <a:r>
              <a:rPr lang="en-AU" sz="1200" b="0" i="0" kern="1200">
                <a:solidFill>
                  <a:schemeClr val="tx1"/>
                </a:solidFill>
                <a:effectLst/>
                <a:latin typeface="Arial Regular"/>
                <a:ea typeface="+mn-ea"/>
                <a:cs typeface="+mn-cs"/>
              </a:rPr>
              <a:t>User Profile </a:t>
            </a:r>
          </a:p>
          <a:p>
            <a:endParaRPr lang="en-US"/>
          </a:p>
        </p:txBody>
      </p:sp>
      <p:sp>
        <p:nvSpPr>
          <p:cNvPr id="4" name="Footer Placeholder 3"/>
          <p:cNvSpPr>
            <a:spLocks noGrp="1"/>
          </p:cNvSpPr>
          <p:nvPr>
            <p:ph type="ftr" sz="quarter" idx="10"/>
          </p:nvPr>
        </p:nvSpPr>
        <p:spPr/>
        <p:txBody>
          <a:bodyPr/>
          <a:lstStyle/>
          <a:p>
            <a:r>
              <a:rPr lang="en-US"/>
              <a:t>© 2014 Teradata</a:t>
            </a:r>
          </a:p>
        </p:txBody>
      </p:sp>
    </p:spTree>
    <p:extLst>
      <p:ext uri="{BB962C8B-B14F-4D97-AF65-F5344CB8AC3E}">
        <p14:creationId xmlns:p14="http://schemas.microsoft.com/office/powerpoint/2010/main" val="18534794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Done ( Currently based on SQL joined to ref table)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3753F"/>
                </a:solidFill>
              </a:rPr>
              <a:t>Tableau sheet: </a:t>
            </a:r>
            <a:r>
              <a:rPr lang="en-US" dirty="0" err="1">
                <a:solidFill>
                  <a:srgbClr val="F3753F"/>
                </a:solidFill>
              </a:rPr>
              <a:t>CPUConsDepDomain</a:t>
            </a:r>
            <a:endParaRPr lang="en-US" dirty="0"/>
          </a:p>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44</a:t>
            </a:fld>
            <a:endParaRPr lang="en-US"/>
          </a:p>
        </p:txBody>
      </p:sp>
    </p:spTree>
    <p:extLst>
      <p:ext uri="{BB962C8B-B14F-4D97-AF65-F5344CB8AC3E}">
        <p14:creationId xmlns:p14="http://schemas.microsoft.com/office/powerpoint/2010/main" val="33491987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Done ( Currently based on SQL joined to ref table)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3753F"/>
                </a:solidFill>
              </a:rPr>
              <a:t>Tableau sheet: </a:t>
            </a:r>
            <a:r>
              <a:rPr lang="en-US" dirty="0" err="1">
                <a:solidFill>
                  <a:srgbClr val="F3753F"/>
                </a:solidFill>
              </a:rPr>
              <a:t>CPUConsDepSubjArea</a:t>
            </a:r>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45</a:t>
            </a:fld>
            <a:endParaRPr lang="en-US"/>
          </a:p>
        </p:txBody>
      </p:sp>
    </p:spTree>
    <p:extLst>
      <p:ext uri="{BB962C8B-B14F-4D97-AF65-F5344CB8AC3E}">
        <p14:creationId xmlns:p14="http://schemas.microsoft.com/office/powerpoint/2010/main" val="35510421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Done ( Currently based on SQL joined to ref table)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3753F"/>
                </a:solidFill>
              </a:rPr>
              <a:t>Tableau sheet: </a:t>
            </a:r>
            <a:r>
              <a:rPr lang="en-US" dirty="0" err="1">
                <a:solidFill>
                  <a:srgbClr val="F3753F"/>
                </a:solidFill>
              </a:rPr>
              <a:t>CPUConsBusGrpDomain</a:t>
            </a:r>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46</a:t>
            </a:fld>
            <a:endParaRPr lang="en-US"/>
          </a:p>
        </p:txBody>
      </p:sp>
    </p:spTree>
    <p:extLst>
      <p:ext uri="{BB962C8B-B14F-4D97-AF65-F5344CB8AC3E}">
        <p14:creationId xmlns:p14="http://schemas.microsoft.com/office/powerpoint/2010/main" val="14341014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Done ( Currently based on SQL joined to ref table)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3753F"/>
                </a:solidFill>
              </a:rPr>
              <a:t>Tableau sheet: </a:t>
            </a:r>
            <a:r>
              <a:rPr lang="en-US" dirty="0" err="1">
                <a:solidFill>
                  <a:srgbClr val="F3753F"/>
                </a:solidFill>
              </a:rPr>
              <a:t>CPUConsBusGrpSubjArea</a:t>
            </a:r>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47</a:t>
            </a:fld>
            <a:endParaRPr lang="en-US"/>
          </a:p>
        </p:txBody>
      </p:sp>
    </p:spTree>
    <p:extLst>
      <p:ext uri="{BB962C8B-B14F-4D97-AF65-F5344CB8AC3E}">
        <p14:creationId xmlns:p14="http://schemas.microsoft.com/office/powerpoint/2010/main" val="28276699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effectLst/>
            </a:endParaRPr>
          </a:p>
          <a:p>
            <a:pPr lvl="1"/>
            <a:r>
              <a:rPr lang="en-AU" sz="1200" b="0" i="0" kern="1200">
                <a:solidFill>
                  <a:schemeClr val="tx1"/>
                </a:solidFill>
                <a:effectLst/>
                <a:latin typeface="Arial Regular"/>
                <a:ea typeface="+mn-ea"/>
                <a:cs typeface="+mn-cs"/>
              </a:rPr>
              <a:t>System Consumption – CPU / IO / Disk</a:t>
            </a:r>
          </a:p>
          <a:p>
            <a:pPr lvl="1"/>
            <a:r>
              <a:rPr lang="en-AU" sz="1200" b="0" i="0" kern="1200">
                <a:solidFill>
                  <a:schemeClr val="tx1"/>
                </a:solidFill>
                <a:effectLst/>
                <a:latin typeface="Arial Regular"/>
                <a:ea typeface="+mn-ea"/>
                <a:cs typeface="+mn-cs"/>
              </a:rPr>
              <a:t>Feature Usage</a:t>
            </a:r>
          </a:p>
          <a:p>
            <a:pPr lvl="1"/>
            <a:r>
              <a:rPr lang="en-AU" sz="1200" b="0" i="0" kern="1200">
                <a:solidFill>
                  <a:schemeClr val="tx1"/>
                </a:solidFill>
                <a:effectLst/>
                <a:latin typeface="Arial Regular"/>
                <a:ea typeface="+mn-ea"/>
                <a:cs typeface="+mn-cs"/>
              </a:rPr>
              <a:t>Workload Profile</a:t>
            </a:r>
          </a:p>
          <a:p>
            <a:pPr lvl="2"/>
            <a:r>
              <a:rPr lang="en-AU" sz="1200" b="0" i="0" kern="1200">
                <a:solidFill>
                  <a:schemeClr val="tx1"/>
                </a:solidFill>
                <a:effectLst/>
                <a:latin typeface="Arial Regular"/>
                <a:ea typeface="+mn-ea"/>
                <a:cs typeface="+mn-cs"/>
              </a:rPr>
              <a:t>Query Concurrency</a:t>
            </a:r>
          </a:p>
          <a:p>
            <a:pPr lvl="2"/>
            <a:r>
              <a:rPr lang="en-AU" sz="1200" b="0" i="0" kern="1200">
                <a:solidFill>
                  <a:schemeClr val="tx1"/>
                </a:solidFill>
                <a:effectLst/>
                <a:latin typeface="Arial Regular"/>
                <a:ea typeface="+mn-ea"/>
                <a:cs typeface="+mn-cs"/>
              </a:rPr>
              <a:t>Query Complexity (table joins)</a:t>
            </a:r>
          </a:p>
          <a:p>
            <a:pPr lvl="2"/>
            <a:r>
              <a:rPr lang="en-AU" sz="1200" b="0" i="0" kern="1200">
                <a:solidFill>
                  <a:schemeClr val="tx1"/>
                </a:solidFill>
                <a:effectLst/>
                <a:latin typeface="Arial Regular"/>
                <a:ea typeface="+mn-ea"/>
                <a:cs typeface="+mn-cs"/>
              </a:rPr>
              <a:t>Mixed Workload</a:t>
            </a:r>
          </a:p>
          <a:p>
            <a:pPr lvl="1"/>
            <a:r>
              <a:rPr lang="en-AU" sz="1200" b="0" i="0" kern="1200">
                <a:solidFill>
                  <a:schemeClr val="tx1"/>
                </a:solidFill>
                <a:effectLst/>
                <a:latin typeface="Arial Regular"/>
                <a:ea typeface="+mn-ea"/>
                <a:cs typeface="+mn-cs"/>
              </a:rPr>
              <a:t>Data Affinity</a:t>
            </a:r>
          </a:p>
          <a:p>
            <a:pPr lvl="1"/>
            <a:r>
              <a:rPr lang="en-AU" sz="1200" b="0" i="0" kern="1200">
                <a:solidFill>
                  <a:schemeClr val="tx1"/>
                </a:solidFill>
                <a:effectLst/>
                <a:latin typeface="Arial Regular"/>
                <a:ea typeface="+mn-ea"/>
                <a:cs typeface="+mn-cs"/>
              </a:rPr>
              <a:t>Data Usage (profile)</a:t>
            </a:r>
          </a:p>
          <a:p>
            <a:pPr lvl="1"/>
            <a:r>
              <a:rPr lang="en-AU" sz="1200" b="0" i="0" kern="1200">
                <a:solidFill>
                  <a:schemeClr val="tx1"/>
                </a:solidFill>
                <a:effectLst/>
                <a:latin typeface="Arial Regular"/>
                <a:ea typeface="+mn-ea"/>
                <a:cs typeface="+mn-cs"/>
              </a:rPr>
              <a:t>User Profile </a:t>
            </a:r>
          </a:p>
          <a:p>
            <a:endParaRPr lang="en-US"/>
          </a:p>
        </p:txBody>
      </p:sp>
      <p:sp>
        <p:nvSpPr>
          <p:cNvPr id="4" name="Footer Placeholder 3"/>
          <p:cNvSpPr>
            <a:spLocks noGrp="1"/>
          </p:cNvSpPr>
          <p:nvPr>
            <p:ph type="ftr" sz="quarter" idx="10"/>
          </p:nvPr>
        </p:nvSpPr>
        <p:spPr/>
        <p:txBody>
          <a:bodyPr/>
          <a:lstStyle/>
          <a:p>
            <a:r>
              <a:rPr lang="en-US"/>
              <a:t>© 2014 Teradata</a:t>
            </a:r>
          </a:p>
        </p:txBody>
      </p:sp>
    </p:spTree>
    <p:extLst>
      <p:ext uri="{BB962C8B-B14F-4D97-AF65-F5344CB8AC3E}">
        <p14:creationId xmlns:p14="http://schemas.microsoft.com/office/powerpoint/2010/main" val="12224921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Tableau sheet: </a:t>
            </a:r>
            <a:r>
              <a:rPr lang="en-AU" dirty="0" err="1"/>
              <a:t>HighActivityUsers</a:t>
            </a:r>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50</a:t>
            </a:fld>
            <a:endParaRPr lang="en-US"/>
          </a:p>
        </p:txBody>
      </p:sp>
    </p:spTree>
    <p:extLst>
      <p:ext uri="{BB962C8B-B14F-4D97-AF65-F5344CB8AC3E}">
        <p14:creationId xmlns:p14="http://schemas.microsoft.com/office/powerpoint/2010/main" val="26277659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Tableau sheet: </a:t>
            </a:r>
            <a:r>
              <a:rPr lang="en-AU" dirty="0" err="1"/>
              <a:t>QueryRunTimes</a:t>
            </a:r>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51</a:t>
            </a:fld>
            <a:endParaRPr lang="en-US"/>
          </a:p>
        </p:txBody>
      </p:sp>
    </p:spTree>
    <p:extLst>
      <p:ext uri="{BB962C8B-B14F-4D97-AF65-F5344CB8AC3E}">
        <p14:creationId xmlns:p14="http://schemas.microsoft.com/office/powerpoint/2010/main" val="25656931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Done</a:t>
            </a:r>
          </a:p>
        </p:txBody>
      </p:sp>
      <p:sp>
        <p:nvSpPr>
          <p:cNvPr id="4" name="Slide Number Placeholder 3"/>
          <p:cNvSpPr>
            <a:spLocks noGrp="1"/>
          </p:cNvSpPr>
          <p:nvPr>
            <p:ph type="sldNum" sz="quarter" idx="5"/>
          </p:nvPr>
        </p:nvSpPr>
        <p:spPr/>
        <p:txBody>
          <a:bodyPr/>
          <a:lstStyle/>
          <a:p>
            <a:fld id="{FFDCFA53-E6C0-FD4E-82A8-4284543D7962}" type="slidenum">
              <a:rPr lang="en-US" smtClean="0"/>
              <a:pPr/>
              <a:t>52</a:t>
            </a:fld>
            <a:endParaRPr lang="en-US"/>
          </a:p>
        </p:txBody>
      </p:sp>
    </p:spTree>
    <p:extLst>
      <p:ext uri="{BB962C8B-B14F-4D97-AF65-F5344CB8AC3E}">
        <p14:creationId xmlns:p14="http://schemas.microsoft.com/office/powerpoint/2010/main" val="23374753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Tablleau</a:t>
            </a:r>
            <a:r>
              <a:rPr lang="en-US" dirty="0"/>
              <a:t>: </a:t>
            </a:r>
            <a:r>
              <a:rPr lang="en-US" dirty="0" err="1"/>
              <a:t>BusinessGroupCPU</a:t>
            </a:r>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53</a:t>
            </a:fld>
            <a:endParaRPr lang="en-US"/>
          </a:p>
        </p:txBody>
      </p:sp>
    </p:spTree>
    <p:extLst>
      <p:ext uri="{BB962C8B-B14F-4D97-AF65-F5344CB8AC3E}">
        <p14:creationId xmlns:p14="http://schemas.microsoft.com/office/powerpoint/2010/main" val="3674300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effectLst/>
            </a:endParaRPr>
          </a:p>
          <a:p>
            <a:pPr lvl="1"/>
            <a:r>
              <a:rPr lang="en-AU" sz="1200" b="0" i="0" kern="1200">
                <a:solidFill>
                  <a:schemeClr val="tx1"/>
                </a:solidFill>
                <a:effectLst/>
                <a:latin typeface="Arial Regular"/>
                <a:ea typeface="+mn-ea"/>
                <a:cs typeface="+mn-cs"/>
              </a:rPr>
              <a:t>System Consumption – CPU / IO / Disk</a:t>
            </a:r>
          </a:p>
          <a:p>
            <a:pPr lvl="1"/>
            <a:r>
              <a:rPr lang="en-AU" sz="1200" b="0" i="0" kern="1200">
                <a:solidFill>
                  <a:schemeClr val="tx1"/>
                </a:solidFill>
                <a:effectLst/>
                <a:latin typeface="Arial Regular"/>
                <a:ea typeface="+mn-ea"/>
                <a:cs typeface="+mn-cs"/>
              </a:rPr>
              <a:t>Feature Usage</a:t>
            </a:r>
          </a:p>
          <a:p>
            <a:pPr lvl="1"/>
            <a:r>
              <a:rPr lang="en-AU" sz="1200" b="0" i="0" kern="1200">
                <a:solidFill>
                  <a:schemeClr val="tx1"/>
                </a:solidFill>
                <a:effectLst/>
                <a:latin typeface="Arial Regular"/>
                <a:ea typeface="+mn-ea"/>
                <a:cs typeface="+mn-cs"/>
              </a:rPr>
              <a:t>Workload Profile</a:t>
            </a:r>
          </a:p>
          <a:p>
            <a:pPr lvl="2"/>
            <a:r>
              <a:rPr lang="en-AU" sz="1200" b="0" i="0" kern="1200">
                <a:solidFill>
                  <a:schemeClr val="tx1"/>
                </a:solidFill>
                <a:effectLst/>
                <a:latin typeface="Arial Regular"/>
                <a:ea typeface="+mn-ea"/>
                <a:cs typeface="+mn-cs"/>
              </a:rPr>
              <a:t>Query Concurrency</a:t>
            </a:r>
          </a:p>
          <a:p>
            <a:pPr lvl="2"/>
            <a:r>
              <a:rPr lang="en-AU" sz="1200" b="0" i="0" kern="1200">
                <a:solidFill>
                  <a:schemeClr val="tx1"/>
                </a:solidFill>
                <a:effectLst/>
                <a:latin typeface="Arial Regular"/>
                <a:ea typeface="+mn-ea"/>
                <a:cs typeface="+mn-cs"/>
              </a:rPr>
              <a:t>Query Complexity (table joins)</a:t>
            </a:r>
          </a:p>
          <a:p>
            <a:pPr lvl="2"/>
            <a:r>
              <a:rPr lang="en-AU" sz="1200" b="0" i="0" kern="1200">
                <a:solidFill>
                  <a:schemeClr val="tx1"/>
                </a:solidFill>
                <a:effectLst/>
                <a:latin typeface="Arial Regular"/>
                <a:ea typeface="+mn-ea"/>
                <a:cs typeface="+mn-cs"/>
              </a:rPr>
              <a:t>Mixed Workload</a:t>
            </a:r>
          </a:p>
          <a:p>
            <a:pPr lvl="1"/>
            <a:r>
              <a:rPr lang="en-AU" sz="1200" b="0" i="0" kern="1200">
                <a:solidFill>
                  <a:schemeClr val="tx1"/>
                </a:solidFill>
                <a:effectLst/>
                <a:latin typeface="Arial Regular"/>
                <a:ea typeface="+mn-ea"/>
                <a:cs typeface="+mn-cs"/>
              </a:rPr>
              <a:t>Data Affinity</a:t>
            </a:r>
          </a:p>
          <a:p>
            <a:pPr lvl="1"/>
            <a:r>
              <a:rPr lang="en-AU" sz="1200" b="0" i="0" kern="1200">
                <a:solidFill>
                  <a:schemeClr val="tx1"/>
                </a:solidFill>
                <a:effectLst/>
                <a:latin typeface="Arial Regular"/>
                <a:ea typeface="+mn-ea"/>
                <a:cs typeface="+mn-cs"/>
              </a:rPr>
              <a:t>Data Usage (profile)</a:t>
            </a:r>
          </a:p>
          <a:p>
            <a:pPr lvl="1"/>
            <a:r>
              <a:rPr lang="en-AU" sz="1200" b="0" i="0" kern="1200">
                <a:solidFill>
                  <a:schemeClr val="tx1"/>
                </a:solidFill>
                <a:effectLst/>
                <a:latin typeface="Arial Regular"/>
                <a:ea typeface="+mn-ea"/>
                <a:cs typeface="+mn-cs"/>
              </a:rPr>
              <a:t>User Profile </a:t>
            </a:r>
          </a:p>
          <a:p>
            <a:endParaRPr lang="en-US"/>
          </a:p>
        </p:txBody>
      </p:sp>
      <p:sp>
        <p:nvSpPr>
          <p:cNvPr id="4" name="Footer Placeholder 3"/>
          <p:cNvSpPr>
            <a:spLocks noGrp="1"/>
          </p:cNvSpPr>
          <p:nvPr>
            <p:ph type="ftr" sz="quarter" idx="10"/>
          </p:nvPr>
        </p:nvSpPr>
        <p:spPr/>
        <p:txBody>
          <a:bodyPr/>
          <a:lstStyle/>
          <a:p>
            <a:r>
              <a:rPr lang="en-US"/>
              <a:t>© 2014 Teradata</a:t>
            </a:r>
          </a:p>
        </p:txBody>
      </p:sp>
    </p:spTree>
    <p:extLst>
      <p:ext uri="{BB962C8B-B14F-4D97-AF65-F5344CB8AC3E}">
        <p14:creationId xmlns:p14="http://schemas.microsoft.com/office/powerpoint/2010/main" val="872455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9</a:t>
            </a:fld>
            <a:endParaRPr lang="en-US"/>
          </a:p>
        </p:txBody>
      </p:sp>
    </p:spTree>
    <p:extLst>
      <p:ext uri="{BB962C8B-B14F-4D97-AF65-F5344CB8AC3E}">
        <p14:creationId xmlns:p14="http://schemas.microsoft.com/office/powerpoint/2010/main" val="37572610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effectLst/>
            </a:endParaRPr>
          </a:p>
          <a:p>
            <a:pPr lvl="1"/>
            <a:r>
              <a:rPr lang="en-AU" sz="1200" b="0" i="0" kern="1200">
                <a:solidFill>
                  <a:schemeClr val="tx1"/>
                </a:solidFill>
                <a:effectLst/>
                <a:latin typeface="Arial Regular"/>
                <a:ea typeface="+mn-ea"/>
                <a:cs typeface="+mn-cs"/>
              </a:rPr>
              <a:t>System Consumption – CPU / IO / Disk</a:t>
            </a:r>
          </a:p>
          <a:p>
            <a:pPr lvl="1"/>
            <a:r>
              <a:rPr lang="en-AU" sz="1200" b="0" i="0" kern="1200">
                <a:solidFill>
                  <a:schemeClr val="tx1"/>
                </a:solidFill>
                <a:effectLst/>
                <a:latin typeface="Arial Regular"/>
                <a:ea typeface="+mn-ea"/>
                <a:cs typeface="+mn-cs"/>
              </a:rPr>
              <a:t>Feature Usage</a:t>
            </a:r>
          </a:p>
          <a:p>
            <a:pPr lvl="1"/>
            <a:r>
              <a:rPr lang="en-AU" sz="1200" b="0" i="0" kern="1200">
                <a:solidFill>
                  <a:schemeClr val="tx1"/>
                </a:solidFill>
                <a:effectLst/>
                <a:latin typeface="Arial Regular"/>
                <a:ea typeface="+mn-ea"/>
                <a:cs typeface="+mn-cs"/>
              </a:rPr>
              <a:t>Workload Profile</a:t>
            </a:r>
          </a:p>
          <a:p>
            <a:pPr lvl="2"/>
            <a:r>
              <a:rPr lang="en-AU" sz="1200" b="0" i="0" kern="1200">
                <a:solidFill>
                  <a:schemeClr val="tx1"/>
                </a:solidFill>
                <a:effectLst/>
                <a:latin typeface="Arial Regular"/>
                <a:ea typeface="+mn-ea"/>
                <a:cs typeface="+mn-cs"/>
              </a:rPr>
              <a:t>Query Concurrency</a:t>
            </a:r>
          </a:p>
          <a:p>
            <a:pPr lvl="2"/>
            <a:r>
              <a:rPr lang="en-AU" sz="1200" b="0" i="0" kern="1200">
                <a:solidFill>
                  <a:schemeClr val="tx1"/>
                </a:solidFill>
                <a:effectLst/>
                <a:latin typeface="Arial Regular"/>
                <a:ea typeface="+mn-ea"/>
                <a:cs typeface="+mn-cs"/>
              </a:rPr>
              <a:t>Query Complexity (table joins)</a:t>
            </a:r>
          </a:p>
          <a:p>
            <a:pPr lvl="2"/>
            <a:r>
              <a:rPr lang="en-AU" sz="1200" b="0" i="0" kern="1200">
                <a:solidFill>
                  <a:schemeClr val="tx1"/>
                </a:solidFill>
                <a:effectLst/>
                <a:latin typeface="Arial Regular"/>
                <a:ea typeface="+mn-ea"/>
                <a:cs typeface="+mn-cs"/>
              </a:rPr>
              <a:t>Mixed Workload</a:t>
            </a:r>
          </a:p>
          <a:p>
            <a:pPr lvl="1"/>
            <a:r>
              <a:rPr lang="en-AU" sz="1200" b="0" i="0" kern="1200">
                <a:solidFill>
                  <a:schemeClr val="tx1"/>
                </a:solidFill>
                <a:effectLst/>
                <a:latin typeface="Arial Regular"/>
                <a:ea typeface="+mn-ea"/>
                <a:cs typeface="+mn-cs"/>
              </a:rPr>
              <a:t>Data Affinity</a:t>
            </a:r>
          </a:p>
          <a:p>
            <a:pPr lvl="1"/>
            <a:r>
              <a:rPr lang="en-AU" sz="1200" b="0" i="0" kern="1200">
                <a:solidFill>
                  <a:schemeClr val="tx1"/>
                </a:solidFill>
                <a:effectLst/>
                <a:latin typeface="Arial Regular"/>
                <a:ea typeface="+mn-ea"/>
                <a:cs typeface="+mn-cs"/>
              </a:rPr>
              <a:t>Data Usage (profile)</a:t>
            </a:r>
          </a:p>
          <a:p>
            <a:pPr lvl="1"/>
            <a:r>
              <a:rPr lang="en-AU" sz="1200" b="0" i="0" kern="1200">
                <a:solidFill>
                  <a:schemeClr val="tx1"/>
                </a:solidFill>
                <a:effectLst/>
                <a:latin typeface="Arial Regular"/>
                <a:ea typeface="+mn-ea"/>
                <a:cs typeface="+mn-cs"/>
              </a:rPr>
              <a:t>User Profile </a:t>
            </a:r>
          </a:p>
          <a:p>
            <a:endParaRPr lang="en-US"/>
          </a:p>
        </p:txBody>
      </p:sp>
      <p:sp>
        <p:nvSpPr>
          <p:cNvPr id="4" name="Footer Placeholder 3"/>
          <p:cNvSpPr>
            <a:spLocks noGrp="1"/>
          </p:cNvSpPr>
          <p:nvPr>
            <p:ph type="ftr" sz="quarter" idx="10"/>
          </p:nvPr>
        </p:nvSpPr>
        <p:spPr/>
        <p:txBody>
          <a:bodyPr/>
          <a:lstStyle/>
          <a:p>
            <a:r>
              <a:rPr lang="en-US"/>
              <a:t>© 2014 Teradata</a:t>
            </a:r>
          </a:p>
        </p:txBody>
      </p:sp>
    </p:spTree>
    <p:extLst>
      <p:ext uri="{BB962C8B-B14F-4D97-AF65-F5344CB8AC3E}">
        <p14:creationId xmlns:p14="http://schemas.microsoft.com/office/powerpoint/2010/main" val="4073825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Done ( Currently based on SQL joined to ref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t>Tablean</a:t>
            </a:r>
            <a:r>
              <a:rPr lang="en-US"/>
              <a:t> sheet: </a:t>
            </a:r>
            <a:r>
              <a:rPr lang="en-US" err="1"/>
              <a:t>PercentTotalCPU</a:t>
            </a:r>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16</a:t>
            </a:fld>
            <a:endParaRPr lang="en-US"/>
          </a:p>
        </p:txBody>
      </p:sp>
    </p:spTree>
    <p:extLst>
      <p:ext uri="{BB962C8B-B14F-4D97-AF65-F5344CB8AC3E}">
        <p14:creationId xmlns:p14="http://schemas.microsoft.com/office/powerpoint/2010/main" val="41669639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Done</a:t>
            </a:r>
          </a:p>
          <a:p>
            <a:endParaRPr lang="en-US"/>
          </a:p>
          <a:p>
            <a:r>
              <a:rPr lang="en-US"/>
              <a:t>Tableau Sheet: CPU Actuals &amp; Variable Peak Period Trend</a:t>
            </a:r>
          </a:p>
        </p:txBody>
      </p:sp>
      <p:sp>
        <p:nvSpPr>
          <p:cNvPr id="4" name="Slide Number Placeholder 3"/>
          <p:cNvSpPr>
            <a:spLocks noGrp="1"/>
          </p:cNvSpPr>
          <p:nvPr>
            <p:ph type="sldNum" sz="quarter" idx="5"/>
          </p:nvPr>
        </p:nvSpPr>
        <p:spPr/>
        <p:txBody>
          <a:bodyPr/>
          <a:lstStyle/>
          <a:p>
            <a:fld id="{FFDCFA53-E6C0-FD4E-82A8-4284543D7962}" type="slidenum">
              <a:rPr lang="en-US" smtClean="0"/>
              <a:pPr/>
              <a:t>17</a:t>
            </a:fld>
            <a:endParaRPr lang="en-US"/>
          </a:p>
        </p:txBody>
      </p:sp>
    </p:spTree>
    <p:extLst>
      <p:ext uri="{BB962C8B-B14F-4D97-AF65-F5344CB8AC3E}">
        <p14:creationId xmlns:p14="http://schemas.microsoft.com/office/powerpoint/2010/main" val="2553670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Already included as part of Consumption Analytics</a:t>
            </a:r>
          </a:p>
          <a:p>
            <a:endParaRPr lang="en-US"/>
          </a:p>
          <a:p>
            <a:r>
              <a:rPr lang="en-US"/>
              <a:t>Tableau sheet: CPU Heatmap of Avg % </a:t>
            </a:r>
            <a:r>
              <a:rPr lang="en-US" err="1"/>
              <a:t>Util</a:t>
            </a:r>
            <a:r>
              <a:rPr lang="en-US"/>
              <a:t>  - SPMA Detail</a:t>
            </a:r>
          </a:p>
        </p:txBody>
      </p:sp>
      <p:sp>
        <p:nvSpPr>
          <p:cNvPr id="4" name="Slide Number Placeholder 3"/>
          <p:cNvSpPr>
            <a:spLocks noGrp="1"/>
          </p:cNvSpPr>
          <p:nvPr>
            <p:ph type="sldNum" sz="quarter" idx="5"/>
          </p:nvPr>
        </p:nvSpPr>
        <p:spPr/>
        <p:txBody>
          <a:bodyPr/>
          <a:lstStyle/>
          <a:p>
            <a:fld id="{FFDCFA53-E6C0-FD4E-82A8-4284543D7962}" type="slidenum">
              <a:rPr lang="en-US" smtClean="0"/>
              <a:pPr/>
              <a:t>18</a:t>
            </a:fld>
            <a:endParaRPr lang="en-US"/>
          </a:p>
        </p:txBody>
      </p:sp>
    </p:spTree>
    <p:extLst>
      <p:ext uri="{BB962C8B-B14F-4D97-AF65-F5344CB8AC3E}">
        <p14:creationId xmlns:p14="http://schemas.microsoft.com/office/powerpoint/2010/main" val="10400717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19ED8FC-CD06-D246-8090-BA8BDAB902B1}"/>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8" name="Rectangle 17">
            <a:extLst>
              <a:ext uri="{FF2B5EF4-FFF2-40B4-BE49-F238E27FC236}">
                <a16:creationId xmlns:a16="http://schemas.microsoft.com/office/drawing/2014/main" id="{8D8B61AA-6CB5-4548-8A30-7092021DB903}"/>
              </a:ext>
            </a:extLst>
          </p:cNvPr>
          <p:cNvSpPr/>
          <p:nvPr userDrawn="1"/>
        </p:nvSpPr>
        <p:spPr>
          <a:xfrm>
            <a:off x="439386" y="6388923"/>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33B2D26A-1641-EA46-BA7A-35D7C54DB8DE}"/>
              </a:ext>
            </a:extLst>
          </p:cNvPr>
          <p:cNvSpPr/>
          <p:nvPr/>
        </p:nvSpPr>
        <p:spPr>
          <a:xfrm>
            <a:off x="311727" y="310393"/>
            <a:ext cx="11565346" cy="6325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5" name="Picture 4">
            <a:extLst>
              <a:ext uri="{FF2B5EF4-FFF2-40B4-BE49-F238E27FC236}">
                <a16:creationId xmlns:a16="http://schemas.microsoft.com/office/drawing/2014/main" id="{18413D24-3B95-1C42-AB05-3DB6C7117B9C}"/>
              </a:ext>
            </a:extLst>
          </p:cNvPr>
          <p:cNvPicPr>
            <a:picLocks noChangeAspect="1"/>
          </p:cNvPicPr>
          <p:nvPr userDrawn="1"/>
        </p:nvPicPr>
        <p:blipFill>
          <a:blip r:embed="rId2"/>
          <a:stretch>
            <a:fillRect/>
          </a:stretch>
        </p:blipFill>
        <p:spPr>
          <a:xfrm>
            <a:off x="312615" y="310393"/>
            <a:ext cx="4151376" cy="6325676"/>
          </a:xfrm>
          <a:prstGeom prst="rect">
            <a:avLst/>
          </a:prstGeom>
        </p:spPr>
      </p:pic>
      <p:pic>
        <p:nvPicPr>
          <p:cNvPr id="17" name="Picture 16">
            <a:extLst>
              <a:ext uri="{FF2B5EF4-FFF2-40B4-BE49-F238E27FC236}">
                <a16:creationId xmlns:a16="http://schemas.microsoft.com/office/drawing/2014/main" id="{07FBDA82-7791-114A-823E-0184D1BF1BF3}"/>
              </a:ext>
            </a:extLst>
          </p:cNvPr>
          <p:cNvPicPr>
            <a:picLocks noChangeAspect="1"/>
          </p:cNvPicPr>
          <p:nvPr userDrawn="1"/>
        </p:nvPicPr>
        <p:blipFill>
          <a:blip r:embed="rId3"/>
          <a:stretch>
            <a:fillRect/>
          </a:stretch>
        </p:blipFill>
        <p:spPr>
          <a:xfrm>
            <a:off x="819150" y="3163643"/>
            <a:ext cx="2554284" cy="484991"/>
          </a:xfrm>
          <a:prstGeom prst="rect">
            <a:avLst/>
          </a:prstGeom>
        </p:spPr>
      </p:pic>
      <p:sp>
        <p:nvSpPr>
          <p:cNvPr id="10" name="Text Placeholder 9">
            <a:extLst>
              <a:ext uri="{FF2B5EF4-FFF2-40B4-BE49-F238E27FC236}">
                <a16:creationId xmlns:a16="http://schemas.microsoft.com/office/drawing/2014/main" id="{256AC677-1009-7C40-80EF-D192F410E132}"/>
              </a:ext>
            </a:extLst>
          </p:cNvPr>
          <p:cNvSpPr>
            <a:spLocks noGrp="1"/>
          </p:cNvSpPr>
          <p:nvPr>
            <p:ph type="body" sz="quarter" idx="10" hasCustomPrompt="1"/>
          </p:nvPr>
        </p:nvSpPr>
        <p:spPr bwMode="gray">
          <a:xfrm>
            <a:off x="5070677" y="1132699"/>
            <a:ext cx="6571596" cy="2416413"/>
          </a:xfrm>
          <a:noFill/>
        </p:spPr>
        <p:txBody>
          <a:bodyPr wrap="square" lIns="91440" tIns="0" rIns="91440" bIns="0" anchor="b" anchorCtr="0">
            <a:noAutofit/>
          </a:bodyPr>
          <a:lstStyle>
            <a:lvl1pPr marL="0" indent="0" algn="l">
              <a:lnSpc>
                <a:spcPct val="100000"/>
              </a:lnSpc>
              <a:spcBef>
                <a:spcPts val="200"/>
              </a:spcBef>
              <a:spcAft>
                <a:spcPts val="800"/>
              </a:spcAft>
              <a:buFont typeface="Arial" panose="020B0604020202020204" pitchFamily="34" charset="0"/>
              <a:buChar char="​"/>
              <a:tabLst>
                <a:tab pos="457200" algn="l"/>
              </a:tabLst>
              <a:defRPr sz="3600" b="1">
                <a:solidFill>
                  <a:schemeClr val="accent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Presentation Title Multiple Line Title Length</a:t>
            </a:r>
          </a:p>
        </p:txBody>
      </p:sp>
      <p:sp>
        <p:nvSpPr>
          <p:cNvPr id="11" name="Text Placeholder 9">
            <a:extLst>
              <a:ext uri="{FF2B5EF4-FFF2-40B4-BE49-F238E27FC236}">
                <a16:creationId xmlns:a16="http://schemas.microsoft.com/office/drawing/2014/main" id="{A8749994-227C-414C-9A58-F1F52D7FF59E}"/>
              </a:ext>
            </a:extLst>
          </p:cNvPr>
          <p:cNvSpPr>
            <a:spLocks noGrp="1"/>
          </p:cNvSpPr>
          <p:nvPr>
            <p:ph type="body" sz="quarter" idx="14" hasCustomPrompt="1"/>
          </p:nvPr>
        </p:nvSpPr>
        <p:spPr bwMode="gray">
          <a:xfrm>
            <a:off x="5070677" y="3739584"/>
            <a:ext cx="6571596" cy="1269714"/>
          </a:xfrm>
          <a:noFill/>
        </p:spPr>
        <p:txBody>
          <a:bodyPr wrap="square" lIns="91440" tIns="0" rIns="91440" bIns="0" anchor="t" anchorCtr="0">
            <a:noAutofit/>
          </a:bodyPr>
          <a:lstStyle>
            <a:lvl1pPr marL="0" marR="0" indent="0" algn="l" defTabSz="914400" rtl="0" eaLnBrk="1" fontAlgn="auto" latinLnBrk="0" hangingPunct="1">
              <a:lnSpc>
                <a:spcPct val="90000"/>
              </a:lnSpc>
              <a:spcBef>
                <a:spcPts val="600"/>
              </a:spcBef>
              <a:spcAft>
                <a:spcPts val="0"/>
              </a:spcAft>
              <a:buClrTx/>
              <a:buSzTx/>
              <a:buFont typeface="Arial" panose="020B0604020202020204" pitchFamily="34" charset="0"/>
              <a:buChar char="​"/>
              <a:tabLst>
                <a:tab pos="457200" algn="l"/>
              </a:tabLst>
              <a:defRPr sz="2400" b="0">
                <a:solidFill>
                  <a:schemeClr val="bg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a:effectLst/>
                <a:latin typeface="Arial" panose="020B0604020202020204" pitchFamily="34" charset="0"/>
              </a:rPr>
              <a:t>Subtitle Placeholder Multiple Line Title </a:t>
            </a:r>
            <a:br>
              <a:rPr lang="en-US">
                <a:effectLst/>
                <a:latin typeface="Arial" panose="020B0604020202020204" pitchFamily="34" charset="0"/>
              </a:rPr>
            </a:br>
            <a:r>
              <a:rPr lang="en-US">
                <a:effectLst/>
                <a:latin typeface="Arial" panose="020B0604020202020204" pitchFamily="34" charset="0"/>
              </a:rPr>
              <a:t>Length Which Extends To Two Lines</a:t>
            </a:r>
          </a:p>
        </p:txBody>
      </p:sp>
      <p:sp>
        <p:nvSpPr>
          <p:cNvPr id="15" name="Text Placeholder 9">
            <a:extLst>
              <a:ext uri="{FF2B5EF4-FFF2-40B4-BE49-F238E27FC236}">
                <a16:creationId xmlns:a16="http://schemas.microsoft.com/office/drawing/2014/main" id="{DDBD6208-4E1F-214A-9C6D-DAB628D1288F}"/>
              </a:ext>
            </a:extLst>
          </p:cNvPr>
          <p:cNvSpPr>
            <a:spLocks noGrp="1"/>
          </p:cNvSpPr>
          <p:nvPr>
            <p:ph type="body" sz="quarter" idx="15" hasCustomPrompt="1"/>
          </p:nvPr>
        </p:nvSpPr>
        <p:spPr bwMode="gray">
          <a:xfrm>
            <a:off x="5070677" y="5137104"/>
            <a:ext cx="6571596" cy="643718"/>
          </a:xfrm>
          <a:noFill/>
        </p:spPr>
        <p:txBody>
          <a:bodyPr wrap="square" lIns="91440" tIns="0" rIns="91440" bIns="0" anchor="b"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1800" b="0">
                <a:solidFill>
                  <a:schemeClr val="bg1">
                    <a:lumMod val="85000"/>
                  </a:schemeClr>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None/>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b="1">
                <a:effectLst/>
                <a:latin typeface="Arial" panose="020B0604020202020204" pitchFamily="34" charset="0"/>
              </a:rPr>
              <a:t>Presenter Name</a:t>
            </a:r>
            <a:r>
              <a:rPr lang="en-US">
                <a:effectLst/>
                <a:latin typeface="Arial" panose="020B0604020202020204" pitchFamily="34" charset="0"/>
              </a:rPr>
              <a:t>, Presenter Title </a:t>
            </a:r>
            <a:br>
              <a:rPr lang="en-US">
                <a:effectLst/>
                <a:latin typeface="Arial" panose="020B0604020202020204" pitchFamily="34" charset="0"/>
              </a:rPr>
            </a:br>
            <a:r>
              <a:rPr lang="en-US">
                <a:effectLst/>
                <a:latin typeface="Arial" panose="020B0604020202020204" pitchFamily="34" charset="0"/>
              </a:rPr>
              <a:t>Month #, 2018</a:t>
            </a:r>
          </a:p>
        </p:txBody>
      </p:sp>
    </p:spTree>
    <p:extLst>
      <p:ext uri="{BB962C8B-B14F-4D97-AF65-F5344CB8AC3E}">
        <p14:creationId xmlns:p14="http://schemas.microsoft.com/office/powerpoint/2010/main" val="2591528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Tree>
    <p:extLst>
      <p:ext uri="{BB962C8B-B14F-4D97-AF65-F5344CB8AC3E}">
        <p14:creationId xmlns:p14="http://schemas.microsoft.com/office/powerpoint/2010/main" val="2009429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2 Line Header">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85788" y="2514599"/>
            <a:ext cx="6989762" cy="36957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a:t>Page Title Placeholder </a:t>
            </a:r>
            <a:br>
              <a:rPr lang="en-US"/>
            </a:br>
            <a:r>
              <a:rPr lang="en-US"/>
              <a:t>Multiple Line Header Sample</a:t>
            </a:r>
            <a:endParaRPr lang="en-US">
              <a:solidFill>
                <a:srgbClr val="F7884F"/>
              </a:solidFill>
              <a:effectLst/>
              <a:latin typeface="Arial" panose="020B0604020202020204" pitchFamily="34" charset="0"/>
            </a:endParaRPr>
          </a:p>
        </p:txBody>
      </p:sp>
      <p:sp>
        <p:nvSpPr>
          <p:cNvPr id="6" name="Text Placeholder 12">
            <a:extLst>
              <a:ext uri="{FF2B5EF4-FFF2-40B4-BE49-F238E27FC236}">
                <a16:creationId xmlns:a16="http://schemas.microsoft.com/office/drawing/2014/main" id="{B1538B3B-98B9-3548-8C30-3CBF3C6EB033}"/>
              </a:ext>
            </a:extLst>
          </p:cNvPr>
          <p:cNvSpPr>
            <a:spLocks noGrp="1"/>
          </p:cNvSpPr>
          <p:nvPr>
            <p:ph type="body" sz="quarter" idx="11" hasCustomPrompt="1"/>
          </p:nvPr>
        </p:nvSpPr>
        <p:spPr>
          <a:xfrm>
            <a:off x="586740" y="1605118"/>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2246526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 Line Header + Title Only">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85788" y="2066561"/>
            <a:ext cx="6989762" cy="414374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a:t>Page Title Placeholder </a:t>
            </a:r>
            <a:br>
              <a:rPr lang="en-US"/>
            </a:br>
            <a:r>
              <a:rPr lang="en-US"/>
              <a:t>Multiple Line Header Sample</a:t>
            </a:r>
            <a:endParaRPr lang="en-US">
              <a:solidFill>
                <a:srgbClr val="F7884F"/>
              </a:solidFill>
              <a:effectLst/>
              <a:latin typeface="Arial" panose="020B0604020202020204" pitchFamily="34" charset="0"/>
            </a:endParaRPr>
          </a:p>
        </p:txBody>
      </p:sp>
    </p:spTree>
    <p:extLst>
      <p:ext uri="{BB962C8B-B14F-4D97-AF65-F5344CB8AC3E}">
        <p14:creationId xmlns:p14="http://schemas.microsoft.com/office/powerpoint/2010/main" val="347693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2 Line Header + 2 Columns">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4876AF9-4E67-6742-A567-9D6633A6E7E0}"/>
              </a:ext>
            </a:extLst>
          </p:cNvPr>
          <p:cNvSpPr>
            <a:spLocks noGrp="1"/>
          </p:cNvSpPr>
          <p:nvPr>
            <p:ph sz="quarter" idx="18"/>
          </p:nvPr>
        </p:nvSpPr>
        <p:spPr>
          <a:xfrm>
            <a:off x="6095999" y="2514599"/>
            <a:ext cx="5010912" cy="3695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C388B4DA-5AC5-7B4B-BB18-DF4B84C53092}"/>
              </a:ext>
            </a:extLst>
          </p:cNvPr>
          <p:cNvSpPr>
            <a:spLocks noGrp="1"/>
          </p:cNvSpPr>
          <p:nvPr>
            <p:ph sz="quarter" idx="17"/>
          </p:nvPr>
        </p:nvSpPr>
        <p:spPr>
          <a:xfrm>
            <a:off x="585788" y="2514600"/>
            <a:ext cx="5010912" cy="3695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a:t>Page Title Placeholder </a:t>
            </a:r>
            <a:br>
              <a:rPr lang="en-US"/>
            </a:br>
            <a:r>
              <a:rPr lang="en-US"/>
              <a:t>Multiple Line Header Sample</a:t>
            </a:r>
            <a:endParaRPr lang="en-US">
              <a:solidFill>
                <a:srgbClr val="F7884F"/>
              </a:solidFill>
              <a:effectLst/>
              <a:latin typeface="Arial" panose="020B0604020202020204" pitchFamily="34" charset="0"/>
            </a:endParaRPr>
          </a:p>
        </p:txBody>
      </p:sp>
      <p:sp>
        <p:nvSpPr>
          <p:cNvPr id="7" name="Text Placeholder 12">
            <a:extLst>
              <a:ext uri="{FF2B5EF4-FFF2-40B4-BE49-F238E27FC236}">
                <a16:creationId xmlns:a16="http://schemas.microsoft.com/office/drawing/2014/main" id="{1B3FEC71-FF53-9747-9744-35489D5BFED9}"/>
              </a:ext>
            </a:extLst>
          </p:cNvPr>
          <p:cNvSpPr>
            <a:spLocks noGrp="1"/>
          </p:cNvSpPr>
          <p:nvPr>
            <p:ph type="body" sz="quarter" idx="11" hasCustomPrompt="1"/>
          </p:nvPr>
        </p:nvSpPr>
        <p:spPr>
          <a:xfrm>
            <a:off x="586740" y="160897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13336369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2 Line Header + 2 Columns + Title Only">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4876AF9-4E67-6742-A567-9D6633A6E7E0}"/>
              </a:ext>
            </a:extLst>
          </p:cNvPr>
          <p:cNvSpPr>
            <a:spLocks noGrp="1"/>
          </p:cNvSpPr>
          <p:nvPr>
            <p:ph sz="quarter" idx="18"/>
          </p:nvPr>
        </p:nvSpPr>
        <p:spPr>
          <a:xfrm>
            <a:off x="6095999" y="2057400"/>
            <a:ext cx="5010912" cy="41528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C388B4DA-5AC5-7B4B-BB18-DF4B84C53092}"/>
              </a:ext>
            </a:extLst>
          </p:cNvPr>
          <p:cNvSpPr>
            <a:spLocks noGrp="1"/>
          </p:cNvSpPr>
          <p:nvPr>
            <p:ph sz="quarter" idx="17"/>
          </p:nvPr>
        </p:nvSpPr>
        <p:spPr>
          <a:xfrm>
            <a:off x="585788" y="2057401"/>
            <a:ext cx="5010912" cy="41528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557050"/>
            <a:ext cx="10515600" cy="1033991"/>
          </a:xfrm>
        </p:spPr>
        <p:txBody>
          <a:bodyPr anchor="b">
            <a:noAutofit/>
          </a:bodyPr>
          <a:lstStyle>
            <a:lvl1pPr>
              <a:lnSpc>
                <a:spcPct val="100000"/>
              </a:lnSpc>
              <a:defRPr lang="en-US" b="1" smtClean="0">
                <a:solidFill>
                  <a:schemeClr val="accent1"/>
                </a:solidFill>
                <a:effectLst/>
              </a:defRPr>
            </a:lvl1pPr>
          </a:lstStyle>
          <a:p>
            <a:r>
              <a:rPr lang="en-US"/>
              <a:t>Page Title Placeholder </a:t>
            </a:r>
            <a:br>
              <a:rPr lang="en-US"/>
            </a:br>
            <a:r>
              <a:rPr lang="en-US"/>
              <a:t>Multiple Line Header Sample</a:t>
            </a:r>
            <a:endParaRPr lang="en-US">
              <a:solidFill>
                <a:srgbClr val="F7884F"/>
              </a:solidFill>
              <a:effectLst/>
              <a:latin typeface="Arial" panose="020B0604020202020204" pitchFamily="34" charset="0"/>
            </a:endParaRPr>
          </a:p>
        </p:txBody>
      </p:sp>
    </p:spTree>
    <p:extLst>
      <p:ext uri="{BB962C8B-B14F-4D97-AF65-F5344CB8AC3E}">
        <p14:creationId xmlns:p14="http://schemas.microsoft.com/office/powerpoint/2010/main" val="34042872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377065FE-036E-6243-9FEB-E98EB258C9B9}"/>
              </a:ext>
            </a:extLst>
          </p:cNvPr>
          <p:cNvSpPr>
            <a:spLocks noGrp="1"/>
          </p:cNvSpPr>
          <p:nvPr>
            <p:ph sz="quarter" idx="18"/>
          </p:nvPr>
        </p:nvSpPr>
        <p:spPr>
          <a:xfrm>
            <a:off x="585787" y="2488230"/>
            <a:ext cx="5010912" cy="37220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2068830"/>
            <a:ext cx="5009958" cy="371957"/>
          </a:xfrm>
          <a:prstGeom prst="rect">
            <a:avLst/>
          </a:prstGeom>
        </p:spPr>
        <p:txBody>
          <a:bodyPr>
            <a:noAutofit/>
          </a:bodyPr>
          <a:lstStyle>
            <a:lvl1pPr marL="0" indent="0">
              <a:lnSpc>
                <a:spcPct val="100000"/>
              </a:lnSpc>
              <a:buNone/>
              <a:defRPr sz="21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Subhead Title</a:t>
            </a:r>
          </a:p>
        </p:txBody>
      </p:sp>
      <p:sp>
        <p:nvSpPr>
          <p:cNvPr id="16" name="Text Placeholder 14">
            <a:extLst>
              <a:ext uri="{FF2B5EF4-FFF2-40B4-BE49-F238E27FC236}">
                <a16:creationId xmlns:a16="http://schemas.microsoft.com/office/drawing/2014/main" id="{F14DC6C8-70C3-524F-9EC1-9F5814F0317A}"/>
              </a:ext>
            </a:extLst>
          </p:cNvPr>
          <p:cNvSpPr>
            <a:spLocks noGrp="1"/>
          </p:cNvSpPr>
          <p:nvPr>
            <p:ph type="body" sz="quarter" idx="15" hasCustomPrompt="1"/>
          </p:nvPr>
        </p:nvSpPr>
        <p:spPr>
          <a:xfrm>
            <a:off x="6095999" y="2068830"/>
            <a:ext cx="5006975" cy="371957"/>
          </a:xfrm>
          <a:prstGeom prst="rect">
            <a:avLst/>
          </a:prstGeom>
        </p:spPr>
        <p:txBody>
          <a:bodyPr>
            <a:noAutofit/>
          </a:bodyPr>
          <a:lstStyle>
            <a:lvl1pPr marL="0" indent="0">
              <a:lnSpc>
                <a:spcPct val="100000"/>
              </a:lnSpc>
              <a:buNone/>
              <a:defRPr sz="21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Subhead Title</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7" name="Content Placeholder 6">
            <a:extLst>
              <a:ext uri="{FF2B5EF4-FFF2-40B4-BE49-F238E27FC236}">
                <a16:creationId xmlns:a16="http://schemas.microsoft.com/office/drawing/2014/main" id="{62A83104-EC00-E64F-A934-A99C29C07408}"/>
              </a:ext>
            </a:extLst>
          </p:cNvPr>
          <p:cNvSpPr>
            <a:spLocks noGrp="1"/>
          </p:cNvSpPr>
          <p:nvPr>
            <p:ph sz="quarter" idx="19"/>
          </p:nvPr>
        </p:nvSpPr>
        <p:spPr>
          <a:xfrm>
            <a:off x="6096000" y="2488230"/>
            <a:ext cx="5006975" cy="37220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12">
            <a:extLst>
              <a:ext uri="{FF2B5EF4-FFF2-40B4-BE49-F238E27FC236}">
                <a16:creationId xmlns:a16="http://schemas.microsoft.com/office/drawing/2014/main" id="{E22E265F-93C6-7844-8A45-5A5D8BFA46C1}"/>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21379709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9ACDF3-7909-7F4D-9ED4-6F2AFF5FE89F}"/>
              </a:ext>
            </a:extLst>
          </p:cNvPr>
          <p:cNvSpPr>
            <a:spLocks noGrp="1"/>
          </p:cNvSpPr>
          <p:nvPr>
            <p:ph sz="quarter" idx="18"/>
          </p:nvPr>
        </p:nvSpPr>
        <p:spPr>
          <a:xfrm>
            <a:off x="587375"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2057400"/>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Business Challenge</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20" name="Text Placeholder 14">
            <a:extLst>
              <a:ext uri="{FF2B5EF4-FFF2-40B4-BE49-F238E27FC236}">
                <a16:creationId xmlns:a16="http://schemas.microsoft.com/office/drawing/2014/main" id="{C1FF28EB-1C03-C244-8DB5-F43F19BFAAE0}"/>
              </a:ext>
            </a:extLst>
          </p:cNvPr>
          <p:cNvSpPr>
            <a:spLocks noGrp="1"/>
          </p:cNvSpPr>
          <p:nvPr>
            <p:ph type="body" sz="quarter" idx="15" hasCustomPrompt="1"/>
          </p:nvPr>
        </p:nvSpPr>
        <p:spPr>
          <a:xfrm>
            <a:off x="4208145" y="2057400"/>
            <a:ext cx="3273424"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Solution</a:t>
            </a:r>
          </a:p>
        </p:txBody>
      </p:sp>
      <p:sp>
        <p:nvSpPr>
          <p:cNvPr id="22" name="Text Placeholder 14">
            <a:extLst>
              <a:ext uri="{FF2B5EF4-FFF2-40B4-BE49-F238E27FC236}">
                <a16:creationId xmlns:a16="http://schemas.microsoft.com/office/drawing/2014/main" id="{C4A33F0C-2A4A-C44C-8AED-C993C2AD447D}"/>
              </a:ext>
            </a:extLst>
          </p:cNvPr>
          <p:cNvSpPr>
            <a:spLocks noGrp="1"/>
          </p:cNvSpPr>
          <p:nvPr>
            <p:ph type="body" sz="quarter" idx="17" hasCustomPrompt="1"/>
          </p:nvPr>
        </p:nvSpPr>
        <p:spPr>
          <a:xfrm>
            <a:off x="7829658" y="2057400"/>
            <a:ext cx="3273424"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Benefits</a:t>
            </a:r>
          </a:p>
        </p:txBody>
      </p:sp>
      <p:sp>
        <p:nvSpPr>
          <p:cNvPr id="15" name="Content Placeholder 2">
            <a:extLst>
              <a:ext uri="{FF2B5EF4-FFF2-40B4-BE49-F238E27FC236}">
                <a16:creationId xmlns:a16="http://schemas.microsoft.com/office/drawing/2014/main" id="{371B82E3-D306-D645-8BF6-703EE52D6634}"/>
              </a:ext>
            </a:extLst>
          </p:cNvPr>
          <p:cNvSpPr>
            <a:spLocks noGrp="1"/>
          </p:cNvSpPr>
          <p:nvPr>
            <p:ph sz="quarter" idx="21"/>
          </p:nvPr>
        </p:nvSpPr>
        <p:spPr>
          <a:xfrm>
            <a:off x="4208144"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9" name="Content Placeholder 2">
            <a:extLst>
              <a:ext uri="{FF2B5EF4-FFF2-40B4-BE49-F238E27FC236}">
                <a16:creationId xmlns:a16="http://schemas.microsoft.com/office/drawing/2014/main" id="{0256D42C-B49D-8445-B1DA-DD261C5504EC}"/>
              </a:ext>
            </a:extLst>
          </p:cNvPr>
          <p:cNvSpPr>
            <a:spLocks noGrp="1"/>
          </p:cNvSpPr>
          <p:nvPr>
            <p:ph sz="quarter" idx="22"/>
          </p:nvPr>
        </p:nvSpPr>
        <p:spPr>
          <a:xfrm>
            <a:off x="7829657" y="2494192"/>
            <a:ext cx="3273425" cy="3716108"/>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2" name="Text Placeholder 12">
            <a:extLst>
              <a:ext uri="{FF2B5EF4-FFF2-40B4-BE49-F238E27FC236}">
                <a16:creationId xmlns:a16="http://schemas.microsoft.com/office/drawing/2014/main" id="{85BF99CF-3C64-C341-BBBD-CD55C0DBA730}"/>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29175341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Images + Descriptions ">
    <p:spTree>
      <p:nvGrpSpPr>
        <p:cNvPr id="1" name=""/>
        <p:cNvGrpSpPr/>
        <p:nvPr/>
      </p:nvGrpSpPr>
      <p:grpSpPr>
        <a:xfrm>
          <a:off x="0" y="0"/>
          <a:ext cx="0" cy="0"/>
          <a:chOff x="0" y="0"/>
          <a:chExt cx="0" cy="0"/>
        </a:xfrm>
      </p:grpSpPr>
      <p:sp>
        <p:nvSpPr>
          <p:cNvPr id="11" name="Text Placeholder 14">
            <a:extLst>
              <a:ext uri="{FF2B5EF4-FFF2-40B4-BE49-F238E27FC236}">
                <a16:creationId xmlns:a16="http://schemas.microsoft.com/office/drawing/2014/main" id="{CE69F076-E5A4-8649-9256-A017674C48B6}"/>
              </a:ext>
            </a:extLst>
          </p:cNvPr>
          <p:cNvSpPr>
            <a:spLocks noGrp="1"/>
          </p:cNvSpPr>
          <p:nvPr>
            <p:ph type="body" sz="quarter" idx="13" hasCustomPrompt="1"/>
          </p:nvPr>
        </p:nvSpPr>
        <p:spPr>
          <a:xfrm>
            <a:off x="586741" y="3683276"/>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Subhead Title</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20" name="Text Placeholder 14">
            <a:extLst>
              <a:ext uri="{FF2B5EF4-FFF2-40B4-BE49-F238E27FC236}">
                <a16:creationId xmlns:a16="http://schemas.microsoft.com/office/drawing/2014/main" id="{C1FF28EB-1C03-C244-8DB5-F43F19BFAAE0}"/>
              </a:ext>
            </a:extLst>
          </p:cNvPr>
          <p:cNvSpPr>
            <a:spLocks noGrp="1"/>
          </p:cNvSpPr>
          <p:nvPr>
            <p:ph type="body" sz="quarter" idx="15" hasCustomPrompt="1"/>
          </p:nvPr>
        </p:nvSpPr>
        <p:spPr>
          <a:xfrm>
            <a:off x="4208199" y="3683276"/>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Subhead Title</a:t>
            </a:r>
          </a:p>
        </p:txBody>
      </p:sp>
      <p:sp>
        <p:nvSpPr>
          <p:cNvPr id="22" name="Text Placeholder 14">
            <a:extLst>
              <a:ext uri="{FF2B5EF4-FFF2-40B4-BE49-F238E27FC236}">
                <a16:creationId xmlns:a16="http://schemas.microsoft.com/office/drawing/2014/main" id="{C4A33F0C-2A4A-C44C-8AED-C993C2AD447D}"/>
              </a:ext>
            </a:extLst>
          </p:cNvPr>
          <p:cNvSpPr>
            <a:spLocks noGrp="1"/>
          </p:cNvSpPr>
          <p:nvPr>
            <p:ph type="body" sz="quarter" idx="17" hasCustomPrompt="1"/>
          </p:nvPr>
        </p:nvSpPr>
        <p:spPr>
          <a:xfrm>
            <a:off x="7829657" y="3683276"/>
            <a:ext cx="3273426"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Subhead Title</a:t>
            </a:r>
          </a:p>
        </p:txBody>
      </p:sp>
      <p:sp>
        <p:nvSpPr>
          <p:cNvPr id="3" name="Picture Placeholder 2">
            <a:extLst>
              <a:ext uri="{FF2B5EF4-FFF2-40B4-BE49-F238E27FC236}">
                <a16:creationId xmlns:a16="http://schemas.microsoft.com/office/drawing/2014/main" id="{DC4FAB04-B57D-404F-994F-1800028DAD8F}"/>
              </a:ext>
            </a:extLst>
          </p:cNvPr>
          <p:cNvSpPr>
            <a:spLocks noGrp="1"/>
          </p:cNvSpPr>
          <p:nvPr>
            <p:ph type="pic" sz="quarter" idx="18" hasCustomPrompt="1"/>
          </p:nvPr>
        </p:nvSpPr>
        <p:spPr>
          <a:xfrm>
            <a:off x="586741" y="2052471"/>
            <a:ext cx="2422978" cy="1625118"/>
          </a:xfrm>
          <a:prstGeom prst="rect">
            <a:avLst/>
          </a:prstGeom>
        </p:spPr>
        <p:txBody>
          <a:bodyPr anchor="ctr">
            <a:noAutofit/>
          </a:bodyPr>
          <a:lstStyle>
            <a:lvl1pPr marL="0" indent="0" algn="ctr">
              <a:buNone/>
              <a:defRPr sz="1800"/>
            </a:lvl1pPr>
          </a:lstStyle>
          <a:p>
            <a:r>
              <a:rPr lang="en-US"/>
              <a:t>Drag image here or click the icon to prompt image insert</a:t>
            </a:r>
          </a:p>
        </p:txBody>
      </p:sp>
      <p:sp>
        <p:nvSpPr>
          <p:cNvPr id="14" name="Picture Placeholder 2">
            <a:extLst>
              <a:ext uri="{FF2B5EF4-FFF2-40B4-BE49-F238E27FC236}">
                <a16:creationId xmlns:a16="http://schemas.microsoft.com/office/drawing/2014/main" id="{AFCC7F69-FFA1-3542-890F-D40A1F2C95C1}"/>
              </a:ext>
            </a:extLst>
          </p:cNvPr>
          <p:cNvSpPr>
            <a:spLocks noGrp="1"/>
          </p:cNvSpPr>
          <p:nvPr>
            <p:ph type="pic" sz="quarter" idx="19" hasCustomPrompt="1"/>
          </p:nvPr>
        </p:nvSpPr>
        <p:spPr>
          <a:xfrm>
            <a:off x="4207246" y="2052471"/>
            <a:ext cx="2422978" cy="1625118"/>
          </a:xfrm>
          <a:prstGeom prst="rect">
            <a:avLst/>
          </a:prstGeom>
        </p:spPr>
        <p:txBody>
          <a:bodyPr anchor="ctr">
            <a:noAutofit/>
          </a:bodyPr>
          <a:lstStyle>
            <a:lvl1pPr marL="0" indent="0" algn="ctr">
              <a:buNone/>
              <a:defRPr sz="1800"/>
            </a:lvl1pPr>
          </a:lstStyle>
          <a:p>
            <a:r>
              <a:rPr lang="en-US"/>
              <a:t>Drag image here or click the icon to prompt image insert</a:t>
            </a:r>
          </a:p>
        </p:txBody>
      </p:sp>
      <p:sp>
        <p:nvSpPr>
          <p:cNvPr id="16" name="Picture Placeholder 2">
            <a:extLst>
              <a:ext uri="{FF2B5EF4-FFF2-40B4-BE49-F238E27FC236}">
                <a16:creationId xmlns:a16="http://schemas.microsoft.com/office/drawing/2014/main" id="{0835A66D-ABBD-FD48-B00D-86E260F0114B}"/>
              </a:ext>
            </a:extLst>
          </p:cNvPr>
          <p:cNvSpPr>
            <a:spLocks noGrp="1"/>
          </p:cNvSpPr>
          <p:nvPr>
            <p:ph type="pic" sz="quarter" idx="20" hasCustomPrompt="1"/>
          </p:nvPr>
        </p:nvSpPr>
        <p:spPr>
          <a:xfrm>
            <a:off x="7829657" y="2052471"/>
            <a:ext cx="2422978" cy="1625118"/>
          </a:xfrm>
          <a:prstGeom prst="rect">
            <a:avLst/>
          </a:prstGeom>
        </p:spPr>
        <p:txBody>
          <a:bodyPr anchor="ctr">
            <a:noAutofit/>
          </a:bodyPr>
          <a:lstStyle>
            <a:lvl1pPr marL="0" indent="0" algn="ctr">
              <a:buNone/>
              <a:defRPr sz="1800"/>
            </a:lvl1pPr>
          </a:lstStyle>
          <a:p>
            <a:r>
              <a:rPr lang="en-US"/>
              <a:t>Drag image here or click the icon to prompt image insert</a:t>
            </a:r>
          </a:p>
        </p:txBody>
      </p:sp>
      <p:sp>
        <p:nvSpPr>
          <p:cNvPr id="15" name="Content Placeholder 2">
            <a:extLst>
              <a:ext uri="{FF2B5EF4-FFF2-40B4-BE49-F238E27FC236}">
                <a16:creationId xmlns:a16="http://schemas.microsoft.com/office/drawing/2014/main" id="{496DDA35-21BC-254F-BE07-6B2D68F127A2}"/>
              </a:ext>
            </a:extLst>
          </p:cNvPr>
          <p:cNvSpPr>
            <a:spLocks noGrp="1"/>
          </p:cNvSpPr>
          <p:nvPr>
            <p:ph sz="quarter" idx="27"/>
          </p:nvPr>
        </p:nvSpPr>
        <p:spPr>
          <a:xfrm>
            <a:off x="587375"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23" name="Content Placeholder 2">
            <a:extLst>
              <a:ext uri="{FF2B5EF4-FFF2-40B4-BE49-F238E27FC236}">
                <a16:creationId xmlns:a16="http://schemas.microsoft.com/office/drawing/2014/main" id="{F779E0CB-EA55-D645-8276-3397462D86F4}"/>
              </a:ext>
            </a:extLst>
          </p:cNvPr>
          <p:cNvSpPr>
            <a:spLocks noGrp="1"/>
          </p:cNvSpPr>
          <p:nvPr>
            <p:ph sz="quarter" idx="28"/>
          </p:nvPr>
        </p:nvSpPr>
        <p:spPr>
          <a:xfrm>
            <a:off x="4208089"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24" name="Content Placeholder 2">
            <a:extLst>
              <a:ext uri="{FF2B5EF4-FFF2-40B4-BE49-F238E27FC236}">
                <a16:creationId xmlns:a16="http://schemas.microsoft.com/office/drawing/2014/main" id="{B76E58CC-E290-3741-9EE5-12B900DC062A}"/>
              </a:ext>
            </a:extLst>
          </p:cNvPr>
          <p:cNvSpPr>
            <a:spLocks noGrp="1"/>
          </p:cNvSpPr>
          <p:nvPr>
            <p:ph sz="quarter" idx="29"/>
          </p:nvPr>
        </p:nvSpPr>
        <p:spPr>
          <a:xfrm>
            <a:off x="7829658" y="4060920"/>
            <a:ext cx="3273425" cy="2149379"/>
          </a:xfrm>
        </p:spPr>
        <p:txBody>
          <a:bodyPr/>
          <a:lstStyle>
            <a:lvl1pPr marL="230188" indent="-230188">
              <a:lnSpc>
                <a:spcPct val="100000"/>
              </a:lnSpc>
              <a:spcBef>
                <a:spcPts val="1000"/>
              </a:spcBef>
              <a:buFont typeface="Arial" panose="020B0604020202020204" pitchFamily="34" charset="0"/>
              <a:buChar char="•"/>
              <a:tabLst/>
              <a:defRPr sz="1800"/>
            </a:lvl1pPr>
            <a:lvl2pPr marL="461963" indent="-222250">
              <a:lnSpc>
                <a:spcPct val="90000"/>
              </a:lnSpc>
              <a:spcBef>
                <a:spcPts val="500"/>
              </a:spcBef>
              <a:tabLst/>
              <a:defRPr sz="1800"/>
            </a:lvl2pPr>
            <a:lvl3pPr marL="690563" indent="-177800">
              <a:lnSpc>
                <a:spcPct val="90000"/>
              </a:lnSpc>
              <a:spcBef>
                <a:spcPts val="500"/>
              </a:spcBef>
              <a:tabLst/>
              <a:defRPr/>
            </a:lvl3pPr>
          </a:lstStyle>
          <a:p>
            <a:pPr lvl="0"/>
            <a:r>
              <a:rPr lang="en-US"/>
              <a:t>Edit Master text styles</a:t>
            </a:r>
          </a:p>
          <a:p>
            <a:pPr lvl="1"/>
            <a:r>
              <a:rPr lang="en-US"/>
              <a:t>Second level</a:t>
            </a:r>
          </a:p>
          <a:p>
            <a:pPr lvl="2"/>
            <a:r>
              <a:rPr lang="en-US"/>
              <a:t>Third level</a:t>
            </a:r>
          </a:p>
        </p:txBody>
      </p:sp>
      <p:sp>
        <p:nvSpPr>
          <p:cNvPr id="19" name="Text Placeholder 12">
            <a:extLst>
              <a:ext uri="{FF2B5EF4-FFF2-40B4-BE49-F238E27FC236}">
                <a16:creationId xmlns:a16="http://schemas.microsoft.com/office/drawing/2014/main" id="{BF0A7E6C-F96D-174D-AA27-A836523FA9D3}"/>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21300557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12" name="Text Placeholder 14">
            <a:extLst>
              <a:ext uri="{FF2B5EF4-FFF2-40B4-BE49-F238E27FC236}">
                <a16:creationId xmlns:a16="http://schemas.microsoft.com/office/drawing/2014/main" id="{76EDA047-05B8-004C-A23F-B76A0D5FC497}"/>
              </a:ext>
            </a:extLst>
          </p:cNvPr>
          <p:cNvSpPr>
            <a:spLocks noGrp="1"/>
          </p:cNvSpPr>
          <p:nvPr>
            <p:ph type="body" sz="quarter" idx="13" hasCustomPrompt="1"/>
          </p:nvPr>
        </p:nvSpPr>
        <p:spPr>
          <a:xfrm>
            <a:off x="6096000" y="5912654"/>
            <a:ext cx="5007082" cy="297646"/>
          </a:xfrm>
          <a:prstGeom prst="rect">
            <a:avLst/>
          </a:prstGeom>
        </p:spPr>
        <p:txBody>
          <a:bodyPr wrap="square" lIns="0" tIns="0" rIns="0" bIns="0" anchor="ctr">
            <a:spAutoFit/>
          </a:bodyPr>
          <a:lstStyle>
            <a:lvl1pPr marL="0" indent="0" algn="ctr">
              <a:lnSpc>
                <a:spcPts val="2700"/>
              </a:lnSpc>
              <a:buNone/>
              <a:defRPr sz="1300" i="1"/>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a:t>Figure 1: </a:t>
            </a:r>
            <a:r>
              <a:rPr lang="en-US" err="1"/>
              <a:t>Nulpa</a:t>
            </a:r>
            <a:r>
              <a:rPr lang="en-US"/>
              <a:t> se </a:t>
            </a:r>
            <a:r>
              <a:rPr lang="en-US" err="1"/>
              <a:t>percim</a:t>
            </a:r>
            <a:endParaRPr lang="en-US"/>
          </a:p>
        </p:txBody>
      </p:sp>
      <p:sp>
        <p:nvSpPr>
          <p:cNvPr id="6" name="Content Placeholder 5">
            <a:extLst>
              <a:ext uri="{FF2B5EF4-FFF2-40B4-BE49-F238E27FC236}">
                <a16:creationId xmlns:a16="http://schemas.microsoft.com/office/drawing/2014/main" id="{F84084C3-A569-5745-AD51-0618F1E5F6DE}"/>
              </a:ext>
            </a:extLst>
          </p:cNvPr>
          <p:cNvSpPr>
            <a:spLocks noGrp="1"/>
          </p:cNvSpPr>
          <p:nvPr>
            <p:ph sz="quarter" idx="16"/>
          </p:nvPr>
        </p:nvSpPr>
        <p:spPr>
          <a:xfrm>
            <a:off x="571500" y="2057400"/>
            <a:ext cx="5081588"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2">
            <a:extLst>
              <a:ext uri="{FF2B5EF4-FFF2-40B4-BE49-F238E27FC236}">
                <a16:creationId xmlns:a16="http://schemas.microsoft.com/office/drawing/2014/main" id="{A860716A-7230-FE44-9049-AB0A7AFDE545}"/>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41132072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vider-A">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A274634-0E08-554B-BDC8-B320B1AE1D62}"/>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7CA6A93C-1E39-334D-86E6-E06E46B7D58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Rectangle 7">
            <a:extLst>
              <a:ext uri="{FF2B5EF4-FFF2-40B4-BE49-F238E27FC236}">
                <a16:creationId xmlns:a16="http://schemas.microsoft.com/office/drawing/2014/main" id="{115ED13C-49AE-E94D-997A-0947256A800C}"/>
              </a:ext>
            </a:extLst>
          </p:cNvPr>
          <p:cNvSpPr/>
          <p:nvPr/>
        </p:nvSpPr>
        <p:spPr>
          <a:xfrm>
            <a:off x="311727" y="310394"/>
            <a:ext cx="11565346" cy="623587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2"/>
              </a:solidFill>
            </a:endParaRPr>
          </a:p>
        </p:txBody>
      </p:sp>
      <p:sp>
        <p:nvSpPr>
          <p:cNvPr id="3" name="Subtitle 2">
            <a:extLst>
              <a:ext uri="{FF2B5EF4-FFF2-40B4-BE49-F238E27FC236}">
                <a16:creationId xmlns:a16="http://schemas.microsoft.com/office/drawing/2014/main" id="{6EEBF79F-5253-E14E-A839-6C3426162D3F}"/>
              </a:ext>
            </a:extLst>
          </p:cNvPr>
          <p:cNvSpPr>
            <a:spLocks noGrp="1"/>
          </p:cNvSpPr>
          <p:nvPr>
            <p:ph type="subTitle" idx="1" hasCustomPrompt="1"/>
          </p:nvPr>
        </p:nvSpPr>
        <p:spPr>
          <a:xfrm>
            <a:off x="314927" y="3620043"/>
            <a:ext cx="11562146" cy="391891"/>
          </a:xfrm>
          <a:prstGeom prst="rect">
            <a:avLst/>
          </a:prstGeom>
        </p:spPr>
        <p:txBody>
          <a:bodyPr>
            <a:noAutofit/>
          </a:bodyPr>
          <a:lstStyle>
            <a:lvl1pPr marL="0" indent="0" algn="ctr">
              <a:lnSpc>
                <a:spcPct val="100000"/>
              </a:lnSpc>
              <a:buNone/>
              <a:defRPr lang="en-US" sz="2200" smtClean="0">
                <a:solidFill>
                  <a:schemeClr val="bg1"/>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effectLst/>
                <a:latin typeface="Arial" panose="020B0604020202020204" pitchFamily="34" charset="0"/>
              </a:rPr>
              <a:t>Subtitle Placeholder</a:t>
            </a:r>
          </a:p>
        </p:txBody>
      </p:sp>
      <p:sp>
        <p:nvSpPr>
          <p:cNvPr id="11" name="Text Placeholder 10">
            <a:extLst>
              <a:ext uri="{FF2B5EF4-FFF2-40B4-BE49-F238E27FC236}">
                <a16:creationId xmlns:a16="http://schemas.microsoft.com/office/drawing/2014/main" id="{C4AD88B2-A4D3-2F4D-8430-02993C9C04DD}"/>
              </a:ext>
            </a:extLst>
          </p:cNvPr>
          <p:cNvSpPr>
            <a:spLocks noGrp="1"/>
          </p:cNvSpPr>
          <p:nvPr>
            <p:ph type="body" sz="quarter" idx="10" hasCustomPrompt="1"/>
          </p:nvPr>
        </p:nvSpPr>
        <p:spPr>
          <a:xfrm>
            <a:off x="314927" y="2675509"/>
            <a:ext cx="11562146" cy="928687"/>
          </a:xfrm>
        </p:spPr>
        <p:txBody>
          <a:bodyPr tIns="0" bIns="0" anchor="ctr">
            <a:normAutofit/>
          </a:bodyPr>
          <a:lstStyle>
            <a:lvl1pPr marL="0" indent="0" algn="ctr">
              <a:lnSpc>
                <a:spcPct val="100000"/>
              </a:lnSpc>
              <a:spcBef>
                <a:spcPts val="0"/>
              </a:spcBef>
              <a:buNone/>
              <a:defRPr sz="3600">
                <a:solidFill>
                  <a:schemeClr val="accent3"/>
                </a:solidFill>
              </a:defRPr>
            </a:lvl1pPr>
          </a:lstStyle>
          <a:p>
            <a:r>
              <a:rPr lang="en-US"/>
              <a:t>Divider Title Placeholder</a:t>
            </a:r>
          </a:p>
        </p:txBody>
      </p:sp>
    </p:spTree>
    <p:extLst>
      <p:ext uri="{BB962C8B-B14F-4D97-AF65-F5344CB8AC3E}">
        <p14:creationId xmlns:p14="http://schemas.microsoft.com/office/powerpoint/2010/main" val="1364154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F32C0DE-DE8B-6E4D-B8BE-BB336B89F12B}"/>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6" name="Rectangle 15">
            <a:extLst>
              <a:ext uri="{FF2B5EF4-FFF2-40B4-BE49-F238E27FC236}">
                <a16:creationId xmlns:a16="http://schemas.microsoft.com/office/drawing/2014/main" id="{15ECC4F9-716B-3247-9C75-BD4C184CB1C6}"/>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33B2D26A-1641-EA46-BA7A-35D7C54DB8DE}"/>
              </a:ext>
            </a:extLst>
          </p:cNvPr>
          <p:cNvSpPr/>
          <p:nvPr/>
        </p:nvSpPr>
        <p:spPr>
          <a:xfrm>
            <a:off x="311727" y="310394"/>
            <a:ext cx="11565346" cy="62358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3" name="Picture 2">
            <a:extLst>
              <a:ext uri="{FF2B5EF4-FFF2-40B4-BE49-F238E27FC236}">
                <a16:creationId xmlns:a16="http://schemas.microsoft.com/office/drawing/2014/main" id="{F1910982-7169-9644-9935-26CE3BE66F61}"/>
              </a:ext>
            </a:extLst>
          </p:cNvPr>
          <p:cNvPicPr>
            <a:picLocks noChangeAspect="1"/>
          </p:cNvPicPr>
          <p:nvPr userDrawn="1"/>
        </p:nvPicPr>
        <p:blipFill>
          <a:blip r:embed="rId2"/>
          <a:stretch>
            <a:fillRect/>
          </a:stretch>
        </p:blipFill>
        <p:spPr>
          <a:xfrm>
            <a:off x="312149" y="310065"/>
            <a:ext cx="4200144" cy="6236208"/>
          </a:xfrm>
          <a:prstGeom prst="rect">
            <a:avLst/>
          </a:prstGeom>
        </p:spPr>
      </p:pic>
      <p:pic>
        <p:nvPicPr>
          <p:cNvPr id="33" name="Picture 32">
            <a:extLst>
              <a:ext uri="{FF2B5EF4-FFF2-40B4-BE49-F238E27FC236}">
                <a16:creationId xmlns:a16="http://schemas.microsoft.com/office/drawing/2014/main" id="{65F82C4F-DD73-EA47-B15C-8C3440212B1D}"/>
              </a:ext>
            </a:extLst>
          </p:cNvPr>
          <p:cNvPicPr>
            <a:picLocks noChangeAspect="1"/>
          </p:cNvPicPr>
          <p:nvPr/>
        </p:nvPicPr>
        <p:blipFill>
          <a:blip r:embed="rId3"/>
          <a:stretch>
            <a:fillRect/>
          </a:stretch>
        </p:blipFill>
        <p:spPr>
          <a:xfrm>
            <a:off x="819150" y="3163643"/>
            <a:ext cx="2554284" cy="484991"/>
          </a:xfrm>
          <a:prstGeom prst="rect">
            <a:avLst/>
          </a:prstGeom>
        </p:spPr>
      </p:pic>
      <p:sp>
        <p:nvSpPr>
          <p:cNvPr id="10" name="Text Placeholder 9">
            <a:extLst>
              <a:ext uri="{FF2B5EF4-FFF2-40B4-BE49-F238E27FC236}">
                <a16:creationId xmlns:a16="http://schemas.microsoft.com/office/drawing/2014/main" id="{44D7588D-3CDC-1B42-8ED4-243A4AB7CC17}"/>
              </a:ext>
            </a:extLst>
          </p:cNvPr>
          <p:cNvSpPr>
            <a:spLocks noGrp="1"/>
          </p:cNvSpPr>
          <p:nvPr>
            <p:ph type="body" sz="quarter" idx="10" hasCustomPrompt="1"/>
          </p:nvPr>
        </p:nvSpPr>
        <p:spPr bwMode="gray">
          <a:xfrm>
            <a:off x="5070677" y="1132699"/>
            <a:ext cx="6571596" cy="2416413"/>
          </a:xfrm>
          <a:noFill/>
        </p:spPr>
        <p:txBody>
          <a:bodyPr wrap="square" lIns="91440" tIns="0" rIns="91440" bIns="0" anchor="b" anchorCtr="0">
            <a:noAutofit/>
          </a:bodyPr>
          <a:lstStyle>
            <a:lvl1pPr marL="0" indent="0" algn="l">
              <a:lnSpc>
                <a:spcPct val="100000"/>
              </a:lnSpc>
              <a:spcBef>
                <a:spcPts val="200"/>
              </a:spcBef>
              <a:spcAft>
                <a:spcPts val="800"/>
              </a:spcAft>
              <a:buFont typeface="Arial" panose="020B0604020202020204" pitchFamily="34" charset="0"/>
              <a:buChar char="​"/>
              <a:tabLst>
                <a:tab pos="457200" algn="l"/>
              </a:tabLst>
              <a:defRPr sz="3600" b="1">
                <a:solidFill>
                  <a:schemeClr val="accent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Presentation Title Multiple Line Title Length</a:t>
            </a:r>
          </a:p>
        </p:txBody>
      </p:sp>
      <p:sp>
        <p:nvSpPr>
          <p:cNvPr id="11" name="Text Placeholder 9">
            <a:extLst>
              <a:ext uri="{FF2B5EF4-FFF2-40B4-BE49-F238E27FC236}">
                <a16:creationId xmlns:a16="http://schemas.microsoft.com/office/drawing/2014/main" id="{30F43555-58BE-2B4F-8ED4-DB4B47A89657}"/>
              </a:ext>
            </a:extLst>
          </p:cNvPr>
          <p:cNvSpPr>
            <a:spLocks noGrp="1"/>
          </p:cNvSpPr>
          <p:nvPr>
            <p:ph type="body" sz="quarter" idx="14" hasCustomPrompt="1"/>
          </p:nvPr>
        </p:nvSpPr>
        <p:spPr bwMode="gray">
          <a:xfrm>
            <a:off x="5070677" y="3739584"/>
            <a:ext cx="6571596" cy="1269714"/>
          </a:xfrm>
          <a:noFill/>
        </p:spPr>
        <p:txBody>
          <a:bodyPr wrap="square" lIns="91440" tIns="0" rIns="91440" bIns="0" anchor="t"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2400" b="0">
                <a:solidFill>
                  <a:schemeClr val="bg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a:effectLst/>
                <a:latin typeface="Arial" panose="020B0604020202020204" pitchFamily="34" charset="0"/>
              </a:rPr>
              <a:t>Subtitle Placeholder Multiple Line Title </a:t>
            </a:r>
            <a:br>
              <a:rPr lang="en-US">
                <a:effectLst/>
                <a:latin typeface="Arial" panose="020B0604020202020204" pitchFamily="34" charset="0"/>
              </a:rPr>
            </a:br>
            <a:r>
              <a:rPr lang="en-US">
                <a:effectLst/>
                <a:latin typeface="Arial" panose="020B0604020202020204" pitchFamily="34" charset="0"/>
              </a:rPr>
              <a:t>Length Which Extends To Two Lines</a:t>
            </a:r>
          </a:p>
        </p:txBody>
      </p:sp>
      <p:sp>
        <p:nvSpPr>
          <p:cNvPr id="13" name="Text Placeholder 9">
            <a:extLst>
              <a:ext uri="{FF2B5EF4-FFF2-40B4-BE49-F238E27FC236}">
                <a16:creationId xmlns:a16="http://schemas.microsoft.com/office/drawing/2014/main" id="{B8489C6D-2ED7-C047-B694-B028CBDA195F}"/>
              </a:ext>
            </a:extLst>
          </p:cNvPr>
          <p:cNvSpPr>
            <a:spLocks noGrp="1"/>
          </p:cNvSpPr>
          <p:nvPr>
            <p:ph type="body" sz="quarter" idx="15" hasCustomPrompt="1"/>
          </p:nvPr>
        </p:nvSpPr>
        <p:spPr bwMode="gray">
          <a:xfrm>
            <a:off x="5070677" y="5137104"/>
            <a:ext cx="6571596" cy="643718"/>
          </a:xfrm>
          <a:noFill/>
        </p:spPr>
        <p:txBody>
          <a:bodyPr wrap="square" lIns="91440" tIns="0" rIns="91440" bIns="0" anchor="b" anchorCtr="0">
            <a:noAutofit/>
          </a:bodyPr>
          <a:lstStyle>
            <a:lvl1pPr marL="0" indent="0" algn="l">
              <a:lnSpc>
                <a:spcPct val="90000"/>
              </a:lnSpc>
              <a:spcBef>
                <a:spcPts val="600"/>
              </a:spcBef>
              <a:spcAft>
                <a:spcPts val="0"/>
              </a:spcAft>
              <a:buFont typeface="Arial" panose="020B0604020202020204" pitchFamily="34" charset="0"/>
              <a:buChar char="​"/>
              <a:tabLst>
                <a:tab pos="457200" algn="l"/>
              </a:tabLst>
              <a:defRPr sz="1800" b="0">
                <a:solidFill>
                  <a:schemeClr val="bg1">
                    <a:lumMod val="85000"/>
                  </a:schemeClr>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None/>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b="1">
                <a:effectLst/>
                <a:latin typeface="Arial" panose="020B0604020202020204" pitchFamily="34" charset="0"/>
              </a:rPr>
              <a:t>Presenter Name</a:t>
            </a:r>
            <a:r>
              <a:rPr lang="en-US">
                <a:effectLst/>
                <a:latin typeface="Arial" panose="020B0604020202020204" pitchFamily="34" charset="0"/>
              </a:rPr>
              <a:t>, Presenter Title </a:t>
            </a:r>
            <a:br>
              <a:rPr lang="en-US">
                <a:effectLst/>
                <a:latin typeface="Arial" panose="020B0604020202020204" pitchFamily="34" charset="0"/>
              </a:rPr>
            </a:br>
            <a:r>
              <a:rPr lang="en-US">
                <a:effectLst/>
                <a:latin typeface="Arial" panose="020B0604020202020204" pitchFamily="34" charset="0"/>
              </a:rPr>
              <a:t>Month #, 2018</a:t>
            </a:r>
          </a:p>
        </p:txBody>
      </p:sp>
    </p:spTree>
    <p:extLst>
      <p:ext uri="{BB962C8B-B14F-4D97-AF65-F5344CB8AC3E}">
        <p14:creationId xmlns:p14="http://schemas.microsoft.com/office/powerpoint/2010/main" val="40230114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B">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9E284A5-52D4-8248-9994-D0170CAABD85}"/>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1" name="Rectangle 10">
            <a:extLst>
              <a:ext uri="{FF2B5EF4-FFF2-40B4-BE49-F238E27FC236}">
                <a16:creationId xmlns:a16="http://schemas.microsoft.com/office/drawing/2014/main" id="{903ED540-6ECC-2942-B690-AC4C269DE378}"/>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 name="Rectangle 8">
            <a:extLst>
              <a:ext uri="{FF2B5EF4-FFF2-40B4-BE49-F238E27FC236}">
                <a16:creationId xmlns:a16="http://schemas.microsoft.com/office/drawing/2014/main" id="{D1822F4F-95EB-1E40-AA80-EC7B49667196}"/>
              </a:ext>
            </a:extLst>
          </p:cNvPr>
          <p:cNvSpPr/>
          <p:nvPr/>
        </p:nvSpPr>
        <p:spPr>
          <a:xfrm>
            <a:off x="311727" y="310394"/>
            <a:ext cx="11565346" cy="62358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5"/>
              </a:solidFill>
            </a:endParaRPr>
          </a:p>
        </p:txBody>
      </p:sp>
      <p:sp>
        <p:nvSpPr>
          <p:cNvPr id="5" name="Subtitle 2">
            <a:extLst>
              <a:ext uri="{FF2B5EF4-FFF2-40B4-BE49-F238E27FC236}">
                <a16:creationId xmlns:a16="http://schemas.microsoft.com/office/drawing/2014/main" id="{F643405D-EA58-B94C-A9D2-BB181E7F7665}"/>
              </a:ext>
            </a:extLst>
          </p:cNvPr>
          <p:cNvSpPr>
            <a:spLocks noGrp="1"/>
          </p:cNvSpPr>
          <p:nvPr>
            <p:ph type="subTitle" idx="1" hasCustomPrompt="1"/>
          </p:nvPr>
        </p:nvSpPr>
        <p:spPr>
          <a:xfrm>
            <a:off x="314927" y="3620043"/>
            <a:ext cx="11562146" cy="391891"/>
          </a:xfrm>
          <a:prstGeom prst="rect">
            <a:avLst/>
          </a:prstGeom>
        </p:spPr>
        <p:txBody>
          <a:bodyPr>
            <a:noAutofit/>
          </a:bodyPr>
          <a:lstStyle>
            <a:lvl1pPr marL="0" indent="0" algn="ctr">
              <a:lnSpc>
                <a:spcPct val="100000"/>
              </a:lnSpc>
              <a:buNone/>
              <a:defRPr lang="en-US" sz="2200" smtClean="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effectLst/>
                <a:latin typeface="Arial" panose="020B0604020202020204" pitchFamily="34" charset="0"/>
              </a:rPr>
              <a:t>Subtitle Placeholder</a:t>
            </a:r>
          </a:p>
        </p:txBody>
      </p:sp>
      <p:sp>
        <p:nvSpPr>
          <p:cNvPr id="10" name="Text Placeholder 10">
            <a:extLst>
              <a:ext uri="{FF2B5EF4-FFF2-40B4-BE49-F238E27FC236}">
                <a16:creationId xmlns:a16="http://schemas.microsoft.com/office/drawing/2014/main" id="{D8EDE4DD-7794-F84D-8B90-2BC291501306}"/>
              </a:ext>
            </a:extLst>
          </p:cNvPr>
          <p:cNvSpPr>
            <a:spLocks noGrp="1"/>
          </p:cNvSpPr>
          <p:nvPr>
            <p:ph type="body" sz="quarter" idx="10" hasCustomPrompt="1"/>
          </p:nvPr>
        </p:nvSpPr>
        <p:spPr>
          <a:xfrm>
            <a:off x="314927" y="2675509"/>
            <a:ext cx="11562146" cy="928687"/>
          </a:xfrm>
        </p:spPr>
        <p:txBody>
          <a:bodyPr tIns="0" bIns="0" anchor="ctr">
            <a:normAutofit/>
          </a:bodyPr>
          <a:lstStyle>
            <a:lvl1pPr marL="0" indent="0" algn="ctr">
              <a:lnSpc>
                <a:spcPct val="100000"/>
              </a:lnSpc>
              <a:spcBef>
                <a:spcPts val="0"/>
              </a:spcBef>
              <a:buNone/>
              <a:defRPr sz="3600">
                <a:solidFill>
                  <a:schemeClr val="bg1"/>
                </a:solidFill>
              </a:defRPr>
            </a:lvl1pPr>
          </a:lstStyle>
          <a:p>
            <a:r>
              <a:rPr lang="en-US"/>
              <a:t>Divider Title Placeholder</a:t>
            </a:r>
          </a:p>
        </p:txBody>
      </p:sp>
    </p:spTree>
    <p:extLst>
      <p:ext uri="{BB962C8B-B14F-4D97-AF65-F5344CB8AC3E}">
        <p14:creationId xmlns:p14="http://schemas.microsoft.com/office/powerpoint/2010/main" val="859579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vider-C">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0C45865-706D-F44C-A757-AB917B81EAB7}"/>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0" name="Rectangle 9">
            <a:extLst>
              <a:ext uri="{FF2B5EF4-FFF2-40B4-BE49-F238E27FC236}">
                <a16:creationId xmlns:a16="http://schemas.microsoft.com/office/drawing/2014/main" id="{4C10A70E-02E0-CD49-AC8A-4D0C1B2D89F4}"/>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 name="Rectangle 8">
            <a:extLst>
              <a:ext uri="{FF2B5EF4-FFF2-40B4-BE49-F238E27FC236}">
                <a16:creationId xmlns:a16="http://schemas.microsoft.com/office/drawing/2014/main" id="{39AA7C57-2DB5-3E48-BA66-9948F8E12A42}"/>
              </a:ext>
            </a:extLst>
          </p:cNvPr>
          <p:cNvSpPr/>
          <p:nvPr userDrawn="1"/>
        </p:nvSpPr>
        <p:spPr>
          <a:xfrm>
            <a:off x="311727" y="310394"/>
            <a:ext cx="11565346" cy="6235879"/>
          </a:xfrm>
          <a:prstGeom prst="rect">
            <a:avLst/>
          </a:prstGeom>
          <a:solidFill>
            <a:srgbClr val="F37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1"/>
              </a:solidFill>
            </a:endParaRPr>
          </a:p>
        </p:txBody>
      </p:sp>
      <p:sp>
        <p:nvSpPr>
          <p:cNvPr id="5" name="Subtitle 2">
            <a:extLst>
              <a:ext uri="{FF2B5EF4-FFF2-40B4-BE49-F238E27FC236}">
                <a16:creationId xmlns:a16="http://schemas.microsoft.com/office/drawing/2014/main" id="{F643405D-EA58-B94C-A9D2-BB181E7F7665}"/>
              </a:ext>
            </a:extLst>
          </p:cNvPr>
          <p:cNvSpPr>
            <a:spLocks noGrp="1"/>
          </p:cNvSpPr>
          <p:nvPr>
            <p:ph type="subTitle" idx="1" hasCustomPrompt="1"/>
          </p:nvPr>
        </p:nvSpPr>
        <p:spPr>
          <a:xfrm>
            <a:off x="314927" y="3620043"/>
            <a:ext cx="11562146" cy="391891"/>
          </a:xfrm>
          <a:prstGeom prst="rect">
            <a:avLst/>
          </a:prstGeom>
        </p:spPr>
        <p:txBody>
          <a:bodyPr>
            <a:noAutofit/>
          </a:bodyPr>
          <a:lstStyle>
            <a:lvl1pPr marL="0" indent="0" algn="ctr">
              <a:lnSpc>
                <a:spcPct val="100000"/>
              </a:lnSpc>
              <a:buNone/>
              <a:defRPr lang="en-US" sz="2200" smtClean="0">
                <a:solidFill>
                  <a:schemeClr val="tx2"/>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effectLst/>
                <a:latin typeface="Arial" panose="020B0604020202020204" pitchFamily="34" charset="0"/>
              </a:rPr>
              <a:t>Subtitle Placeholder</a:t>
            </a:r>
          </a:p>
        </p:txBody>
      </p:sp>
      <p:sp>
        <p:nvSpPr>
          <p:cNvPr id="8" name="Text Placeholder 10">
            <a:extLst>
              <a:ext uri="{FF2B5EF4-FFF2-40B4-BE49-F238E27FC236}">
                <a16:creationId xmlns:a16="http://schemas.microsoft.com/office/drawing/2014/main" id="{45B385C3-6707-3242-9933-D6320BEE45C1}"/>
              </a:ext>
            </a:extLst>
          </p:cNvPr>
          <p:cNvSpPr>
            <a:spLocks noGrp="1"/>
          </p:cNvSpPr>
          <p:nvPr>
            <p:ph type="body" sz="quarter" idx="10" hasCustomPrompt="1"/>
          </p:nvPr>
        </p:nvSpPr>
        <p:spPr>
          <a:xfrm>
            <a:off x="314927" y="2675509"/>
            <a:ext cx="11562146" cy="928687"/>
          </a:xfrm>
        </p:spPr>
        <p:txBody>
          <a:bodyPr tIns="0" bIns="0" anchor="ctr">
            <a:normAutofit/>
          </a:bodyPr>
          <a:lstStyle>
            <a:lvl1pPr marL="0" indent="0" algn="ctr">
              <a:lnSpc>
                <a:spcPct val="100000"/>
              </a:lnSpc>
              <a:spcBef>
                <a:spcPts val="0"/>
              </a:spcBef>
              <a:buNone/>
              <a:defRPr sz="3600">
                <a:solidFill>
                  <a:schemeClr val="bg1"/>
                </a:solidFill>
              </a:defRPr>
            </a:lvl1pPr>
          </a:lstStyle>
          <a:p>
            <a:r>
              <a:rPr lang="en-US"/>
              <a:t>Divider Title Placeholder</a:t>
            </a:r>
          </a:p>
        </p:txBody>
      </p:sp>
    </p:spTree>
    <p:extLst>
      <p:ext uri="{BB962C8B-B14F-4D97-AF65-F5344CB8AC3E}">
        <p14:creationId xmlns:p14="http://schemas.microsoft.com/office/powerpoint/2010/main" val="11461563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5806333"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8" name="Rectangle 7">
            <a:extLst>
              <a:ext uri="{FF2B5EF4-FFF2-40B4-BE49-F238E27FC236}">
                <a16:creationId xmlns:a16="http://schemas.microsoft.com/office/drawing/2014/main" id="{296CB0A4-3213-B748-85E5-54E833711A1E}"/>
              </a:ext>
            </a:extLst>
          </p:cNvPr>
          <p:cNvSpPr/>
          <p:nvPr userDrawn="1"/>
        </p:nvSpPr>
        <p:spPr>
          <a:xfrm>
            <a:off x="103789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7" name="Picture Placeholder 7">
            <a:extLst>
              <a:ext uri="{FF2B5EF4-FFF2-40B4-BE49-F238E27FC236}">
                <a16:creationId xmlns:a16="http://schemas.microsoft.com/office/drawing/2014/main" id="{61005587-9548-1A48-8E5D-E26BE37E4E1D}"/>
              </a:ext>
            </a:extLst>
          </p:cNvPr>
          <p:cNvSpPr>
            <a:spLocks noGrp="1"/>
          </p:cNvSpPr>
          <p:nvPr>
            <p:ph type="pic" sz="quarter" idx="13" hasCustomPrompt="1"/>
          </p:nvPr>
        </p:nvSpPr>
        <p:spPr>
          <a:xfrm>
            <a:off x="6393815" y="395288"/>
            <a:ext cx="5538788" cy="6153150"/>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100"/>
            </a:lvl1pPr>
          </a:lstStyle>
          <a:p>
            <a:r>
              <a:rPr lang="en-US"/>
              <a:t>Drag image here or click the icon</a:t>
            </a:r>
            <a:br>
              <a:rPr lang="en-US"/>
            </a:br>
            <a:r>
              <a:rPr lang="en-US"/>
              <a:t>to prompt image insert</a:t>
            </a:r>
          </a:p>
        </p:txBody>
      </p:sp>
      <p:sp>
        <p:nvSpPr>
          <p:cNvPr id="4" name="Content Placeholder 3">
            <a:extLst>
              <a:ext uri="{FF2B5EF4-FFF2-40B4-BE49-F238E27FC236}">
                <a16:creationId xmlns:a16="http://schemas.microsoft.com/office/drawing/2014/main" id="{0B854A8D-F768-F346-B2CA-527915E78B94}"/>
              </a:ext>
            </a:extLst>
          </p:cNvPr>
          <p:cNvSpPr>
            <a:spLocks noGrp="1"/>
          </p:cNvSpPr>
          <p:nvPr>
            <p:ph sz="quarter" idx="14"/>
          </p:nvPr>
        </p:nvSpPr>
        <p:spPr>
          <a:xfrm>
            <a:off x="571500" y="2057400"/>
            <a:ext cx="5524500"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12">
            <a:extLst>
              <a:ext uri="{FF2B5EF4-FFF2-40B4-BE49-F238E27FC236}">
                <a16:creationId xmlns:a16="http://schemas.microsoft.com/office/drawing/2014/main" id="{DAEA0E30-B6F9-B440-961D-66F1FB1489F1}"/>
              </a:ext>
            </a:extLst>
          </p:cNvPr>
          <p:cNvSpPr>
            <a:spLocks noGrp="1"/>
          </p:cNvSpPr>
          <p:nvPr>
            <p:ph type="body" sz="quarter" idx="11" hasCustomPrompt="1"/>
          </p:nvPr>
        </p:nvSpPr>
        <p:spPr>
          <a:xfrm>
            <a:off x="586740" y="1120581"/>
            <a:ext cx="5807075"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2340489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42644F0-4B72-BA44-AD99-F7708197ECA6}"/>
              </a:ext>
            </a:extLst>
          </p:cNvPr>
          <p:cNvSpPr/>
          <p:nvPr userDrawn="1"/>
        </p:nvSpPr>
        <p:spPr>
          <a:xfrm>
            <a:off x="512804" y="6308522"/>
            <a:ext cx="413472"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 name="Rectangle 12">
            <a:extLst>
              <a:ext uri="{FF2B5EF4-FFF2-40B4-BE49-F238E27FC236}">
                <a16:creationId xmlns:a16="http://schemas.microsoft.com/office/drawing/2014/main" id="{B80C21D5-8D22-D448-B510-F879B0456224}"/>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9" name="Picture Placeholder 6">
            <a:extLst>
              <a:ext uri="{FF2B5EF4-FFF2-40B4-BE49-F238E27FC236}">
                <a16:creationId xmlns:a16="http://schemas.microsoft.com/office/drawing/2014/main" id="{F80E3EFC-7105-AB41-8C35-7DCBA3BD9102}"/>
              </a:ext>
            </a:extLst>
          </p:cNvPr>
          <p:cNvSpPr>
            <a:spLocks noGrp="1"/>
          </p:cNvSpPr>
          <p:nvPr>
            <p:ph type="pic" sz="quarter" idx="14" hasCustomPrompt="1"/>
          </p:nvPr>
        </p:nvSpPr>
        <p:spPr>
          <a:xfrm>
            <a:off x="368300" y="378960"/>
            <a:ext cx="11445327" cy="6100668"/>
          </a:xfrm>
          <a:prstGeom prst="rect">
            <a:avLst/>
          </a:prstGeom>
        </p:spPr>
        <p:txBody>
          <a:bodyPr anchor="ctr">
            <a:noAutofit/>
          </a:bodyPr>
          <a:lstStyle>
            <a:lvl1pPr marL="0" indent="0" algn="ctr">
              <a:buNone/>
              <a:defRPr sz="2100"/>
            </a:lvl1pPr>
          </a:lstStyle>
          <a:p>
            <a:r>
              <a:rPr lang="en-US"/>
              <a:t>Drag image here or click the icon</a:t>
            </a:r>
            <a:br>
              <a:rPr lang="en-US"/>
            </a:br>
            <a:r>
              <a:rPr lang="en-US"/>
              <a:t>to prompt image insert</a:t>
            </a:r>
          </a:p>
        </p:txBody>
      </p:sp>
      <p:pic>
        <p:nvPicPr>
          <p:cNvPr id="10" name="Picture 9">
            <a:extLst>
              <a:ext uri="{FF2B5EF4-FFF2-40B4-BE49-F238E27FC236}">
                <a16:creationId xmlns:a16="http://schemas.microsoft.com/office/drawing/2014/main" id="{ACB63145-947E-1E49-B63C-FD390ADD89B9}"/>
              </a:ext>
            </a:extLst>
          </p:cNvPr>
          <p:cNvPicPr>
            <a:picLocks noChangeAspect="1"/>
          </p:cNvPicPr>
          <p:nvPr/>
        </p:nvPicPr>
        <p:blipFill>
          <a:blip r:embed="rId2"/>
          <a:stretch>
            <a:fillRect/>
          </a:stretch>
        </p:blipFill>
        <p:spPr>
          <a:xfrm>
            <a:off x="1400151" y="2051440"/>
            <a:ext cx="545661" cy="358988"/>
          </a:xfrm>
          <a:prstGeom prst="rect">
            <a:avLst/>
          </a:prstGeom>
        </p:spPr>
      </p:pic>
      <p:sp>
        <p:nvSpPr>
          <p:cNvPr id="12" name="Text Placeholder 11">
            <a:extLst>
              <a:ext uri="{FF2B5EF4-FFF2-40B4-BE49-F238E27FC236}">
                <a16:creationId xmlns:a16="http://schemas.microsoft.com/office/drawing/2014/main" id="{4617ECE6-46C5-E048-AE59-6526AE065C09}"/>
              </a:ext>
            </a:extLst>
          </p:cNvPr>
          <p:cNvSpPr>
            <a:spLocks noGrp="1"/>
          </p:cNvSpPr>
          <p:nvPr>
            <p:ph type="body" sz="quarter" idx="15" hasCustomPrompt="1"/>
          </p:nvPr>
        </p:nvSpPr>
        <p:spPr>
          <a:xfrm>
            <a:off x="1345655" y="2529130"/>
            <a:ext cx="3154363" cy="1460500"/>
          </a:xfrm>
          <a:prstGeom prst="rect">
            <a:avLst/>
          </a:prstGeom>
        </p:spPr>
        <p:txBody>
          <a:bodyPr>
            <a:noAutofit/>
          </a:bodyPr>
          <a:lstStyle>
            <a:lvl1pPr marL="0" indent="0">
              <a:lnSpc>
                <a:spcPct val="100000"/>
              </a:lnSpc>
              <a:buNone/>
              <a:defRPr lang="en-US" sz="2000" i="0" smtClean="0">
                <a:solidFill>
                  <a:schemeClr val="bg1"/>
                </a:solidFill>
                <a:effectLst/>
              </a:defRPr>
            </a:lvl1pPr>
          </a:lstStyle>
          <a:p>
            <a:r>
              <a:rPr lang="en-US" i="1" err="1">
                <a:effectLst/>
                <a:latin typeface="Arial" panose="020B0604020202020204" pitchFamily="34" charset="0"/>
              </a:rPr>
              <a:t>Gendaest</a:t>
            </a:r>
            <a:r>
              <a:rPr lang="en-US" i="1">
                <a:effectLst/>
                <a:latin typeface="Arial" panose="020B0604020202020204" pitchFamily="34" charset="0"/>
              </a:rPr>
              <a:t> </a:t>
            </a:r>
            <a:r>
              <a:rPr lang="en-US" i="1" err="1">
                <a:effectLst/>
                <a:latin typeface="Arial" panose="020B0604020202020204" pitchFamily="34" charset="0"/>
              </a:rPr>
              <a:t>ecatur</a:t>
            </a:r>
            <a:r>
              <a:rPr lang="en-US" i="1">
                <a:effectLst/>
                <a:latin typeface="Arial" panose="020B0604020202020204" pitchFamily="34" charset="0"/>
              </a:rPr>
              <a:t> re </a:t>
            </a:r>
            <a:r>
              <a:rPr lang="en-US" i="1" err="1">
                <a:effectLst/>
                <a:latin typeface="Arial" panose="020B0604020202020204" pitchFamily="34" charset="0"/>
              </a:rPr>
              <a:t>dolendebis</a:t>
            </a:r>
            <a:r>
              <a:rPr lang="en-US" i="1">
                <a:effectLst/>
                <a:latin typeface="Arial" panose="020B0604020202020204" pitchFamily="34" charset="0"/>
              </a:rPr>
              <a:t> </a:t>
            </a:r>
            <a:r>
              <a:rPr lang="en-US" i="1" err="1">
                <a:effectLst/>
                <a:latin typeface="Arial" panose="020B0604020202020204" pitchFamily="34" charset="0"/>
              </a:rPr>
              <a:t>doluptior</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 re, que </a:t>
            </a:r>
            <a:r>
              <a:rPr lang="en-US" i="1" err="1">
                <a:effectLst/>
                <a:latin typeface="Arial" panose="020B0604020202020204" pitchFamily="34" charset="0"/>
              </a:rPr>
              <a:t>nossum</a:t>
            </a:r>
            <a:r>
              <a:rPr lang="en-US" i="1">
                <a:effectLst/>
                <a:latin typeface="Arial" panose="020B0604020202020204" pitchFamily="34" charset="0"/>
              </a:rPr>
              <a:t> </a:t>
            </a:r>
            <a:r>
              <a:rPr lang="en-US" i="1" err="1">
                <a:effectLst/>
                <a:latin typeface="Arial" panose="020B0604020202020204" pitchFamily="34" charset="0"/>
              </a:rPr>
              <a:t>atustem</a:t>
            </a:r>
            <a:r>
              <a:rPr lang="en-US" i="1">
                <a:effectLst/>
                <a:latin typeface="Arial" panose="020B0604020202020204" pitchFamily="34" charset="0"/>
              </a:rPr>
              <a:t> rem </a:t>
            </a:r>
            <a:r>
              <a:rPr lang="en-US" i="1" err="1">
                <a:effectLst/>
                <a:latin typeface="Arial" panose="020B0604020202020204" pitchFamily="34" charset="0"/>
              </a:rPr>
              <a:t>hil</a:t>
            </a:r>
            <a:r>
              <a:rPr lang="en-US" i="1">
                <a:effectLst/>
                <a:latin typeface="Arial" panose="020B0604020202020204" pitchFamily="34" charset="0"/>
              </a:rPr>
              <a:t> </a:t>
            </a:r>
            <a:r>
              <a:rPr lang="en-US" i="1" err="1">
                <a:effectLst/>
                <a:latin typeface="Arial" panose="020B0604020202020204" pitchFamily="34" charset="0"/>
              </a:rPr>
              <a:t>estorit</a:t>
            </a:r>
            <a:r>
              <a:rPr lang="en-US" i="1">
                <a:effectLst/>
                <a:latin typeface="Arial" panose="020B0604020202020204" pitchFamily="34" charset="0"/>
              </a:rPr>
              <a:t> </a:t>
            </a:r>
            <a:r>
              <a:rPr lang="en-US" i="1" err="1">
                <a:effectLst/>
                <a:latin typeface="Arial" panose="020B0604020202020204" pitchFamily="34" charset="0"/>
              </a:rPr>
              <a:t>atatur</a:t>
            </a:r>
            <a:r>
              <a:rPr lang="en-US" i="1">
                <a:effectLst/>
                <a:latin typeface="Arial" panose="020B0604020202020204" pitchFamily="34" charset="0"/>
              </a:rPr>
              <a:t> </a:t>
            </a:r>
            <a:r>
              <a:rPr lang="en-US" i="1" err="1">
                <a:effectLst/>
                <a:latin typeface="Arial" panose="020B0604020202020204" pitchFamily="34" charset="0"/>
              </a:rPr>
              <a:t>accuptis</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a:t>
            </a:r>
            <a:endParaRPr lang="en-US">
              <a:effectLst/>
              <a:latin typeface="Arial" panose="020B0604020202020204" pitchFamily="34" charset="0"/>
            </a:endParaRPr>
          </a:p>
        </p:txBody>
      </p:sp>
      <p:sp>
        <p:nvSpPr>
          <p:cNvPr id="16" name="Text Placeholder 11">
            <a:extLst>
              <a:ext uri="{FF2B5EF4-FFF2-40B4-BE49-F238E27FC236}">
                <a16:creationId xmlns:a16="http://schemas.microsoft.com/office/drawing/2014/main" id="{C8E3FED6-CA8C-C549-9403-6D6C5D78592C}"/>
              </a:ext>
            </a:extLst>
          </p:cNvPr>
          <p:cNvSpPr>
            <a:spLocks noGrp="1"/>
          </p:cNvSpPr>
          <p:nvPr>
            <p:ph type="body" sz="quarter" idx="16" hasCustomPrompt="1"/>
          </p:nvPr>
        </p:nvSpPr>
        <p:spPr>
          <a:xfrm>
            <a:off x="1345655" y="4811712"/>
            <a:ext cx="3154363" cy="392031"/>
          </a:xfrm>
          <a:prstGeom prst="rect">
            <a:avLst/>
          </a:prstGeom>
        </p:spPr>
        <p:txBody>
          <a:bodyPr>
            <a:noAutofit/>
          </a:bodyPr>
          <a:lstStyle>
            <a:lvl1pPr marL="171450" indent="-171450">
              <a:lnSpc>
                <a:spcPct val="100000"/>
              </a:lnSpc>
              <a:buFont typeface="System Font Regular"/>
              <a:buChar char="–"/>
              <a:defRPr lang="en-US" sz="1200" i="0" smtClean="0">
                <a:solidFill>
                  <a:schemeClr val="bg1"/>
                </a:solidFill>
                <a:effectLst/>
              </a:defRPr>
            </a:lvl1pPr>
          </a:lstStyle>
          <a:p>
            <a:r>
              <a:rPr lang="en-US" i="1">
                <a:effectLst/>
                <a:latin typeface="Arial" panose="020B0604020202020204" pitchFamily="34" charset="0"/>
              </a:rPr>
              <a:t>Quote source</a:t>
            </a:r>
            <a:endParaRPr lang="en-US">
              <a:effectLst/>
              <a:latin typeface="Arial" panose="020B0604020202020204" pitchFamily="34" charset="0"/>
            </a:endParaRPr>
          </a:p>
        </p:txBody>
      </p:sp>
    </p:spTree>
    <p:extLst>
      <p:ext uri="{BB962C8B-B14F-4D97-AF65-F5344CB8AC3E}">
        <p14:creationId xmlns:p14="http://schemas.microsoft.com/office/powerpoint/2010/main" val="2858842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Quot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12" name="Text Placeholder 11">
            <a:extLst>
              <a:ext uri="{FF2B5EF4-FFF2-40B4-BE49-F238E27FC236}">
                <a16:creationId xmlns:a16="http://schemas.microsoft.com/office/drawing/2014/main" id="{0618C2FF-6DB8-2F4B-A07E-ACC0CB87B6FD}"/>
              </a:ext>
            </a:extLst>
          </p:cNvPr>
          <p:cNvSpPr>
            <a:spLocks noGrp="1"/>
          </p:cNvSpPr>
          <p:nvPr>
            <p:ph type="body" sz="quarter" idx="15" hasCustomPrompt="1"/>
          </p:nvPr>
        </p:nvSpPr>
        <p:spPr>
          <a:xfrm>
            <a:off x="586740"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err="1">
                <a:effectLst/>
                <a:latin typeface="Arial" panose="020B0604020202020204" pitchFamily="34" charset="0"/>
              </a:rPr>
              <a:t>Gendaest</a:t>
            </a:r>
            <a:r>
              <a:rPr lang="en-US" i="1">
                <a:effectLst/>
                <a:latin typeface="Arial" panose="020B0604020202020204" pitchFamily="34" charset="0"/>
              </a:rPr>
              <a:t> </a:t>
            </a:r>
            <a:r>
              <a:rPr lang="en-US" i="1" err="1">
                <a:effectLst/>
                <a:latin typeface="Arial" panose="020B0604020202020204" pitchFamily="34" charset="0"/>
              </a:rPr>
              <a:t>ecatur</a:t>
            </a:r>
            <a:r>
              <a:rPr lang="en-US" i="1">
                <a:effectLst/>
                <a:latin typeface="Arial" panose="020B0604020202020204" pitchFamily="34" charset="0"/>
              </a:rPr>
              <a:t> re </a:t>
            </a:r>
            <a:r>
              <a:rPr lang="en-US" i="1" err="1">
                <a:effectLst/>
                <a:latin typeface="Arial" panose="020B0604020202020204" pitchFamily="34" charset="0"/>
              </a:rPr>
              <a:t>dolendebis</a:t>
            </a:r>
            <a:r>
              <a:rPr lang="en-US" i="1">
                <a:effectLst/>
                <a:latin typeface="Arial" panose="020B0604020202020204" pitchFamily="34" charset="0"/>
              </a:rPr>
              <a:t> </a:t>
            </a:r>
            <a:r>
              <a:rPr lang="en-US" i="1" err="1">
                <a:effectLst/>
                <a:latin typeface="Arial" panose="020B0604020202020204" pitchFamily="34" charset="0"/>
              </a:rPr>
              <a:t>doluptior</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 re, que </a:t>
            </a:r>
            <a:r>
              <a:rPr lang="en-US" i="1" err="1">
                <a:effectLst/>
                <a:latin typeface="Arial" panose="020B0604020202020204" pitchFamily="34" charset="0"/>
              </a:rPr>
              <a:t>nossum</a:t>
            </a:r>
            <a:r>
              <a:rPr lang="en-US" i="1">
                <a:effectLst/>
                <a:latin typeface="Arial" panose="020B0604020202020204" pitchFamily="34" charset="0"/>
              </a:rPr>
              <a:t> </a:t>
            </a:r>
            <a:r>
              <a:rPr lang="en-US" i="1" err="1">
                <a:effectLst/>
                <a:latin typeface="Arial" panose="020B0604020202020204" pitchFamily="34" charset="0"/>
              </a:rPr>
              <a:t>atustem</a:t>
            </a:r>
            <a:r>
              <a:rPr lang="en-US" i="1">
                <a:effectLst/>
                <a:latin typeface="Arial" panose="020B0604020202020204" pitchFamily="34" charset="0"/>
              </a:rPr>
              <a:t> rem </a:t>
            </a:r>
            <a:r>
              <a:rPr lang="en-US" i="1" err="1">
                <a:effectLst/>
                <a:latin typeface="Arial" panose="020B0604020202020204" pitchFamily="34" charset="0"/>
              </a:rPr>
              <a:t>hil</a:t>
            </a:r>
            <a:r>
              <a:rPr lang="en-US" i="1">
                <a:effectLst/>
                <a:latin typeface="Arial" panose="020B0604020202020204" pitchFamily="34" charset="0"/>
              </a:rPr>
              <a:t> </a:t>
            </a:r>
            <a:r>
              <a:rPr lang="en-US" i="1" err="1">
                <a:effectLst/>
                <a:latin typeface="Arial" panose="020B0604020202020204" pitchFamily="34" charset="0"/>
              </a:rPr>
              <a:t>estorit</a:t>
            </a:r>
            <a:r>
              <a:rPr lang="en-US" i="1">
                <a:effectLst/>
                <a:latin typeface="Arial" panose="020B0604020202020204" pitchFamily="34" charset="0"/>
              </a:rPr>
              <a:t> </a:t>
            </a:r>
            <a:r>
              <a:rPr lang="en-US" i="1" err="1">
                <a:effectLst/>
                <a:latin typeface="Arial" panose="020B0604020202020204" pitchFamily="34" charset="0"/>
              </a:rPr>
              <a:t>atatur</a:t>
            </a:r>
            <a:r>
              <a:rPr lang="en-US" i="1">
                <a:effectLst/>
                <a:latin typeface="Arial" panose="020B0604020202020204" pitchFamily="34" charset="0"/>
              </a:rPr>
              <a:t> </a:t>
            </a:r>
            <a:r>
              <a:rPr lang="en-US" i="1" err="1">
                <a:effectLst/>
                <a:latin typeface="Arial" panose="020B0604020202020204" pitchFamily="34" charset="0"/>
              </a:rPr>
              <a:t>accuptis</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a:t>
            </a:r>
            <a:endParaRPr lang="en-US">
              <a:effectLst/>
              <a:latin typeface="Arial" panose="020B0604020202020204" pitchFamily="34" charset="0"/>
            </a:endParaRPr>
          </a:p>
        </p:txBody>
      </p:sp>
      <p:sp>
        <p:nvSpPr>
          <p:cNvPr id="14" name="Text Placeholder 11">
            <a:extLst>
              <a:ext uri="{FF2B5EF4-FFF2-40B4-BE49-F238E27FC236}">
                <a16:creationId xmlns:a16="http://schemas.microsoft.com/office/drawing/2014/main" id="{5F15D219-5B9E-8D48-BED6-10CC701B8D24}"/>
              </a:ext>
            </a:extLst>
          </p:cNvPr>
          <p:cNvSpPr>
            <a:spLocks noGrp="1"/>
          </p:cNvSpPr>
          <p:nvPr>
            <p:ph type="body" sz="quarter" idx="16" hasCustomPrompt="1"/>
          </p:nvPr>
        </p:nvSpPr>
        <p:spPr>
          <a:xfrm>
            <a:off x="586740"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a:effectLst/>
                <a:latin typeface="Arial" panose="020B0604020202020204" pitchFamily="34" charset="0"/>
              </a:rPr>
              <a:t>Quote source</a:t>
            </a:r>
            <a:endParaRPr lang="en-US">
              <a:effectLst/>
              <a:latin typeface="Arial" panose="020B0604020202020204" pitchFamily="34" charset="0"/>
            </a:endParaRPr>
          </a:p>
        </p:txBody>
      </p:sp>
      <p:sp>
        <p:nvSpPr>
          <p:cNvPr id="18" name="Text Placeholder 11">
            <a:extLst>
              <a:ext uri="{FF2B5EF4-FFF2-40B4-BE49-F238E27FC236}">
                <a16:creationId xmlns:a16="http://schemas.microsoft.com/office/drawing/2014/main" id="{24DB837E-AA29-B240-993C-F9853D959B30}"/>
              </a:ext>
            </a:extLst>
          </p:cNvPr>
          <p:cNvSpPr>
            <a:spLocks noGrp="1"/>
          </p:cNvSpPr>
          <p:nvPr>
            <p:ph type="body" sz="quarter" idx="17" hasCustomPrompt="1"/>
          </p:nvPr>
        </p:nvSpPr>
        <p:spPr>
          <a:xfrm>
            <a:off x="4267730"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err="1">
                <a:effectLst/>
                <a:latin typeface="Arial" panose="020B0604020202020204" pitchFamily="34" charset="0"/>
              </a:rPr>
              <a:t>Gendaest</a:t>
            </a:r>
            <a:r>
              <a:rPr lang="en-US" i="1">
                <a:effectLst/>
                <a:latin typeface="Arial" panose="020B0604020202020204" pitchFamily="34" charset="0"/>
              </a:rPr>
              <a:t> </a:t>
            </a:r>
            <a:r>
              <a:rPr lang="en-US" i="1" err="1">
                <a:effectLst/>
                <a:latin typeface="Arial" panose="020B0604020202020204" pitchFamily="34" charset="0"/>
              </a:rPr>
              <a:t>ecatur</a:t>
            </a:r>
            <a:r>
              <a:rPr lang="en-US" i="1">
                <a:effectLst/>
                <a:latin typeface="Arial" panose="020B0604020202020204" pitchFamily="34" charset="0"/>
              </a:rPr>
              <a:t> re </a:t>
            </a:r>
            <a:r>
              <a:rPr lang="en-US" i="1" err="1">
                <a:effectLst/>
                <a:latin typeface="Arial" panose="020B0604020202020204" pitchFamily="34" charset="0"/>
              </a:rPr>
              <a:t>dolendebis</a:t>
            </a:r>
            <a:r>
              <a:rPr lang="en-US" i="1">
                <a:effectLst/>
                <a:latin typeface="Arial" panose="020B0604020202020204" pitchFamily="34" charset="0"/>
              </a:rPr>
              <a:t> </a:t>
            </a:r>
            <a:r>
              <a:rPr lang="en-US" i="1" err="1">
                <a:effectLst/>
                <a:latin typeface="Arial" panose="020B0604020202020204" pitchFamily="34" charset="0"/>
              </a:rPr>
              <a:t>doluptior</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 re, que </a:t>
            </a:r>
            <a:r>
              <a:rPr lang="en-US" i="1" err="1">
                <a:effectLst/>
                <a:latin typeface="Arial" panose="020B0604020202020204" pitchFamily="34" charset="0"/>
              </a:rPr>
              <a:t>nossum</a:t>
            </a:r>
            <a:r>
              <a:rPr lang="en-US" i="1">
                <a:effectLst/>
                <a:latin typeface="Arial" panose="020B0604020202020204" pitchFamily="34" charset="0"/>
              </a:rPr>
              <a:t> </a:t>
            </a:r>
            <a:r>
              <a:rPr lang="en-US" i="1" err="1">
                <a:effectLst/>
                <a:latin typeface="Arial" panose="020B0604020202020204" pitchFamily="34" charset="0"/>
              </a:rPr>
              <a:t>atustem</a:t>
            </a:r>
            <a:r>
              <a:rPr lang="en-US" i="1">
                <a:effectLst/>
                <a:latin typeface="Arial" panose="020B0604020202020204" pitchFamily="34" charset="0"/>
              </a:rPr>
              <a:t> rem </a:t>
            </a:r>
            <a:r>
              <a:rPr lang="en-US" i="1" err="1">
                <a:effectLst/>
                <a:latin typeface="Arial" panose="020B0604020202020204" pitchFamily="34" charset="0"/>
              </a:rPr>
              <a:t>hil</a:t>
            </a:r>
            <a:r>
              <a:rPr lang="en-US" i="1">
                <a:effectLst/>
                <a:latin typeface="Arial" panose="020B0604020202020204" pitchFamily="34" charset="0"/>
              </a:rPr>
              <a:t> </a:t>
            </a:r>
            <a:r>
              <a:rPr lang="en-US" i="1" err="1">
                <a:effectLst/>
                <a:latin typeface="Arial" panose="020B0604020202020204" pitchFamily="34" charset="0"/>
              </a:rPr>
              <a:t>estorit</a:t>
            </a:r>
            <a:r>
              <a:rPr lang="en-US" i="1">
                <a:effectLst/>
                <a:latin typeface="Arial" panose="020B0604020202020204" pitchFamily="34" charset="0"/>
              </a:rPr>
              <a:t> </a:t>
            </a:r>
            <a:r>
              <a:rPr lang="en-US" i="1" err="1">
                <a:effectLst/>
                <a:latin typeface="Arial" panose="020B0604020202020204" pitchFamily="34" charset="0"/>
              </a:rPr>
              <a:t>atatur</a:t>
            </a:r>
            <a:r>
              <a:rPr lang="en-US" i="1">
                <a:effectLst/>
                <a:latin typeface="Arial" panose="020B0604020202020204" pitchFamily="34" charset="0"/>
              </a:rPr>
              <a:t> </a:t>
            </a:r>
            <a:r>
              <a:rPr lang="en-US" i="1" err="1">
                <a:effectLst/>
                <a:latin typeface="Arial" panose="020B0604020202020204" pitchFamily="34" charset="0"/>
              </a:rPr>
              <a:t>accuptis</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a:t>
            </a:r>
            <a:endParaRPr lang="en-US">
              <a:effectLst/>
              <a:latin typeface="Arial" panose="020B0604020202020204" pitchFamily="34" charset="0"/>
            </a:endParaRPr>
          </a:p>
        </p:txBody>
      </p:sp>
      <p:sp>
        <p:nvSpPr>
          <p:cNvPr id="19" name="Text Placeholder 11">
            <a:extLst>
              <a:ext uri="{FF2B5EF4-FFF2-40B4-BE49-F238E27FC236}">
                <a16:creationId xmlns:a16="http://schemas.microsoft.com/office/drawing/2014/main" id="{999129FA-5599-CA46-A4AE-0814D4B77C56}"/>
              </a:ext>
            </a:extLst>
          </p:cNvPr>
          <p:cNvSpPr>
            <a:spLocks noGrp="1"/>
          </p:cNvSpPr>
          <p:nvPr>
            <p:ph type="body" sz="quarter" idx="18" hasCustomPrompt="1"/>
          </p:nvPr>
        </p:nvSpPr>
        <p:spPr>
          <a:xfrm>
            <a:off x="4267730"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a:effectLst/>
                <a:latin typeface="Arial" panose="020B0604020202020204" pitchFamily="34" charset="0"/>
              </a:rPr>
              <a:t>Quote source</a:t>
            </a:r>
            <a:endParaRPr lang="en-US">
              <a:effectLst/>
              <a:latin typeface="Arial" panose="020B0604020202020204" pitchFamily="34" charset="0"/>
            </a:endParaRPr>
          </a:p>
        </p:txBody>
      </p:sp>
      <p:sp>
        <p:nvSpPr>
          <p:cNvPr id="22" name="Text Placeholder 11">
            <a:extLst>
              <a:ext uri="{FF2B5EF4-FFF2-40B4-BE49-F238E27FC236}">
                <a16:creationId xmlns:a16="http://schemas.microsoft.com/office/drawing/2014/main" id="{B6020E31-7347-5741-9900-2003C4B901E3}"/>
              </a:ext>
            </a:extLst>
          </p:cNvPr>
          <p:cNvSpPr>
            <a:spLocks noGrp="1"/>
          </p:cNvSpPr>
          <p:nvPr>
            <p:ph type="body" sz="quarter" idx="19" hasCustomPrompt="1"/>
          </p:nvPr>
        </p:nvSpPr>
        <p:spPr>
          <a:xfrm>
            <a:off x="7948719" y="2535213"/>
            <a:ext cx="3154363" cy="1631216"/>
          </a:xfrm>
          <a:prstGeom prst="rect">
            <a:avLst/>
          </a:prstGeom>
        </p:spPr>
        <p:txBody>
          <a:bodyPr>
            <a:spAutoFit/>
          </a:bodyPr>
          <a:lstStyle>
            <a:lvl1pPr marL="0" indent="0">
              <a:lnSpc>
                <a:spcPct val="100000"/>
              </a:lnSpc>
              <a:buNone/>
              <a:defRPr lang="en-US" sz="2000" i="0" smtClean="0">
                <a:solidFill>
                  <a:srgbClr val="898C92"/>
                </a:solidFill>
                <a:effectLst/>
              </a:defRPr>
            </a:lvl1pPr>
          </a:lstStyle>
          <a:p>
            <a:r>
              <a:rPr lang="en-US" i="1" err="1">
                <a:effectLst/>
                <a:latin typeface="Arial" panose="020B0604020202020204" pitchFamily="34" charset="0"/>
              </a:rPr>
              <a:t>Gendaest</a:t>
            </a:r>
            <a:r>
              <a:rPr lang="en-US" i="1">
                <a:effectLst/>
                <a:latin typeface="Arial" panose="020B0604020202020204" pitchFamily="34" charset="0"/>
              </a:rPr>
              <a:t> </a:t>
            </a:r>
            <a:r>
              <a:rPr lang="en-US" i="1" err="1">
                <a:effectLst/>
                <a:latin typeface="Arial" panose="020B0604020202020204" pitchFamily="34" charset="0"/>
              </a:rPr>
              <a:t>ecatur</a:t>
            </a:r>
            <a:r>
              <a:rPr lang="en-US" i="1">
                <a:effectLst/>
                <a:latin typeface="Arial" panose="020B0604020202020204" pitchFamily="34" charset="0"/>
              </a:rPr>
              <a:t> re </a:t>
            </a:r>
            <a:r>
              <a:rPr lang="en-US" i="1" err="1">
                <a:effectLst/>
                <a:latin typeface="Arial" panose="020B0604020202020204" pitchFamily="34" charset="0"/>
              </a:rPr>
              <a:t>dolendebis</a:t>
            </a:r>
            <a:r>
              <a:rPr lang="en-US" i="1">
                <a:effectLst/>
                <a:latin typeface="Arial" panose="020B0604020202020204" pitchFamily="34" charset="0"/>
              </a:rPr>
              <a:t> </a:t>
            </a:r>
            <a:r>
              <a:rPr lang="en-US" i="1" err="1">
                <a:effectLst/>
                <a:latin typeface="Arial" panose="020B0604020202020204" pitchFamily="34" charset="0"/>
              </a:rPr>
              <a:t>doluptior</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 re, que </a:t>
            </a:r>
            <a:r>
              <a:rPr lang="en-US" i="1" err="1">
                <a:effectLst/>
                <a:latin typeface="Arial" panose="020B0604020202020204" pitchFamily="34" charset="0"/>
              </a:rPr>
              <a:t>nossum</a:t>
            </a:r>
            <a:r>
              <a:rPr lang="en-US" i="1">
                <a:effectLst/>
                <a:latin typeface="Arial" panose="020B0604020202020204" pitchFamily="34" charset="0"/>
              </a:rPr>
              <a:t> </a:t>
            </a:r>
            <a:r>
              <a:rPr lang="en-US" i="1" err="1">
                <a:effectLst/>
                <a:latin typeface="Arial" panose="020B0604020202020204" pitchFamily="34" charset="0"/>
              </a:rPr>
              <a:t>atustem</a:t>
            </a:r>
            <a:r>
              <a:rPr lang="en-US" i="1">
                <a:effectLst/>
                <a:latin typeface="Arial" panose="020B0604020202020204" pitchFamily="34" charset="0"/>
              </a:rPr>
              <a:t> rem </a:t>
            </a:r>
            <a:r>
              <a:rPr lang="en-US" i="1" err="1">
                <a:effectLst/>
                <a:latin typeface="Arial" panose="020B0604020202020204" pitchFamily="34" charset="0"/>
              </a:rPr>
              <a:t>hil</a:t>
            </a:r>
            <a:r>
              <a:rPr lang="en-US" i="1">
                <a:effectLst/>
                <a:latin typeface="Arial" panose="020B0604020202020204" pitchFamily="34" charset="0"/>
              </a:rPr>
              <a:t> </a:t>
            </a:r>
            <a:r>
              <a:rPr lang="en-US" i="1" err="1">
                <a:effectLst/>
                <a:latin typeface="Arial" panose="020B0604020202020204" pitchFamily="34" charset="0"/>
              </a:rPr>
              <a:t>estorit</a:t>
            </a:r>
            <a:r>
              <a:rPr lang="en-US" i="1">
                <a:effectLst/>
                <a:latin typeface="Arial" panose="020B0604020202020204" pitchFamily="34" charset="0"/>
              </a:rPr>
              <a:t> </a:t>
            </a:r>
            <a:r>
              <a:rPr lang="en-US" i="1" err="1">
                <a:effectLst/>
                <a:latin typeface="Arial" panose="020B0604020202020204" pitchFamily="34" charset="0"/>
              </a:rPr>
              <a:t>atatur</a:t>
            </a:r>
            <a:r>
              <a:rPr lang="en-US" i="1">
                <a:effectLst/>
                <a:latin typeface="Arial" panose="020B0604020202020204" pitchFamily="34" charset="0"/>
              </a:rPr>
              <a:t> </a:t>
            </a:r>
            <a:r>
              <a:rPr lang="en-US" i="1" err="1">
                <a:effectLst/>
                <a:latin typeface="Arial" panose="020B0604020202020204" pitchFamily="34" charset="0"/>
              </a:rPr>
              <a:t>accuptis</a:t>
            </a:r>
            <a:r>
              <a:rPr lang="en-US" i="1">
                <a:effectLst/>
                <a:latin typeface="Arial" panose="020B0604020202020204" pitchFamily="34" charset="0"/>
              </a:rPr>
              <a:t> </a:t>
            </a:r>
            <a:r>
              <a:rPr lang="en-US" i="1" err="1">
                <a:effectLst/>
                <a:latin typeface="Arial" panose="020B0604020202020204" pitchFamily="34" charset="0"/>
              </a:rPr>
              <a:t>accuptur</a:t>
            </a:r>
            <a:r>
              <a:rPr lang="en-US" i="1">
                <a:effectLst/>
                <a:latin typeface="Arial" panose="020B0604020202020204" pitchFamily="34" charset="0"/>
              </a:rPr>
              <a:t>.</a:t>
            </a:r>
            <a:endParaRPr lang="en-US">
              <a:effectLst/>
              <a:latin typeface="Arial" panose="020B0604020202020204" pitchFamily="34" charset="0"/>
            </a:endParaRPr>
          </a:p>
        </p:txBody>
      </p:sp>
      <p:sp>
        <p:nvSpPr>
          <p:cNvPr id="23" name="Text Placeholder 11">
            <a:extLst>
              <a:ext uri="{FF2B5EF4-FFF2-40B4-BE49-F238E27FC236}">
                <a16:creationId xmlns:a16="http://schemas.microsoft.com/office/drawing/2014/main" id="{1FD90BFA-307C-564E-BD1E-171E99320D77}"/>
              </a:ext>
            </a:extLst>
          </p:cNvPr>
          <p:cNvSpPr>
            <a:spLocks noGrp="1"/>
          </p:cNvSpPr>
          <p:nvPr>
            <p:ph type="body" sz="quarter" idx="20" hasCustomPrompt="1"/>
          </p:nvPr>
        </p:nvSpPr>
        <p:spPr>
          <a:xfrm>
            <a:off x="7948719" y="4794935"/>
            <a:ext cx="3154363" cy="276999"/>
          </a:xfrm>
          <a:prstGeom prst="rect">
            <a:avLst/>
          </a:prstGeom>
        </p:spPr>
        <p:txBody>
          <a:bodyPr>
            <a:spAutoFit/>
          </a:bodyPr>
          <a:lstStyle>
            <a:lvl1pPr marL="171450" indent="-171450">
              <a:lnSpc>
                <a:spcPct val="100000"/>
              </a:lnSpc>
              <a:buFont typeface="System Font Regular"/>
              <a:buChar char="–"/>
              <a:defRPr lang="en-US" sz="1200" i="0" smtClean="0">
                <a:solidFill>
                  <a:schemeClr val="accent1"/>
                </a:solidFill>
                <a:effectLst/>
              </a:defRPr>
            </a:lvl1pPr>
          </a:lstStyle>
          <a:p>
            <a:r>
              <a:rPr lang="en-US" i="1">
                <a:effectLst/>
                <a:latin typeface="Arial" panose="020B0604020202020204" pitchFamily="34" charset="0"/>
              </a:rPr>
              <a:t>Quote source</a:t>
            </a:r>
            <a:endParaRPr lang="en-US">
              <a:effectLst/>
              <a:latin typeface="Arial" panose="020B0604020202020204" pitchFamily="34" charset="0"/>
            </a:endParaRPr>
          </a:p>
        </p:txBody>
      </p:sp>
      <p:pic>
        <p:nvPicPr>
          <p:cNvPr id="21" name="Picture 20">
            <a:extLst>
              <a:ext uri="{FF2B5EF4-FFF2-40B4-BE49-F238E27FC236}">
                <a16:creationId xmlns:a16="http://schemas.microsoft.com/office/drawing/2014/main" id="{284515A8-5BC3-DF44-BD19-393FCF0A5759}"/>
              </a:ext>
            </a:extLst>
          </p:cNvPr>
          <p:cNvPicPr>
            <a:picLocks noChangeAspect="1"/>
          </p:cNvPicPr>
          <p:nvPr userDrawn="1"/>
        </p:nvPicPr>
        <p:blipFill>
          <a:blip r:embed="rId2">
            <a:alphaModFix/>
          </a:blip>
          <a:stretch>
            <a:fillRect/>
          </a:stretch>
        </p:blipFill>
        <p:spPr>
          <a:xfrm>
            <a:off x="639643" y="2030848"/>
            <a:ext cx="545661" cy="358988"/>
          </a:xfrm>
          <a:prstGeom prst="rect">
            <a:avLst/>
          </a:prstGeom>
        </p:spPr>
      </p:pic>
      <p:pic>
        <p:nvPicPr>
          <p:cNvPr id="27" name="Picture 26">
            <a:extLst>
              <a:ext uri="{FF2B5EF4-FFF2-40B4-BE49-F238E27FC236}">
                <a16:creationId xmlns:a16="http://schemas.microsoft.com/office/drawing/2014/main" id="{645C61CF-F086-924F-BD73-2043E44DD4AC}"/>
              </a:ext>
            </a:extLst>
          </p:cNvPr>
          <p:cNvPicPr>
            <a:picLocks noChangeAspect="1"/>
          </p:cNvPicPr>
          <p:nvPr userDrawn="1"/>
        </p:nvPicPr>
        <p:blipFill>
          <a:blip r:embed="rId2"/>
          <a:stretch>
            <a:fillRect/>
          </a:stretch>
        </p:blipFill>
        <p:spPr>
          <a:xfrm>
            <a:off x="4327671" y="2030848"/>
            <a:ext cx="545661" cy="358988"/>
          </a:xfrm>
          <a:prstGeom prst="rect">
            <a:avLst/>
          </a:prstGeom>
        </p:spPr>
      </p:pic>
      <p:pic>
        <p:nvPicPr>
          <p:cNvPr id="28" name="Picture 27">
            <a:extLst>
              <a:ext uri="{FF2B5EF4-FFF2-40B4-BE49-F238E27FC236}">
                <a16:creationId xmlns:a16="http://schemas.microsoft.com/office/drawing/2014/main" id="{7371B073-8E3D-5442-89C8-4EDA5E289E07}"/>
              </a:ext>
            </a:extLst>
          </p:cNvPr>
          <p:cNvPicPr>
            <a:picLocks noChangeAspect="1"/>
          </p:cNvPicPr>
          <p:nvPr userDrawn="1"/>
        </p:nvPicPr>
        <p:blipFill>
          <a:blip r:embed="rId2"/>
          <a:stretch>
            <a:fillRect/>
          </a:stretch>
        </p:blipFill>
        <p:spPr>
          <a:xfrm>
            <a:off x="7977703" y="2030848"/>
            <a:ext cx="545661" cy="358988"/>
          </a:xfrm>
          <a:prstGeom prst="rect">
            <a:avLst/>
          </a:prstGeom>
        </p:spPr>
      </p:pic>
      <p:sp>
        <p:nvSpPr>
          <p:cNvPr id="29" name="Text Placeholder 12">
            <a:extLst>
              <a:ext uri="{FF2B5EF4-FFF2-40B4-BE49-F238E27FC236}">
                <a16:creationId xmlns:a16="http://schemas.microsoft.com/office/drawing/2014/main" id="{E0FFEED8-C158-354B-8E08-81D6261999E3}"/>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37865851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4" name="Table Placeholder 3">
            <a:extLst>
              <a:ext uri="{FF2B5EF4-FFF2-40B4-BE49-F238E27FC236}">
                <a16:creationId xmlns:a16="http://schemas.microsoft.com/office/drawing/2014/main" id="{F23E47F7-6C7A-2545-9A27-16E014FF3A8D}"/>
              </a:ext>
            </a:extLst>
          </p:cNvPr>
          <p:cNvSpPr>
            <a:spLocks noGrp="1"/>
          </p:cNvSpPr>
          <p:nvPr>
            <p:ph type="tbl" sz="quarter" idx="12"/>
          </p:nvPr>
        </p:nvSpPr>
        <p:spPr>
          <a:xfrm>
            <a:off x="585093" y="2057400"/>
            <a:ext cx="10058400" cy="4152900"/>
          </a:xfrm>
        </p:spPr>
        <p:txBody>
          <a:bodyPr/>
          <a:lstStyle/>
          <a:p>
            <a:r>
              <a:rPr lang="en-US"/>
              <a:t>Click icon to add table</a:t>
            </a:r>
          </a:p>
        </p:txBody>
      </p:sp>
      <p:sp>
        <p:nvSpPr>
          <p:cNvPr id="6" name="Text Placeholder 12">
            <a:extLst>
              <a:ext uri="{FF2B5EF4-FFF2-40B4-BE49-F238E27FC236}">
                <a16:creationId xmlns:a16="http://schemas.microsoft.com/office/drawing/2014/main" id="{F8FB952B-89E1-D047-8836-D0891A6C5C8B}"/>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33088519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ubstitution analysis">
    <p:spTree>
      <p:nvGrpSpPr>
        <p:cNvPr id="1" name=""/>
        <p:cNvGrpSpPr/>
        <p:nvPr/>
      </p:nvGrpSpPr>
      <p:grpSpPr>
        <a:xfrm>
          <a:off x="0" y="0"/>
          <a:ext cx="0" cy="0"/>
          <a:chOff x="0" y="0"/>
          <a:chExt cx="0" cy="0"/>
        </a:xfrm>
      </p:grpSpPr>
      <p:grpSp>
        <p:nvGrpSpPr>
          <p:cNvPr id="56" name="Gruppieren 17">
            <a:extLst>
              <a:ext uri="{FF2B5EF4-FFF2-40B4-BE49-F238E27FC236}">
                <a16:creationId xmlns:a16="http://schemas.microsoft.com/office/drawing/2014/main" id="{2CD19BA5-D9F1-C140-84B0-72E5F70AFC9F}"/>
              </a:ext>
            </a:extLst>
          </p:cNvPr>
          <p:cNvGrpSpPr/>
          <p:nvPr userDrawn="1"/>
        </p:nvGrpSpPr>
        <p:grpSpPr>
          <a:xfrm>
            <a:off x="586740" y="2221056"/>
            <a:ext cx="10384479" cy="3771352"/>
            <a:chOff x="530475" y="1569454"/>
            <a:chExt cx="11124000" cy="4315046"/>
          </a:xfrm>
        </p:grpSpPr>
        <p:grpSp>
          <p:nvGrpSpPr>
            <p:cNvPr id="57" name="Gruppieren 6">
              <a:extLst>
                <a:ext uri="{FF2B5EF4-FFF2-40B4-BE49-F238E27FC236}">
                  <a16:creationId xmlns:a16="http://schemas.microsoft.com/office/drawing/2014/main" id="{17D0D232-82F2-D140-A360-6BDEDF5AD618}"/>
                </a:ext>
              </a:extLst>
            </p:cNvPr>
            <p:cNvGrpSpPr>
              <a:grpSpLocks noChangeAspect="1"/>
            </p:cNvGrpSpPr>
            <p:nvPr/>
          </p:nvGrpSpPr>
          <p:grpSpPr>
            <a:xfrm>
              <a:off x="530475" y="1905316"/>
              <a:ext cx="11124000" cy="3979184"/>
              <a:chOff x="540000" y="1834981"/>
              <a:chExt cx="11109600" cy="3974032"/>
            </a:xfrm>
          </p:grpSpPr>
          <p:sp>
            <p:nvSpPr>
              <p:cNvPr id="61" name="Richtungspfeil 7">
                <a:extLst>
                  <a:ext uri="{FF2B5EF4-FFF2-40B4-BE49-F238E27FC236}">
                    <a16:creationId xmlns:a16="http://schemas.microsoft.com/office/drawing/2014/main" id="{520B1CA1-90BA-C649-B173-5B26D93123E6}"/>
                  </a:ext>
                </a:extLst>
              </p:cNvPr>
              <p:cNvSpPr/>
              <p:nvPr userDrawn="1"/>
            </p:nvSpPr>
            <p:spPr bwMode="gray">
              <a:xfrm>
                <a:off x="540000" y="1834981"/>
                <a:ext cx="2896421" cy="3974032"/>
              </a:xfrm>
              <a:prstGeom prst="homePlate">
                <a:avLst>
                  <a:gd name="adj" fmla="val 23349"/>
                </a:avLst>
              </a:prstGeom>
              <a:noFill/>
              <a:ln w="9525">
                <a:solidFill>
                  <a:schemeClr val="bg1">
                    <a:lumMod val="75000"/>
                  </a:schemeClr>
                </a:solidFill>
                <a:miter lim="800000"/>
                <a:headEnd/>
                <a:tailEnd/>
              </a:ln>
              <a:effectLst/>
            </p:spPr>
            <p:txBody>
              <a:bodyPr lIns="216000" tIns="0" rIns="54000" bIns="0" anchor="ctr" anchorCtr="0">
                <a:noAutofit/>
              </a:bodyPr>
              <a:lstStyle/>
              <a:p>
                <a:pPr>
                  <a:lnSpc>
                    <a:spcPct val="80000"/>
                  </a:lnSpc>
                  <a:spcAft>
                    <a:spcPts val="750"/>
                  </a:spcAft>
                  <a:buClr>
                    <a:srgbClr val="969696"/>
                  </a:buClr>
                  <a:defRPr/>
                </a:pPr>
                <a:endParaRPr lang="en-US" sz="1500" b="1">
                  <a:solidFill>
                    <a:srgbClr val="3C3C3B"/>
                  </a:solidFill>
                </a:endParaRPr>
              </a:p>
            </p:txBody>
          </p:sp>
          <p:sp>
            <p:nvSpPr>
              <p:cNvPr id="62" name="Eingekerbter Richtungspfeil 8">
                <a:extLst>
                  <a:ext uri="{FF2B5EF4-FFF2-40B4-BE49-F238E27FC236}">
                    <a16:creationId xmlns:a16="http://schemas.microsoft.com/office/drawing/2014/main" id="{48F12312-0011-8A45-8174-17A08940A065}"/>
                  </a:ext>
                </a:extLst>
              </p:cNvPr>
              <p:cNvSpPr/>
              <p:nvPr/>
            </p:nvSpPr>
            <p:spPr bwMode="gray">
              <a:xfrm>
                <a:off x="5809486" y="1836000"/>
                <a:ext cx="3093883" cy="3973013"/>
              </a:xfrm>
              <a:prstGeom prst="chevron">
                <a:avLst>
                  <a:gd name="adj" fmla="val 21007"/>
                </a:avLst>
              </a:prstGeom>
              <a:noFill/>
              <a:ln w="9525">
                <a:solidFill>
                  <a:schemeClr val="bg1">
                    <a:lumMod val="75000"/>
                  </a:schemeClr>
                </a:solidFill>
                <a:miter lim="800000"/>
                <a:headEnd/>
                <a:tailEnd/>
              </a:ln>
              <a:effectLst/>
            </p:spPr>
            <p:txBody>
              <a:bodyPr wrap="none" lIns="135000" tIns="0" rIns="0" bIns="0" anchor="ctr" anchorCtr="0">
                <a:noAutofit/>
              </a:bodyPr>
              <a:lstStyle/>
              <a:p>
                <a:pPr>
                  <a:lnSpc>
                    <a:spcPct val="80000"/>
                  </a:lnSpc>
                  <a:spcAft>
                    <a:spcPts val="750"/>
                  </a:spcAft>
                  <a:buClr>
                    <a:srgbClr val="969696"/>
                  </a:buClr>
                  <a:defRPr/>
                </a:pPr>
                <a:endParaRPr lang="en-US" sz="1500" b="1">
                  <a:solidFill>
                    <a:srgbClr val="3C3C3B"/>
                  </a:solidFill>
                </a:endParaRPr>
              </a:p>
            </p:txBody>
          </p:sp>
          <p:sp>
            <p:nvSpPr>
              <p:cNvPr id="63" name="Eingekerbter Richtungspfeil 9">
                <a:extLst>
                  <a:ext uri="{FF2B5EF4-FFF2-40B4-BE49-F238E27FC236}">
                    <a16:creationId xmlns:a16="http://schemas.microsoft.com/office/drawing/2014/main" id="{F8AAB727-A225-0245-8C48-21AEF6AAB773}"/>
                  </a:ext>
                </a:extLst>
              </p:cNvPr>
              <p:cNvSpPr/>
              <p:nvPr/>
            </p:nvSpPr>
            <p:spPr bwMode="gray">
              <a:xfrm>
                <a:off x="8555717" y="1836000"/>
                <a:ext cx="3093883" cy="3973013"/>
              </a:xfrm>
              <a:prstGeom prst="chevron">
                <a:avLst>
                  <a:gd name="adj" fmla="val 21007"/>
                </a:avLst>
              </a:prstGeom>
              <a:noFill/>
              <a:ln w="9525">
                <a:solidFill>
                  <a:schemeClr val="bg1">
                    <a:lumMod val="75000"/>
                  </a:schemeClr>
                </a:solidFill>
                <a:miter lim="800000"/>
                <a:headEnd/>
                <a:tailEnd/>
              </a:ln>
              <a:effectLst/>
            </p:spPr>
            <p:txBody>
              <a:bodyPr wrap="none" lIns="135000" tIns="0" rIns="0" bIns="0" anchor="ctr" anchorCtr="0">
                <a:noAutofit/>
              </a:bodyPr>
              <a:lstStyle/>
              <a:p>
                <a:pPr>
                  <a:lnSpc>
                    <a:spcPct val="80000"/>
                  </a:lnSpc>
                  <a:spcAft>
                    <a:spcPts val="750"/>
                  </a:spcAft>
                  <a:buClr>
                    <a:srgbClr val="969696"/>
                  </a:buClr>
                  <a:defRPr/>
                </a:pPr>
                <a:endParaRPr lang="en-US" sz="1500" b="1">
                  <a:solidFill>
                    <a:srgbClr val="3C3C3B"/>
                  </a:solidFill>
                </a:endParaRPr>
              </a:p>
            </p:txBody>
          </p:sp>
          <p:grpSp>
            <p:nvGrpSpPr>
              <p:cNvPr id="64" name="Gruppieren 10">
                <a:extLst>
                  <a:ext uri="{FF2B5EF4-FFF2-40B4-BE49-F238E27FC236}">
                    <a16:creationId xmlns:a16="http://schemas.microsoft.com/office/drawing/2014/main" id="{F91896BB-A446-9344-9F2A-40A6C4A7A241}"/>
                  </a:ext>
                </a:extLst>
              </p:cNvPr>
              <p:cNvGrpSpPr/>
              <p:nvPr userDrawn="1"/>
            </p:nvGrpSpPr>
            <p:grpSpPr>
              <a:xfrm>
                <a:off x="3075408" y="1834981"/>
                <a:ext cx="3089642" cy="3974031"/>
                <a:chOff x="3075408" y="1834982"/>
                <a:chExt cx="3089642" cy="3974031"/>
              </a:xfrm>
              <a:noFill/>
            </p:grpSpPr>
            <p:sp>
              <p:nvSpPr>
                <p:cNvPr id="65" name="Parallelogramm 11">
                  <a:extLst>
                    <a:ext uri="{FF2B5EF4-FFF2-40B4-BE49-F238E27FC236}">
                      <a16:creationId xmlns:a16="http://schemas.microsoft.com/office/drawing/2014/main" id="{C298BF85-BA38-AC41-BED4-9C7AC794D333}"/>
                    </a:ext>
                  </a:extLst>
                </p:cNvPr>
                <p:cNvSpPr/>
                <p:nvPr userDrawn="1"/>
              </p:nvSpPr>
              <p:spPr bwMode="gray">
                <a:xfrm flipH="1">
                  <a:off x="3075408" y="1834982"/>
                  <a:ext cx="2824282" cy="1175071"/>
                </a:xfrm>
                <a:custGeom>
                  <a:avLst/>
                  <a:gdLst>
                    <a:gd name="connsiteX0" fmla="*/ 0 w 2762381"/>
                    <a:gd name="connsiteY0" fmla="*/ 1237579 h 1237579"/>
                    <a:gd name="connsiteX1" fmla="*/ 436135 w 2762381"/>
                    <a:gd name="connsiteY1" fmla="*/ 0 h 1237579"/>
                    <a:gd name="connsiteX2" fmla="*/ 2762381 w 2762381"/>
                    <a:gd name="connsiteY2" fmla="*/ 0 h 1237579"/>
                    <a:gd name="connsiteX3" fmla="*/ 2326246 w 2762381"/>
                    <a:gd name="connsiteY3" fmla="*/ 1237579 h 1237579"/>
                    <a:gd name="connsiteX4" fmla="*/ 0 w 2762381"/>
                    <a:gd name="connsiteY4" fmla="*/ 1237579 h 1237579"/>
                    <a:gd name="connsiteX0" fmla="*/ 0 w 2762381"/>
                    <a:gd name="connsiteY0" fmla="*/ 1237579 h 1237579"/>
                    <a:gd name="connsiteX1" fmla="*/ 436135 w 2762381"/>
                    <a:gd name="connsiteY1" fmla="*/ 0 h 1237579"/>
                    <a:gd name="connsiteX2" fmla="*/ 2762381 w 2762381"/>
                    <a:gd name="connsiteY2" fmla="*/ 0 h 1237579"/>
                    <a:gd name="connsiteX3" fmla="*/ 2372741 w 2762381"/>
                    <a:gd name="connsiteY3" fmla="*/ 1237579 h 1237579"/>
                    <a:gd name="connsiteX4" fmla="*/ 0 w 2762381"/>
                    <a:gd name="connsiteY4" fmla="*/ 1237579 h 1237579"/>
                    <a:gd name="connsiteX0" fmla="*/ 0 w 2824374"/>
                    <a:gd name="connsiteY0" fmla="*/ 1237579 h 1237579"/>
                    <a:gd name="connsiteX1" fmla="*/ 498128 w 2824374"/>
                    <a:gd name="connsiteY1" fmla="*/ 0 h 1237579"/>
                    <a:gd name="connsiteX2" fmla="*/ 2824374 w 2824374"/>
                    <a:gd name="connsiteY2" fmla="*/ 0 h 1237579"/>
                    <a:gd name="connsiteX3" fmla="*/ 2434734 w 2824374"/>
                    <a:gd name="connsiteY3" fmla="*/ 1237579 h 1237579"/>
                    <a:gd name="connsiteX4" fmla="*/ 0 w 2824374"/>
                    <a:gd name="connsiteY4" fmla="*/ 1237579 h 1237579"/>
                    <a:gd name="connsiteX0" fmla="*/ 0 w 2824374"/>
                    <a:gd name="connsiteY0" fmla="*/ 1237579 h 1237579"/>
                    <a:gd name="connsiteX1" fmla="*/ 384474 w 2824374"/>
                    <a:gd name="connsiteY1" fmla="*/ 5166 h 1237579"/>
                    <a:gd name="connsiteX2" fmla="*/ 2824374 w 2824374"/>
                    <a:gd name="connsiteY2" fmla="*/ 0 h 1237579"/>
                    <a:gd name="connsiteX3" fmla="*/ 2434734 w 2824374"/>
                    <a:gd name="connsiteY3" fmla="*/ 1237579 h 1237579"/>
                    <a:gd name="connsiteX4" fmla="*/ 0 w 2824374"/>
                    <a:gd name="connsiteY4" fmla="*/ 1237579 h 123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4374" h="1237579">
                      <a:moveTo>
                        <a:pt x="0" y="1237579"/>
                      </a:moveTo>
                      <a:lnTo>
                        <a:pt x="384474" y="5166"/>
                      </a:lnTo>
                      <a:lnTo>
                        <a:pt x="2824374" y="0"/>
                      </a:lnTo>
                      <a:lnTo>
                        <a:pt x="2434734" y="1237579"/>
                      </a:lnTo>
                      <a:lnTo>
                        <a:pt x="0" y="1237579"/>
                      </a:lnTo>
                      <a:close/>
                    </a:path>
                  </a:pathLst>
                </a:custGeom>
                <a:grpFill/>
                <a:ln w="9525">
                  <a:solidFill>
                    <a:schemeClr val="bg1">
                      <a:lumMod val="75000"/>
                    </a:schemeClr>
                  </a:solidFill>
                  <a:miter lim="800000"/>
                  <a:headEnd/>
                  <a:tailEnd/>
                </a:ln>
                <a:effectLst/>
              </p:spPr>
              <p:txBody>
                <a:bodyPr lIns="432000" tIns="0" rIns="0" bIns="0" anchor="ctr" anchorCtr="0">
                  <a:noAutofit/>
                </a:bodyPr>
                <a:lstStyle/>
                <a:p>
                  <a:pPr>
                    <a:spcBef>
                      <a:spcPct val="50000"/>
                    </a:spcBef>
                    <a:spcAft>
                      <a:spcPts val="750"/>
                    </a:spcAft>
                  </a:pPr>
                  <a:endParaRPr lang="en-US" sz="900">
                    <a:solidFill>
                      <a:srgbClr val="3C3C3B"/>
                    </a:solidFill>
                  </a:endParaRPr>
                </a:p>
              </p:txBody>
            </p:sp>
            <p:sp>
              <p:nvSpPr>
                <p:cNvPr id="66" name="Parallelogramm 12">
                  <a:extLst>
                    <a:ext uri="{FF2B5EF4-FFF2-40B4-BE49-F238E27FC236}">
                      <a16:creationId xmlns:a16="http://schemas.microsoft.com/office/drawing/2014/main" id="{8F15B7A8-A12B-3D46-9A6D-C30D4184461A}"/>
                    </a:ext>
                  </a:extLst>
                </p:cNvPr>
                <p:cNvSpPr/>
                <p:nvPr userDrawn="1"/>
              </p:nvSpPr>
              <p:spPr bwMode="gray">
                <a:xfrm>
                  <a:off x="3080574" y="4511538"/>
                  <a:ext cx="2865608" cy="1297475"/>
                </a:xfrm>
                <a:custGeom>
                  <a:avLst/>
                  <a:gdLst>
                    <a:gd name="connsiteX0" fmla="*/ 0 w 2762381"/>
                    <a:gd name="connsiteY0" fmla="*/ 1366493 h 1366493"/>
                    <a:gd name="connsiteX1" fmla="*/ 481566 w 2762381"/>
                    <a:gd name="connsiteY1" fmla="*/ 0 h 1366493"/>
                    <a:gd name="connsiteX2" fmla="*/ 2762381 w 2762381"/>
                    <a:gd name="connsiteY2" fmla="*/ 0 h 1366493"/>
                    <a:gd name="connsiteX3" fmla="*/ 2280815 w 2762381"/>
                    <a:gd name="connsiteY3" fmla="*/ 1366493 h 1366493"/>
                    <a:gd name="connsiteX4" fmla="*/ 0 w 2762381"/>
                    <a:gd name="connsiteY4" fmla="*/ 1366493 h 1366493"/>
                    <a:gd name="connsiteX0" fmla="*/ 0 w 2762381"/>
                    <a:gd name="connsiteY0" fmla="*/ 1366493 h 1366493"/>
                    <a:gd name="connsiteX1" fmla="*/ 295586 w 2762381"/>
                    <a:gd name="connsiteY1" fmla="*/ 0 h 1366493"/>
                    <a:gd name="connsiteX2" fmla="*/ 2762381 w 2762381"/>
                    <a:gd name="connsiteY2" fmla="*/ 0 h 1366493"/>
                    <a:gd name="connsiteX3" fmla="*/ 2280815 w 2762381"/>
                    <a:gd name="connsiteY3" fmla="*/ 1366493 h 1366493"/>
                    <a:gd name="connsiteX4" fmla="*/ 0 w 2762381"/>
                    <a:gd name="connsiteY4" fmla="*/ 1366493 h 1366493"/>
                    <a:gd name="connsiteX0" fmla="*/ 0 w 2891533"/>
                    <a:gd name="connsiteY0" fmla="*/ 1361327 h 1366493"/>
                    <a:gd name="connsiteX1" fmla="*/ 424738 w 2891533"/>
                    <a:gd name="connsiteY1" fmla="*/ 0 h 1366493"/>
                    <a:gd name="connsiteX2" fmla="*/ 2891533 w 2891533"/>
                    <a:gd name="connsiteY2" fmla="*/ 0 h 1366493"/>
                    <a:gd name="connsiteX3" fmla="*/ 2409967 w 2891533"/>
                    <a:gd name="connsiteY3" fmla="*/ 1366493 h 1366493"/>
                    <a:gd name="connsiteX4" fmla="*/ 0 w 2891533"/>
                    <a:gd name="connsiteY4" fmla="*/ 1361327 h 1366493"/>
                    <a:gd name="connsiteX0" fmla="*/ 0 w 2891533"/>
                    <a:gd name="connsiteY0" fmla="*/ 1361327 h 1366493"/>
                    <a:gd name="connsiteX1" fmla="*/ 424738 w 2891533"/>
                    <a:gd name="connsiteY1" fmla="*/ 0 h 1366493"/>
                    <a:gd name="connsiteX2" fmla="*/ 2891533 w 2891533"/>
                    <a:gd name="connsiteY2" fmla="*/ 0 h 1366493"/>
                    <a:gd name="connsiteX3" fmla="*/ 2435797 w 2891533"/>
                    <a:gd name="connsiteY3" fmla="*/ 1366493 h 1366493"/>
                    <a:gd name="connsiteX4" fmla="*/ 0 w 2891533"/>
                    <a:gd name="connsiteY4" fmla="*/ 1361327 h 1366493"/>
                    <a:gd name="connsiteX0" fmla="*/ 0 w 2865702"/>
                    <a:gd name="connsiteY0" fmla="*/ 1361327 h 1366493"/>
                    <a:gd name="connsiteX1" fmla="*/ 424738 w 2865702"/>
                    <a:gd name="connsiteY1" fmla="*/ 0 h 1366493"/>
                    <a:gd name="connsiteX2" fmla="*/ 2865702 w 2865702"/>
                    <a:gd name="connsiteY2" fmla="*/ 0 h 1366493"/>
                    <a:gd name="connsiteX3" fmla="*/ 2435797 w 2865702"/>
                    <a:gd name="connsiteY3" fmla="*/ 1366493 h 1366493"/>
                    <a:gd name="connsiteX4" fmla="*/ 0 w 2865702"/>
                    <a:gd name="connsiteY4" fmla="*/ 1361327 h 1366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5702" h="1366493">
                      <a:moveTo>
                        <a:pt x="0" y="1361327"/>
                      </a:moveTo>
                      <a:lnTo>
                        <a:pt x="424738" y="0"/>
                      </a:lnTo>
                      <a:lnTo>
                        <a:pt x="2865702" y="0"/>
                      </a:lnTo>
                      <a:lnTo>
                        <a:pt x="2435797" y="1366493"/>
                      </a:lnTo>
                      <a:lnTo>
                        <a:pt x="0" y="1361327"/>
                      </a:lnTo>
                      <a:close/>
                    </a:path>
                  </a:pathLst>
                </a:custGeom>
                <a:grpFill/>
                <a:ln w="9525">
                  <a:solidFill>
                    <a:schemeClr val="bg1">
                      <a:lumMod val="75000"/>
                    </a:schemeClr>
                  </a:solidFill>
                  <a:miter lim="800000"/>
                  <a:headEnd/>
                  <a:tailEnd/>
                </a:ln>
                <a:effectLst/>
              </p:spPr>
              <p:txBody>
                <a:bodyPr lIns="432000" tIns="0" rIns="54000" bIns="0" anchor="ctr" anchorCtr="0">
                  <a:noAutofit/>
                </a:bodyPr>
                <a:lstStyle/>
                <a:p>
                  <a:pPr>
                    <a:spcBef>
                      <a:spcPct val="50000"/>
                    </a:spcBef>
                    <a:spcAft>
                      <a:spcPts val="750"/>
                    </a:spcAft>
                  </a:pPr>
                  <a:endParaRPr lang="en-US" sz="900">
                    <a:solidFill>
                      <a:srgbClr val="3C3C3B"/>
                    </a:solidFill>
                  </a:endParaRPr>
                </a:p>
              </p:txBody>
            </p:sp>
            <p:sp>
              <p:nvSpPr>
                <p:cNvPr id="67" name="Eingekerbter Richtungspfeil 13">
                  <a:extLst>
                    <a:ext uri="{FF2B5EF4-FFF2-40B4-BE49-F238E27FC236}">
                      <a16:creationId xmlns:a16="http://schemas.microsoft.com/office/drawing/2014/main" id="{83E72884-ACFE-6B4F-B3BA-794940EC4916}"/>
                    </a:ext>
                  </a:extLst>
                </p:cNvPr>
                <p:cNvSpPr/>
                <p:nvPr userDrawn="1"/>
              </p:nvSpPr>
              <p:spPr bwMode="gray">
                <a:xfrm>
                  <a:off x="3527720" y="3194800"/>
                  <a:ext cx="2637330" cy="1177396"/>
                </a:xfrm>
                <a:custGeom>
                  <a:avLst/>
                  <a:gdLst>
                    <a:gd name="connsiteX0" fmla="*/ 0 w 2570257"/>
                    <a:gd name="connsiteY0" fmla="*/ 0 h 1237579"/>
                    <a:gd name="connsiteX1" fmla="*/ 2356230 w 2570257"/>
                    <a:gd name="connsiteY1" fmla="*/ 0 h 1237579"/>
                    <a:gd name="connsiteX2" fmla="*/ 2570257 w 2570257"/>
                    <a:gd name="connsiteY2" fmla="*/ 618790 h 1237579"/>
                    <a:gd name="connsiteX3" fmla="*/ 2356230 w 2570257"/>
                    <a:gd name="connsiteY3" fmla="*/ 1237579 h 1237579"/>
                    <a:gd name="connsiteX4" fmla="*/ 0 w 2570257"/>
                    <a:gd name="connsiteY4" fmla="*/ 1237579 h 1237579"/>
                    <a:gd name="connsiteX5" fmla="*/ 214027 w 2570257"/>
                    <a:gd name="connsiteY5" fmla="*/ 618790 h 1237579"/>
                    <a:gd name="connsiteX6" fmla="*/ 0 w 2570257"/>
                    <a:gd name="connsiteY6" fmla="*/ 0 h 1237579"/>
                    <a:gd name="connsiteX0" fmla="*/ 0 w 2570257"/>
                    <a:gd name="connsiteY0" fmla="*/ 0 h 1237579"/>
                    <a:gd name="connsiteX1" fmla="*/ 2356230 w 2570257"/>
                    <a:gd name="connsiteY1" fmla="*/ 0 h 1237579"/>
                    <a:gd name="connsiteX2" fmla="*/ 2570257 w 2570257"/>
                    <a:gd name="connsiteY2" fmla="*/ 618790 h 1237579"/>
                    <a:gd name="connsiteX3" fmla="*/ 2356230 w 2570257"/>
                    <a:gd name="connsiteY3" fmla="*/ 1237579 h 1237579"/>
                    <a:gd name="connsiteX4" fmla="*/ 0 w 2570257"/>
                    <a:gd name="connsiteY4" fmla="*/ 1237579 h 1237579"/>
                    <a:gd name="connsiteX5" fmla="*/ 188196 w 2570257"/>
                    <a:gd name="connsiteY5" fmla="*/ 660119 h 1237579"/>
                    <a:gd name="connsiteX6" fmla="*/ 0 w 2570257"/>
                    <a:gd name="connsiteY6" fmla="*/ 0 h 1237579"/>
                    <a:gd name="connsiteX0" fmla="*/ 0 w 2580589"/>
                    <a:gd name="connsiteY0" fmla="*/ 5166 h 1237579"/>
                    <a:gd name="connsiteX1" fmla="*/ 2366562 w 2580589"/>
                    <a:gd name="connsiteY1" fmla="*/ 0 h 1237579"/>
                    <a:gd name="connsiteX2" fmla="*/ 2580589 w 2580589"/>
                    <a:gd name="connsiteY2" fmla="*/ 618790 h 1237579"/>
                    <a:gd name="connsiteX3" fmla="*/ 2366562 w 2580589"/>
                    <a:gd name="connsiteY3" fmla="*/ 1237579 h 1237579"/>
                    <a:gd name="connsiteX4" fmla="*/ 10332 w 2580589"/>
                    <a:gd name="connsiteY4" fmla="*/ 1237579 h 1237579"/>
                    <a:gd name="connsiteX5" fmla="*/ 198528 w 2580589"/>
                    <a:gd name="connsiteY5" fmla="*/ 660119 h 1237579"/>
                    <a:gd name="connsiteX6" fmla="*/ 0 w 2580589"/>
                    <a:gd name="connsiteY6" fmla="*/ 5166 h 1237579"/>
                    <a:gd name="connsiteX0" fmla="*/ 0 w 2580589"/>
                    <a:gd name="connsiteY0" fmla="*/ 5166 h 1237579"/>
                    <a:gd name="connsiteX1" fmla="*/ 2366562 w 2580589"/>
                    <a:gd name="connsiteY1" fmla="*/ 0 h 1237579"/>
                    <a:gd name="connsiteX2" fmla="*/ 2434517 w 2580589"/>
                    <a:gd name="connsiteY2" fmla="*/ 12066 h 1237579"/>
                    <a:gd name="connsiteX3" fmla="*/ 2580589 w 2580589"/>
                    <a:gd name="connsiteY3" fmla="*/ 618790 h 1237579"/>
                    <a:gd name="connsiteX4" fmla="*/ 2366562 w 2580589"/>
                    <a:gd name="connsiteY4" fmla="*/ 1237579 h 1237579"/>
                    <a:gd name="connsiteX5" fmla="*/ 10332 w 2580589"/>
                    <a:gd name="connsiteY5" fmla="*/ 1237579 h 1237579"/>
                    <a:gd name="connsiteX6" fmla="*/ 198528 w 2580589"/>
                    <a:gd name="connsiteY6" fmla="*/ 660119 h 1237579"/>
                    <a:gd name="connsiteX7" fmla="*/ 0 w 2580589"/>
                    <a:gd name="connsiteY7" fmla="*/ 5166 h 1237579"/>
                    <a:gd name="connsiteX0" fmla="*/ 0 w 2637416"/>
                    <a:gd name="connsiteY0" fmla="*/ 5166 h 1237579"/>
                    <a:gd name="connsiteX1" fmla="*/ 2366562 w 2637416"/>
                    <a:gd name="connsiteY1" fmla="*/ 0 h 1237579"/>
                    <a:gd name="connsiteX2" fmla="*/ 2434517 w 2637416"/>
                    <a:gd name="connsiteY2" fmla="*/ 12066 h 1237579"/>
                    <a:gd name="connsiteX3" fmla="*/ 2637416 w 2637416"/>
                    <a:gd name="connsiteY3" fmla="*/ 649787 h 1237579"/>
                    <a:gd name="connsiteX4" fmla="*/ 2366562 w 2637416"/>
                    <a:gd name="connsiteY4" fmla="*/ 1237579 h 1237579"/>
                    <a:gd name="connsiteX5" fmla="*/ 10332 w 2637416"/>
                    <a:gd name="connsiteY5" fmla="*/ 1237579 h 1237579"/>
                    <a:gd name="connsiteX6" fmla="*/ 198528 w 2637416"/>
                    <a:gd name="connsiteY6" fmla="*/ 660119 h 1237579"/>
                    <a:gd name="connsiteX7" fmla="*/ 0 w 2637416"/>
                    <a:gd name="connsiteY7" fmla="*/ 5166 h 1237579"/>
                    <a:gd name="connsiteX0" fmla="*/ 0 w 2637416"/>
                    <a:gd name="connsiteY0" fmla="*/ 5166 h 1237579"/>
                    <a:gd name="connsiteX1" fmla="*/ 2366562 w 2637416"/>
                    <a:gd name="connsiteY1" fmla="*/ 0 h 1237579"/>
                    <a:gd name="connsiteX2" fmla="*/ 2434517 w 2637416"/>
                    <a:gd name="connsiteY2" fmla="*/ 12066 h 1237579"/>
                    <a:gd name="connsiteX3" fmla="*/ 2637416 w 2637416"/>
                    <a:gd name="connsiteY3" fmla="*/ 649787 h 1237579"/>
                    <a:gd name="connsiteX4" fmla="*/ 2464718 w 2637416"/>
                    <a:gd name="connsiteY4" fmla="*/ 1232413 h 1237579"/>
                    <a:gd name="connsiteX5" fmla="*/ 10332 w 2637416"/>
                    <a:gd name="connsiteY5" fmla="*/ 1237579 h 1237579"/>
                    <a:gd name="connsiteX6" fmla="*/ 198528 w 2637416"/>
                    <a:gd name="connsiteY6" fmla="*/ 660119 h 1237579"/>
                    <a:gd name="connsiteX7" fmla="*/ 0 w 2637416"/>
                    <a:gd name="connsiteY7" fmla="*/ 5166 h 1237579"/>
                    <a:gd name="connsiteX0" fmla="*/ 0 w 2637416"/>
                    <a:gd name="connsiteY0" fmla="*/ 0 h 1232413"/>
                    <a:gd name="connsiteX1" fmla="*/ 2434517 w 2637416"/>
                    <a:gd name="connsiteY1" fmla="*/ 6900 h 1232413"/>
                    <a:gd name="connsiteX2" fmla="*/ 2637416 w 2637416"/>
                    <a:gd name="connsiteY2" fmla="*/ 644621 h 1232413"/>
                    <a:gd name="connsiteX3" fmla="*/ 2464718 w 2637416"/>
                    <a:gd name="connsiteY3" fmla="*/ 1227247 h 1232413"/>
                    <a:gd name="connsiteX4" fmla="*/ 10332 w 2637416"/>
                    <a:gd name="connsiteY4" fmla="*/ 1232413 h 1232413"/>
                    <a:gd name="connsiteX5" fmla="*/ 198528 w 2637416"/>
                    <a:gd name="connsiteY5" fmla="*/ 654953 h 1232413"/>
                    <a:gd name="connsiteX6" fmla="*/ 0 w 2637416"/>
                    <a:gd name="connsiteY6" fmla="*/ 0 h 1232413"/>
                    <a:gd name="connsiteX0" fmla="*/ 0 w 2637416"/>
                    <a:gd name="connsiteY0" fmla="*/ 14871 h 1247284"/>
                    <a:gd name="connsiteX1" fmla="*/ 2430888 w 2637416"/>
                    <a:gd name="connsiteY1" fmla="*/ 0 h 1247284"/>
                    <a:gd name="connsiteX2" fmla="*/ 2637416 w 2637416"/>
                    <a:gd name="connsiteY2" fmla="*/ 659492 h 1247284"/>
                    <a:gd name="connsiteX3" fmla="*/ 2464718 w 2637416"/>
                    <a:gd name="connsiteY3" fmla="*/ 1242118 h 1247284"/>
                    <a:gd name="connsiteX4" fmla="*/ 10332 w 2637416"/>
                    <a:gd name="connsiteY4" fmla="*/ 1247284 h 1247284"/>
                    <a:gd name="connsiteX5" fmla="*/ 198528 w 2637416"/>
                    <a:gd name="connsiteY5" fmla="*/ 669824 h 1247284"/>
                    <a:gd name="connsiteX6" fmla="*/ 0 w 2637416"/>
                    <a:gd name="connsiteY6" fmla="*/ 14871 h 1247284"/>
                    <a:gd name="connsiteX0" fmla="*/ 0 w 2637416"/>
                    <a:gd name="connsiteY0" fmla="*/ 7614 h 1240027"/>
                    <a:gd name="connsiteX1" fmla="*/ 2434517 w 2637416"/>
                    <a:gd name="connsiteY1" fmla="*/ 0 h 1240027"/>
                    <a:gd name="connsiteX2" fmla="*/ 2637416 w 2637416"/>
                    <a:gd name="connsiteY2" fmla="*/ 652235 h 1240027"/>
                    <a:gd name="connsiteX3" fmla="*/ 2464718 w 2637416"/>
                    <a:gd name="connsiteY3" fmla="*/ 1234861 h 1240027"/>
                    <a:gd name="connsiteX4" fmla="*/ 10332 w 2637416"/>
                    <a:gd name="connsiteY4" fmla="*/ 1240027 h 1240027"/>
                    <a:gd name="connsiteX5" fmla="*/ 198528 w 2637416"/>
                    <a:gd name="connsiteY5" fmla="*/ 662567 h 1240027"/>
                    <a:gd name="connsiteX6" fmla="*/ 0 w 2637416"/>
                    <a:gd name="connsiteY6" fmla="*/ 7614 h 1240027"/>
                    <a:gd name="connsiteX0" fmla="*/ 0 w 2637416"/>
                    <a:gd name="connsiteY0" fmla="*/ 7614 h 1240027"/>
                    <a:gd name="connsiteX1" fmla="*/ 2434517 w 2637416"/>
                    <a:gd name="connsiteY1" fmla="*/ 0 h 1240027"/>
                    <a:gd name="connsiteX2" fmla="*/ 2637416 w 2637416"/>
                    <a:gd name="connsiteY2" fmla="*/ 652235 h 1240027"/>
                    <a:gd name="connsiteX3" fmla="*/ 2464718 w 2637416"/>
                    <a:gd name="connsiteY3" fmla="*/ 1234861 h 1240027"/>
                    <a:gd name="connsiteX4" fmla="*/ 21218 w 2637416"/>
                    <a:gd name="connsiteY4" fmla="*/ 1240027 h 1240027"/>
                    <a:gd name="connsiteX5" fmla="*/ 198528 w 2637416"/>
                    <a:gd name="connsiteY5" fmla="*/ 662567 h 1240027"/>
                    <a:gd name="connsiteX6" fmla="*/ 0 w 2637416"/>
                    <a:gd name="connsiteY6" fmla="*/ 7614 h 1240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7416" h="1240027">
                      <a:moveTo>
                        <a:pt x="0" y="7614"/>
                      </a:moveTo>
                      <a:lnTo>
                        <a:pt x="2434517" y="0"/>
                      </a:lnTo>
                      <a:lnTo>
                        <a:pt x="2637416" y="652235"/>
                      </a:lnTo>
                      <a:lnTo>
                        <a:pt x="2464718" y="1234861"/>
                      </a:lnTo>
                      <a:lnTo>
                        <a:pt x="21218" y="1240027"/>
                      </a:lnTo>
                      <a:lnTo>
                        <a:pt x="198528" y="662567"/>
                      </a:lnTo>
                      <a:lnTo>
                        <a:pt x="0" y="7614"/>
                      </a:lnTo>
                      <a:close/>
                    </a:path>
                  </a:pathLst>
                </a:custGeom>
                <a:grpFill/>
                <a:ln w="9525">
                  <a:solidFill>
                    <a:schemeClr val="bg1">
                      <a:lumMod val="75000"/>
                    </a:schemeClr>
                  </a:solidFill>
                  <a:miter lim="800000"/>
                  <a:headEnd/>
                  <a:tailEnd/>
                </a:ln>
                <a:effectLst/>
              </p:spPr>
              <p:txBody>
                <a:bodyPr wrap="none" lIns="378000" tIns="0" rIns="27000" bIns="0" anchor="ctr" anchorCtr="0">
                  <a:noAutofit/>
                </a:bodyPr>
                <a:lstStyle/>
                <a:p>
                  <a:pPr marL="65485">
                    <a:spcAft>
                      <a:spcPts val="750"/>
                    </a:spcAft>
                  </a:pPr>
                  <a:endParaRPr lang="en-US" sz="900">
                    <a:solidFill>
                      <a:srgbClr val="3C3C3B"/>
                    </a:solidFill>
                  </a:endParaRPr>
                </a:p>
              </p:txBody>
            </p:sp>
          </p:grpSp>
        </p:grpSp>
        <p:sp>
          <p:nvSpPr>
            <p:cNvPr id="58" name="Ellipse 14">
              <a:extLst>
                <a:ext uri="{FF2B5EF4-FFF2-40B4-BE49-F238E27FC236}">
                  <a16:creationId xmlns:a16="http://schemas.microsoft.com/office/drawing/2014/main" id="{D9A490B8-E29A-CB40-B0F3-A90B6937AABD}"/>
                </a:ext>
              </a:extLst>
            </p:cNvPr>
            <p:cNvSpPr>
              <a:spLocks/>
            </p:cNvSpPr>
            <p:nvPr/>
          </p:nvSpPr>
          <p:spPr bwMode="gray">
            <a:xfrm>
              <a:off x="8757224" y="1643054"/>
              <a:ext cx="430988" cy="456312"/>
            </a:xfrm>
            <a:prstGeom prst="ellipse">
              <a:avLst/>
            </a:prstGeom>
            <a:solidFill>
              <a:schemeClr val="accent1"/>
            </a:solidFill>
            <a:ln w="12700">
              <a:noFill/>
              <a:round/>
              <a:headEnd/>
              <a:tailEnd/>
            </a:ln>
            <a:effectLst/>
          </p:spPr>
          <p:txBody>
            <a:bodyPr lIns="0" tIns="0" rIns="0" bIns="0" rtlCol="0" anchor="ctr">
              <a:noAutofit/>
            </a:bodyPr>
            <a:lstStyle/>
            <a:p>
              <a:pPr algn="ctr">
                <a:lnSpc>
                  <a:spcPct val="90000"/>
                </a:lnSpc>
                <a:spcAft>
                  <a:spcPts val="750"/>
                </a:spcAft>
              </a:pPr>
              <a:r>
                <a:rPr lang="en-US" sz="1500" b="1">
                  <a:solidFill>
                    <a:schemeClr val="bg1"/>
                  </a:solidFill>
                </a:rPr>
                <a:t>3</a:t>
              </a:r>
            </a:p>
          </p:txBody>
        </p:sp>
        <p:sp>
          <p:nvSpPr>
            <p:cNvPr id="59" name="Ellipse 15">
              <a:extLst>
                <a:ext uri="{FF2B5EF4-FFF2-40B4-BE49-F238E27FC236}">
                  <a16:creationId xmlns:a16="http://schemas.microsoft.com/office/drawing/2014/main" id="{263EFF24-466D-B848-B9CD-5EE6D02EFF1E}"/>
                </a:ext>
              </a:extLst>
            </p:cNvPr>
            <p:cNvSpPr>
              <a:spLocks/>
            </p:cNvSpPr>
            <p:nvPr/>
          </p:nvSpPr>
          <p:spPr bwMode="gray">
            <a:xfrm>
              <a:off x="763190" y="1569454"/>
              <a:ext cx="430988" cy="460338"/>
            </a:xfrm>
            <a:prstGeom prst="ellipse">
              <a:avLst/>
            </a:prstGeom>
            <a:solidFill>
              <a:schemeClr val="accent1"/>
            </a:solidFill>
            <a:ln w="12700">
              <a:noFill/>
              <a:round/>
              <a:headEnd/>
              <a:tailEnd/>
            </a:ln>
            <a:effectLst/>
          </p:spPr>
          <p:txBody>
            <a:bodyPr lIns="0" tIns="0" rIns="0" bIns="0" rtlCol="0" anchor="ctr">
              <a:noAutofit/>
            </a:bodyPr>
            <a:lstStyle/>
            <a:p>
              <a:pPr algn="ctr">
                <a:lnSpc>
                  <a:spcPct val="90000"/>
                </a:lnSpc>
                <a:spcAft>
                  <a:spcPts val="750"/>
                </a:spcAft>
              </a:pPr>
              <a:r>
                <a:rPr lang="en-US" sz="1500" b="1">
                  <a:solidFill>
                    <a:schemeClr val="bg1"/>
                  </a:solidFill>
                </a:rPr>
                <a:t>1</a:t>
              </a:r>
            </a:p>
          </p:txBody>
        </p:sp>
        <p:sp>
          <p:nvSpPr>
            <p:cNvPr id="60" name="Ellipse 16">
              <a:extLst>
                <a:ext uri="{FF2B5EF4-FFF2-40B4-BE49-F238E27FC236}">
                  <a16:creationId xmlns:a16="http://schemas.microsoft.com/office/drawing/2014/main" id="{AEC60350-F885-9C41-B4A9-C7A90C30067B}"/>
                </a:ext>
              </a:extLst>
            </p:cNvPr>
            <p:cNvSpPr>
              <a:spLocks/>
            </p:cNvSpPr>
            <p:nvPr/>
          </p:nvSpPr>
          <p:spPr bwMode="gray">
            <a:xfrm>
              <a:off x="6036347" y="1643051"/>
              <a:ext cx="430988" cy="460338"/>
            </a:xfrm>
            <a:prstGeom prst="ellipse">
              <a:avLst/>
            </a:prstGeom>
            <a:solidFill>
              <a:schemeClr val="accent1"/>
            </a:solidFill>
            <a:ln w="12700">
              <a:noFill/>
              <a:round/>
              <a:headEnd/>
              <a:tailEnd/>
            </a:ln>
            <a:effectLst/>
          </p:spPr>
          <p:txBody>
            <a:bodyPr lIns="0" tIns="0" rIns="0" bIns="0" rtlCol="0" anchor="ctr">
              <a:noAutofit/>
            </a:bodyPr>
            <a:lstStyle/>
            <a:p>
              <a:pPr algn="ctr">
                <a:lnSpc>
                  <a:spcPct val="90000"/>
                </a:lnSpc>
                <a:spcAft>
                  <a:spcPts val="750"/>
                </a:spcAft>
              </a:pPr>
              <a:r>
                <a:rPr lang="en-US" sz="1500" b="1">
                  <a:solidFill>
                    <a:schemeClr val="bg1"/>
                  </a:solidFill>
                </a:rPr>
                <a:t>2</a:t>
              </a:r>
            </a:p>
          </p:txBody>
        </p:sp>
      </p:gr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rgbClr val="F3753F"/>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6" name="Text Placeholder 5">
            <a:extLst>
              <a:ext uri="{FF2B5EF4-FFF2-40B4-BE49-F238E27FC236}">
                <a16:creationId xmlns:a16="http://schemas.microsoft.com/office/drawing/2014/main" id="{33629E14-CE75-C541-A157-D4F433DDE152}"/>
              </a:ext>
            </a:extLst>
          </p:cNvPr>
          <p:cNvSpPr>
            <a:spLocks noGrp="1"/>
          </p:cNvSpPr>
          <p:nvPr>
            <p:ph type="body" sz="quarter" idx="12" hasCustomPrompt="1"/>
          </p:nvPr>
        </p:nvSpPr>
        <p:spPr>
          <a:xfrm>
            <a:off x="804228" y="2514600"/>
            <a:ext cx="2017712" cy="3477807"/>
          </a:xfrm>
          <a:prstGeom prst="rect">
            <a:avLst/>
          </a:prstGeom>
        </p:spPr>
        <p:txBody>
          <a:bodyPr anchor="ctr">
            <a:noAutofit/>
          </a:bodyPr>
          <a:lstStyle>
            <a:lvl1pPr marL="0" indent="0">
              <a:buNone/>
              <a:defRPr sz="2200"/>
            </a:lvl1pPr>
            <a:lvl2pPr marL="457200" indent="0">
              <a:buNone/>
              <a:defRPr/>
            </a:lvl2pPr>
          </a:lstStyle>
          <a:p>
            <a:pPr lvl="0"/>
            <a:r>
              <a:rPr lang="en-US"/>
              <a:t>Understanding consumer problem</a:t>
            </a:r>
          </a:p>
        </p:txBody>
      </p:sp>
      <p:sp>
        <p:nvSpPr>
          <p:cNvPr id="27" name="Text Placeholder 5">
            <a:extLst>
              <a:ext uri="{FF2B5EF4-FFF2-40B4-BE49-F238E27FC236}">
                <a16:creationId xmlns:a16="http://schemas.microsoft.com/office/drawing/2014/main" id="{2CF46F13-64D2-E543-96E3-A4785D998A0B}"/>
              </a:ext>
            </a:extLst>
          </p:cNvPr>
          <p:cNvSpPr>
            <a:spLocks noGrp="1"/>
          </p:cNvSpPr>
          <p:nvPr>
            <p:ph type="body" sz="quarter" idx="13" hasCustomPrompt="1"/>
          </p:nvPr>
        </p:nvSpPr>
        <p:spPr>
          <a:xfrm>
            <a:off x="3267778" y="2623391"/>
            <a:ext cx="2017712" cy="930045"/>
          </a:xfrm>
          <a:prstGeom prst="rect">
            <a:avLst/>
          </a:prstGeom>
        </p:spPr>
        <p:txBody>
          <a:bodyPr anchor="ctr">
            <a:noAutofit/>
          </a:bodyPr>
          <a:lstStyle>
            <a:lvl1pPr marL="0" indent="0">
              <a:buNone/>
              <a:defRPr sz="1600"/>
            </a:lvl1pPr>
            <a:lvl2pPr marL="457200" indent="0">
              <a:buNone/>
              <a:defRPr/>
            </a:lvl2pPr>
          </a:lstStyle>
          <a:p>
            <a:pPr lvl="0"/>
            <a:r>
              <a:rPr lang="en-US"/>
              <a:t>Insert text here</a:t>
            </a:r>
          </a:p>
        </p:txBody>
      </p:sp>
      <p:sp>
        <p:nvSpPr>
          <p:cNvPr id="28" name="Text Placeholder 5">
            <a:extLst>
              <a:ext uri="{FF2B5EF4-FFF2-40B4-BE49-F238E27FC236}">
                <a16:creationId xmlns:a16="http://schemas.microsoft.com/office/drawing/2014/main" id="{47592B82-CEA3-C149-8362-03AEFC66291E}"/>
              </a:ext>
            </a:extLst>
          </p:cNvPr>
          <p:cNvSpPr>
            <a:spLocks noGrp="1"/>
          </p:cNvSpPr>
          <p:nvPr>
            <p:ph type="body" sz="quarter" idx="14" hasCustomPrompt="1"/>
          </p:nvPr>
        </p:nvSpPr>
        <p:spPr>
          <a:xfrm>
            <a:off x="3751313" y="3675380"/>
            <a:ext cx="2017712" cy="1059620"/>
          </a:xfrm>
          <a:prstGeom prst="rect">
            <a:avLst/>
          </a:prstGeom>
        </p:spPr>
        <p:txBody>
          <a:bodyPr anchor="ctr">
            <a:noAutofit/>
          </a:bodyPr>
          <a:lstStyle>
            <a:lvl1pPr marL="0" indent="0">
              <a:buNone/>
              <a:defRPr sz="1600"/>
            </a:lvl1pPr>
            <a:lvl2pPr marL="457200" indent="0">
              <a:buNone/>
              <a:defRPr/>
            </a:lvl2pPr>
          </a:lstStyle>
          <a:p>
            <a:pPr lvl="0"/>
            <a:r>
              <a:rPr lang="en-US"/>
              <a:t>Insert text here</a:t>
            </a:r>
          </a:p>
        </p:txBody>
      </p:sp>
      <p:sp>
        <p:nvSpPr>
          <p:cNvPr id="29" name="Text Placeholder 5">
            <a:extLst>
              <a:ext uri="{FF2B5EF4-FFF2-40B4-BE49-F238E27FC236}">
                <a16:creationId xmlns:a16="http://schemas.microsoft.com/office/drawing/2014/main" id="{9C73CE8A-074D-644F-83F1-43969E0F071F}"/>
              </a:ext>
            </a:extLst>
          </p:cNvPr>
          <p:cNvSpPr>
            <a:spLocks noGrp="1"/>
          </p:cNvSpPr>
          <p:nvPr>
            <p:ph type="body" sz="quarter" idx="15" hasCustomPrompt="1"/>
          </p:nvPr>
        </p:nvSpPr>
        <p:spPr>
          <a:xfrm>
            <a:off x="3267778" y="4896678"/>
            <a:ext cx="2017712" cy="1066488"/>
          </a:xfrm>
          <a:prstGeom prst="rect">
            <a:avLst/>
          </a:prstGeom>
        </p:spPr>
        <p:txBody>
          <a:bodyPr anchor="ctr">
            <a:noAutofit/>
          </a:bodyPr>
          <a:lstStyle>
            <a:lvl1pPr marL="0" indent="0">
              <a:buNone/>
              <a:defRPr sz="1600"/>
            </a:lvl1pPr>
            <a:lvl2pPr marL="457200" indent="0">
              <a:buNone/>
              <a:defRPr/>
            </a:lvl2pPr>
          </a:lstStyle>
          <a:p>
            <a:pPr lvl="0"/>
            <a:r>
              <a:rPr lang="en-US"/>
              <a:t>Insert text here</a:t>
            </a:r>
          </a:p>
        </p:txBody>
      </p:sp>
      <p:sp>
        <p:nvSpPr>
          <p:cNvPr id="30" name="Text Placeholder 5">
            <a:extLst>
              <a:ext uri="{FF2B5EF4-FFF2-40B4-BE49-F238E27FC236}">
                <a16:creationId xmlns:a16="http://schemas.microsoft.com/office/drawing/2014/main" id="{02E44A2B-2AFC-144D-A231-607573288FE5}"/>
              </a:ext>
            </a:extLst>
          </p:cNvPr>
          <p:cNvSpPr>
            <a:spLocks noGrp="1"/>
          </p:cNvSpPr>
          <p:nvPr>
            <p:ph type="body" sz="quarter" idx="16" hasCustomPrompt="1"/>
          </p:nvPr>
        </p:nvSpPr>
        <p:spPr>
          <a:xfrm>
            <a:off x="6161623" y="2514600"/>
            <a:ext cx="1870570" cy="3477807"/>
          </a:xfrm>
          <a:prstGeom prst="rect">
            <a:avLst/>
          </a:prstGeom>
        </p:spPr>
        <p:txBody>
          <a:bodyPr anchor="ctr">
            <a:noAutofit/>
          </a:bodyPr>
          <a:lstStyle>
            <a:lvl1pPr marL="0" indent="0">
              <a:buNone/>
              <a:defRPr sz="2200"/>
            </a:lvl1pPr>
            <a:lvl2pPr marL="457200" indent="0">
              <a:buNone/>
              <a:defRPr/>
            </a:lvl2pPr>
          </a:lstStyle>
          <a:p>
            <a:pPr lvl="0"/>
            <a:r>
              <a:rPr lang="en-US"/>
              <a:t>Evaluate substitution risk</a:t>
            </a:r>
          </a:p>
        </p:txBody>
      </p:sp>
      <p:sp>
        <p:nvSpPr>
          <p:cNvPr id="31" name="Text Placeholder 5">
            <a:extLst>
              <a:ext uri="{FF2B5EF4-FFF2-40B4-BE49-F238E27FC236}">
                <a16:creationId xmlns:a16="http://schemas.microsoft.com/office/drawing/2014/main" id="{113977E0-42D9-AB4D-8D1D-F32E428F4A9C}"/>
              </a:ext>
            </a:extLst>
          </p:cNvPr>
          <p:cNvSpPr>
            <a:spLocks noGrp="1"/>
          </p:cNvSpPr>
          <p:nvPr>
            <p:ph type="body" sz="quarter" idx="17" hasCustomPrompt="1"/>
          </p:nvPr>
        </p:nvSpPr>
        <p:spPr>
          <a:xfrm>
            <a:off x="8763074" y="2514600"/>
            <a:ext cx="1817923" cy="3477807"/>
          </a:xfrm>
          <a:prstGeom prst="rect">
            <a:avLst/>
          </a:prstGeom>
        </p:spPr>
        <p:txBody>
          <a:bodyPr anchor="ctr">
            <a:noAutofit/>
          </a:bodyPr>
          <a:lstStyle>
            <a:lvl1pPr marL="0" indent="0">
              <a:buNone/>
              <a:defRPr sz="2200"/>
            </a:lvl1pPr>
            <a:lvl2pPr marL="457200" indent="0">
              <a:buNone/>
              <a:defRPr/>
            </a:lvl2pPr>
          </a:lstStyle>
          <a:p>
            <a:pPr lvl="0"/>
            <a:r>
              <a:rPr lang="en-US"/>
              <a:t>Analyze dynamic</a:t>
            </a:r>
            <a:br>
              <a:rPr lang="en-US"/>
            </a:br>
            <a:r>
              <a:rPr lang="en-US"/>
              <a:t>and derive strategy</a:t>
            </a:r>
          </a:p>
        </p:txBody>
      </p:sp>
      <p:sp>
        <p:nvSpPr>
          <p:cNvPr id="68" name="Text Placeholder 12">
            <a:extLst>
              <a:ext uri="{FF2B5EF4-FFF2-40B4-BE49-F238E27FC236}">
                <a16:creationId xmlns:a16="http://schemas.microsoft.com/office/drawing/2014/main" id="{FE7EE06B-9537-DC4A-9885-1CA7A289B56A}"/>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3435273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tep process chart ">
    <p:spTree>
      <p:nvGrpSpPr>
        <p:cNvPr id="1" name=""/>
        <p:cNvGrpSpPr/>
        <p:nvPr/>
      </p:nvGrpSpPr>
      <p:grpSpPr>
        <a:xfrm>
          <a:off x="0" y="0"/>
          <a:ext cx="0" cy="0"/>
          <a:chOff x="0" y="0"/>
          <a:chExt cx="0" cy="0"/>
        </a:xfrm>
      </p:grpSpPr>
      <p:grpSp>
        <p:nvGrpSpPr>
          <p:cNvPr id="71" name="Gruppieren 6">
            <a:extLst>
              <a:ext uri="{FF2B5EF4-FFF2-40B4-BE49-F238E27FC236}">
                <a16:creationId xmlns:a16="http://schemas.microsoft.com/office/drawing/2014/main" id="{0E350D8E-F3C0-CA4B-AAEA-810E02ADAD8E}"/>
              </a:ext>
            </a:extLst>
          </p:cNvPr>
          <p:cNvGrpSpPr/>
          <p:nvPr userDrawn="1"/>
        </p:nvGrpSpPr>
        <p:grpSpPr>
          <a:xfrm>
            <a:off x="587877" y="2056686"/>
            <a:ext cx="10480915" cy="4148046"/>
            <a:chOff x="540000" y="1618968"/>
            <a:chExt cx="11263321" cy="4457700"/>
          </a:xfrm>
        </p:grpSpPr>
        <p:grpSp>
          <p:nvGrpSpPr>
            <p:cNvPr id="72" name="TIMELINE">
              <a:extLst>
                <a:ext uri="{FF2B5EF4-FFF2-40B4-BE49-F238E27FC236}">
                  <a16:creationId xmlns:a16="http://schemas.microsoft.com/office/drawing/2014/main" id="{C1D6EE86-9A6C-0F45-BE85-2AFA67CD214C}"/>
                </a:ext>
              </a:extLst>
            </p:cNvPr>
            <p:cNvGrpSpPr/>
            <p:nvPr/>
          </p:nvGrpSpPr>
          <p:grpSpPr bwMode="gray">
            <a:xfrm>
              <a:off x="540000" y="3591297"/>
              <a:ext cx="11263321" cy="520049"/>
              <a:chOff x="540000" y="3400125"/>
              <a:chExt cx="11263321" cy="520049"/>
            </a:xfrm>
          </p:grpSpPr>
          <p:sp>
            <p:nvSpPr>
              <p:cNvPr id="79" name="Arrow 1">
                <a:extLst>
                  <a:ext uri="{FF2B5EF4-FFF2-40B4-BE49-F238E27FC236}">
                    <a16:creationId xmlns:a16="http://schemas.microsoft.com/office/drawing/2014/main" id="{6CBC12B2-7E56-1845-BB60-CFBF61363775}"/>
                  </a:ext>
                </a:extLst>
              </p:cNvPr>
              <p:cNvSpPr>
                <a:spLocks noChangeArrowheads="1"/>
              </p:cNvSpPr>
              <p:nvPr/>
            </p:nvSpPr>
            <p:spPr bwMode="gray">
              <a:xfrm>
                <a:off x="540000" y="3400126"/>
                <a:ext cx="2088517" cy="520048"/>
              </a:xfrm>
              <a:prstGeom prst="homePlate">
                <a:avLst>
                  <a:gd name="adj" fmla="val 36314"/>
                </a:avLst>
              </a:prstGeom>
              <a:solidFill>
                <a:schemeClr val="tx1">
                  <a:lumMod val="20000"/>
                  <a:lumOff val="80000"/>
                </a:schemeClr>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tx2"/>
                    </a:solidFill>
                    <a:cs typeface="Arial" charset="0"/>
                  </a:rPr>
                  <a:t>STEP 1</a:t>
                </a:r>
              </a:p>
            </p:txBody>
          </p:sp>
          <p:sp>
            <p:nvSpPr>
              <p:cNvPr id="80" name="Arrow 2">
                <a:extLst>
                  <a:ext uri="{FF2B5EF4-FFF2-40B4-BE49-F238E27FC236}">
                    <a16:creationId xmlns:a16="http://schemas.microsoft.com/office/drawing/2014/main" id="{B4A6569F-2922-DF4A-B892-DEACBC595652}"/>
                  </a:ext>
                </a:extLst>
              </p:cNvPr>
              <p:cNvSpPr>
                <a:spLocks noChangeArrowheads="1"/>
              </p:cNvSpPr>
              <p:nvPr/>
            </p:nvSpPr>
            <p:spPr bwMode="gray">
              <a:xfrm>
                <a:off x="2374960" y="3400126"/>
                <a:ext cx="2088517" cy="520048"/>
              </a:xfrm>
              <a:prstGeom prst="chevron">
                <a:avLst>
                  <a:gd name="adj" fmla="val 35094"/>
                </a:avLst>
              </a:prstGeom>
              <a:solidFill>
                <a:schemeClr val="tx1">
                  <a:lumMod val="40000"/>
                  <a:lumOff val="60000"/>
                </a:schemeClr>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tx2"/>
                    </a:solidFill>
                    <a:cs typeface="Arial" charset="0"/>
                  </a:rPr>
                  <a:t>STEP 2</a:t>
                </a:r>
              </a:p>
            </p:txBody>
          </p:sp>
          <p:sp>
            <p:nvSpPr>
              <p:cNvPr id="81" name="Arrow 3">
                <a:extLst>
                  <a:ext uri="{FF2B5EF4-FFF2-40B4-BE49-F238E27FC236}">
                    <a16:creationId xmlns:a16="http://schemas.microsoft.com/office/drawing/2014/main" id="{46B5FD33-6012-3B48-AD49-306382B33E7B}"/>
                  </a:ext>
                </a:extLst>
              </p:cNvPr>
              <p:cNvSpPr>
                <a:spLocks noChangeArrowheads="1"/>
              </p:cNvSpPr>
              <p:nvPr userDrawn="1"/>
            </p:nvSpPr>
            <p:spPr bwMode="gray">
              <a:xfrm>
                <a:off x="4209922" y="3400126"/>
                <a:ext cx="2088517" cy="520048"/>
              </a:xfrm>
              <a:prstGeom prst="chevron">
                <a:avLst>
                  <a:gd name="adj" fmla="val 35094"/>
                </a:avLst>
              </a:prstGeom>
              <a:solidFill>
                <a:schemeClr val="tx1">
                  <a:lumMod val="60000"/>
                  <a:lumOff val="40000"/>
                </a:schemeClr>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tx2"/>
                    </a:solidFill>
                    <a:cs typeface="Arial" charset="0"/>
                  </a:rPr>
                  <a:t>STEP 3</a:t>
                </a:r>
              </a:p>
            </p:txBody>
          </p:sp>
          <p:sp>
            <p:nvSpPr>
              <p:cNvPr id="82" name="Arrow 4">
                <a:extLst>
                  <a:ext uri="{FF2B5EF4-FFF2-40B4-BE49-F238E27FC236}">
                    <a16:creationId xmlns:a16="http://schemas.microsoft.com/office/drawing/2014/main" id="{4BBD97CF-C378-C447-97A9-6453F083952B}"/>
                  </a:ext>
                </a:extLst>
              </p:cNvPr>
              <p:cNvSpPr>
                <a:spLocks noChangeArrowheads="1"/>
              </p:cNvSpPr>
              <p:nvPr/>
            </p:nvSpPr>
            <p:spPr bwMode="gray">
              <a:xfrm>
                <a:off x="6044882" y="3400126"/>
                <a:ext cx="2088517" cy="520048"/>
              </a:xfrm>
              <a:prstGeom prst="chevron">
                <a:avLst>
                  <a:gd name="adj" fmla="val 35094"/>
                </a:avLst>
              </a:prstGeom>
              <a:solidFill>
                <a:schemeClr val="tx1"/>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bg1"/>
                    </a:solidFill>
                    <a:cs typeface="Arial" charset="0"/>
                  </a:rPr>
                  <a:t>STEP 4</a:t>
                </a:r>
              </a:p>
            </p:txBody>
          </p:sp>
          <p:sp>
            <p:nvSpPr>
              <p:cNvPr id="83" name="Arrow 5">
                <a:extLst>
                  <a:ext uri="{FF2B5EF4-FFF2-40B4-BE49-F238E27FC236}">
                    <a16:creationId xmlns:a16="http://schemas.microsoft.com/office/drawing/2014/main" id="{4E377499-6375-3D42-B65B-67CCC1FE4075}"/>
                  </a:ext>
                </a:extLst>
              </p:cNvPr>
              <p:cNvSpPr>
                <a:spLocks noChangeArrowheads="1"/>
              </p:cNvSpPr>
              <p:nvPr/>
            </p:nvSpPr>
            <p:spPr bwMode="gray">
              <a:xfrm>
                <a:off x="7879844" y="3400126"/>
                <a:ext cx="2088517" cy="520048"/>
              </a:xfrm>
              <a:prstGeom prst="chevron">
                <a:avLst>
                  <a:gd name="adj" fmla="val 35094"/>
                </a:avLst>
              </a:prstGeom>
              <a:solidFill>
                <a:schemeClr val="tx1">
                  <a:lumMod val="75000"/>
                </a:schemeClr>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bg1"/>
                    </a:solidFill>
                    <a:cs typeface="Arial" charset="0"/>
                  </a:rPr>
                  <a:t>STEP 5</a:t>
                </a:r>
              </a:p>
            </p:txBody>
          </p:sp>
          <p:sp>
            <p:nvSpPr>
              <p:cNvPr id="84" name="Arrow 6">
                <a:extLst>
                  <a:ext uri="{FF2B5EF4-FFF2-40B4-BE49-F238E27FC236}">
                    <a16:creationId xmlns:a16="http://schemas.microsoft.com/office/drawing/2014/main" id="{F89FBF72-02DE-CB41-B801-D1CD5371B605}"/>
                  </a:ext>
                </a:extLst>
              </p:cNvPr>
              <p:cNvSpPr>
                <a:spLocks noChangeArrowheads="1"/>
              </p:cNvSpPr>
              <p:nvPr/>
            </p:nvSpPr>
            <p:spPr bwMode="gray">
              <a:xfrm>
                <a:off x="9714804" y="3400125"/>
                <a:ext cx="2088517" cy="520048"/>
              </a:xfrm>
              <a:prstGeom prst="chevron">
                <a:avLst>
                  <a:gd name="adj" fmla="val 35094"/>
                </a:avLst>
              </a:prstGeom>
              <a:solidFill>
                <a:schemeClr val="tx2"/>
              </a:solidFill>
              <a:ln w="12700">
                <a:noFill/>
                <a:miter lim="800000"/>
                <a:headEnd/>
                <a:tailEnd/>
              </a:ln>
              <a:effectLst/>
            </p:spPr>
            <p:txBody>
              <a:bodyPr lIns="216000" tIns="108000" rIns="108000" bIns="108000" anchor="ctr">
                <a:noAutofit/>
              </a:bodyPr>
              <a:lstStyle/>
              <a:p>
                <a:pPr defTabSz="601266" eaLnBrk="0" hangingPunct="0"/>
                <a:r>
                  <a:rPr lang="en-US" sz="1500" b="1">
                    <a:solidFill>
                      <a:schemeClr val="bg1"/>
                    </a:solidFill>
                    <a:cs typeface="Arial" charset="0"/>
                  </a:rPr>
                  <a:t>STEP 6</a:t>
                </a:r>
              </a:p>
            </p:txBody>
          </p:sp>
        </p:grpSp>
        <p:sp>
          <p:nvSpPr>
            <p:cNvPr id="73" name="Line">
              <a:extLst>
                <a:ext uri="{FF2B5EF4-FFF2-40B4-BE49-F238E27FC236}">
                  <a16:creationId xmlns:a16="http://schemas.microsoft.com/office/drawing/2014/main" id="{B61DAF7C-F5FA-CA4D-9673-327185B46F53}"/>
                </a:ext>
              </a:extLst>
            </p:cNvPr>
            <p:cNvSpPr>
              <a:spLocks noChangeShapeType="1"/>
            </p:cNvSpPr>
            <p:nvPr/>
          </p:nvSpPr>
          <p:spPr bwMode="gray">
            <a:xfrm flipV="1">
              <a:off x="540000" y="1618968"/>
              <a:ext cx="0" cy="1704203"/>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74" name="Line">
              <a:extLst>
                <a:ext uri="{FF2B5EF4-FFF2-40B4-BE49-F238E27FC236}">
                  <a16:creationId xmlns:a16="http://schemas.microsoft.com/office/drawing/2014/main" id="{E9B19F07-92B6-5C42-ABB9-F674CE75A242}"/>
                </a:ext>
              </a:extLst>
            </p:cNvPr>
            <p:cNvSpPr>
              <a:spLocks noChangeShapeType="1"/>
            </p:cNvSpPr>
            <p:nvPr/>
          </p:nvSpPr>
          <p:spPr bwMode="gray">
            <a:xfrm flipV="1">
              <a:off x="2374962" y="4381572"/>
              <a:ext cx="0" cy="169509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75" name="Line">
              <a:extLst>
                <a:ext uri="{FF2B5EF4-FFF2-40B4-BE49-F238E27FC236}">
                  <a16:creationId xmlns:a16="http://schemas.microsoft.com/office/drawing/2014/main" id="{35FCBCBC-F2B9-3543-A9DD-F8CD7B74C5D1}"/>
                </a:ext>
              </a:extLst>
            </p:cNvPr>
            <p:cNvSpPr>
              <a:spLocks noChangeShapeType="1"/>
            </p:cNvSpPr>
            <p:nvPr/>
          </p:nvSpPr>
          <p:spPr bwMode="gray">
            <a:xfrm flipV="1">
              <a:off x="4209922" y="1618969"/>
              <a:ext cx="0" cy="1704202"/>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76" name="Line">
              <a:extLst>
                <a:ext uri="{FF2B5EF4-FFF2-40B4-BE49-F238E27FC236}">
                  <a16:creationId xmlns:a16="http://schemas.microsoft.com/office/drawing/2014/main" id="{68DD63D8-FB93-F845-B7A1-AC1EF3EADD6F}"/>
                </a:ext>
              </a:extLst>
            </p:cNvPr>
            <p:cNvSpPr>
              <a:spLocks noChangeShapeType="1"/>
            </p:cNvSpPr>
            <p:nvPr userDrawn="1"/>
          </p:nvSpPr>
          <p:spPr bwMode="gray">
            <a:xfrm flipV="1">
              <a:off x="7879844" y="1618969"/>
              <a:ext cx="0" cy="1704202"/>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77" name="Line">
              <a:extLst>
                <a:ext uri="{FF2B5EF4-FFF2-40B4-BE49-F238E27FC236}">
                  <a16:creationId xmlns:a16="http://schemas.microsoft.com/office/drawing/2014/main" id="{20FC4EF6-A10C-9A46-B66D-5AE14AA1F8B9}"/>
                </a:ext>
              </a:extLst>
            </p:cNvPr>
            <p:cNvSpPr>
              <a:spLocks noChangeShapeType="1"/>
            </p:cNvSpPr>
            <p:nvPr/>
          </p:nvSpPr>
          <p:spPr bwMode="gray">
            <a:xfrm flipV="1">
              <a:off x="6044883" y="4381572"/>
              <a:ext cx="0" cy="169509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sp>
          <p:nvSpPr>
            <p:cNvPr id="78" name="Line">
              <a:extLst>
                <a:ext uri="{FF2B5EF4-FFF2-40B4-BE49-F238E27FC236}">
                  <a16:creationId xmlns:a16="http://schemas.microsoft.com/office/drawing/2014/main" id="{B53E7C68-5F8A-074A-8FEF-5E5D36086A2B}"/>
                </a:ext>
              </a:extLst>
            </p:cNvPr>
            <p:cNvSpPr>
              <a:spLocks noChangeShapeType="1"/>
            </p:cNvSpPr>
            <p:nvPr/>
          </p:nvSpPr>
          <p:spPr bwMode="gray">
            <a:xfrm flipV="1">
              <a:off x="9714804" y="4381572"/>
              <a:ext cx="0" cy="1695096"/>
            </a:xfrm>
            <a:prstGeom prst="line">
              <a:avLst/>
            </a:prstGeom>
            <a:noFill/>
            <a:ln w="9525">
              <a:solidFill>
                <a:schemeClr val="bg1">
                  <a:lumMod val="75000"/>
                </a:schemeClr>
              </a:solidFill>
              <a:prstDash val="solid"/>
              <a:miter lim="800000"/>
              <a:headEnd/>
              <a:tailEnd/>
            </a:ln>
          </p:spPr>
          <p:txBody>
            <a:bodyPr lIns="0" tIns="0" rIns="0" bIns="0">
              <a:noAutofit/>
            </a:bodyPr>
            <a:lstStyle/>
            <a:p>
              <a:endParaRPr lang="en-US" sz="1050">
                <a:solidFill>
                  <a:schemeClr val="accent4"/>
                </a:solidFill>
              </a:endParaRPr>
            </a:p>
          </p:txBody>
        </p:sp>
      </p:gr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4" name="Text Placeholder 3">
            <a:extLst>
              <a:ext uri="{FF2B5EF4-FFF2-40B4-BE49-F238E27FC236}">
                <a16:creationId xmlns:a16="http://schemas.microsoft.com/office/drawing/2014/main" id="{E6107375-C0EA-E340-A9AC-A77865E20F61}"/>
              </a:ext>
            </a:extLst>
          </p:cNvPr>
          <p:cNvSpPr>
            <a:spLocks noGrp="1"/>
          </p:cNvSpPr>
          <p:nvPr>
            <p:ph type="body" sz="quarter" idx="12" hasCustomPrompt="1"/>
          </p:nvPr>
        </p:nvSpPr>
        <p:spPr>
          <a:xfrm>
            <a:off x="587877" y="2057400"/>
            <a:ext cx="1943438" cy="1416050"/>
          </a:xfrm>
          <a:prstGeom prst="rect">
            <a:avLst/>
          </a:prstGeom>
        </p:spPr>
        <p:txBody>
          <a:bodyPr vert="horz">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a:solidFill>
                  <a:srgbClr val="3C3C3B"/>
                </a:solidFill>
              </a:rPr>
              <a:t>Description</a:t>
            </a:r>
          </a:p>
          <a:p>
            <a:pPr>
              <a:lnSpc>
                <a:spcPct val="90000"/>
              </a:lnSpc>
              <a:spcAft>
                <a:spcPts val="750"/>
              </a:spcAft>
            </a:pPr>
            <a:r>
              <a:rPr lang="en-US" sz="1600">
                <a:solidFill>
                  <a:srgbClr val="3C3C3B"/>
                </a:solidFill>
              </a:rPr>
              <a:t>This is a placeholder text. </a:t>
            </a:r>
          </a:p>
        </p:txBody>
      </p:sp>
      <p:sp>
        <p:nvSpPr>
          <p:cNvPr id="65" name="Text Placeholder 3">
            <a:extLst>
              <a:ext uri="{FF2B5EF4-FFF2-40B4-BE49-F238E27FC236}">
                <a16:creationId xmlns:a16="http://schemas.microsoft.com/office/drawing/2014/main" id="{6F15CF82-2CD0-2E4F-B34F-AC86E00A5A1F}"/>
              </a:ext>
            </a:extLst>
          </p:cNvPr>
          <p:cNvSpPr>
            <a:spLocks noGrp="1"/>
          </p:cNvSpPr>
          <p:nvPr>
            <p:ph type="body" sz="quarter" idx="13" hasCustomPrompt="1"/>
          </p:nvPr>
        </p:nvSpPr>
        <p:spPr>
          <a:xfrm>
            <a:off x="4004177" y="2057400"/>
            <a:ext cx="1943438" cy="1416050"/>
          </a:xfrm>
          <a:prstGeom prst="rect">
            <a:avLst/>
          </a:prstGeom>
        </p:spPr>
        <p:txBody>
          <a:bodyPr vert="horz">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a:solidFill>
                  <a:srgbClr val="3C3C3B"/>
                </a:solidFill>
              </a:rPr>
              <a:t>Description</a:t>
            </a:r>
          </a:p>
          <a:p>
            <a:pPr>
              <a:lnSpc>
                <a:spcPct val="90000"/>
              </a:lnSpc>
              <a:spcAft>
                <a:spcPts val="750"/>
              </a:spcAft>
            </a:pPr>
            <a:r>
              <a:rPr lang="en-US" sz="1600">
                <a:solidFill>
                  <a:srgbClr val="3C3C3B"/>
                </a:solidFill>
              </a:rPr>
              <a:t>This is a placeholder text. </a:t>
            </a:r>
          </a:p>
        </p:txBody>
      </p:sp>
      <p:sp>
        <p:nvSpPr>
          <p:cNvPr id="66" name="Text Placeholder 3">
            <a:extLst>
              <a:ext uri="{FF2B5EF4-FFF2-40B4-BE49-F238E27FC236}">
                <a16:creationId xmlns:a16="http://schemas.microsoft.com/office/drawing/2014/main" id="{F4B466D3-DE16-C74A-9FA5-31292178F93C}"/>
              </a:ext>
            </a:extLst>
          </p:cNvPr>
          <p:cNvSpPr>
            <a:spLocks noGrp="1"/>
          </p:cNvSpPr>
          <p:nvPr>
            <p:ph type="body" sz="quarter" idx="14" hasCustomPrompt="1"/>
          </p:nvPr>
        </p:nvSpPr>
        <p:spPr>
          <a:xfrm>
            <a:off x="7420477" y="2057400"/>
            <a:ext cx="1943438" cy="1416050"/>
          </a:xfrm>
          <a:prstGeom prst="rect">
            <a:avLst/>
          </a:prstGeom>
        </p:spPr>
        <p:txBody>
          <a:bodyPr vert="horz">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a:solidFill>
                  <a:srgbClr val="3C3C3B"/>
                </a:solidFill>
              </a:rPr>
              <a:t>Description</a:t>
            </a:r>
          </a:p>
          <a:p>
            <a:pPr>
              <a:lnSpc>
                <a:spcPct val="90000"/>
              </a:lnSpc>
              <a:spcAft>
                <a:spcPts val="750"/>
              </a:spcAft>
            </a:pPr>
            <a:r>
              <a:rPr lang="en-US" sz="1600">
                <a:solidFill>
                  <a:srgbClr val="3C3C3B"/>
                </a:solidFill>
              </a:rPr>
              <a:t>This is a placeholder text. </a:t>
            </a:r>
          </a:p>
        </p:txBody>
      </p:sp>
      <p:sp>
        <p:nvSpPr>
          <p:cNvPr id="67" name="Text Placeholder 3">
            <a:extLst>
              <a:ext uri="{FF2B5EF4-FFF2-40B4-BE49-F238E27FC236}">
                <a16:creationId xmlns:a16="http://schemas.microsoft.com/office/drawing/2014/main" id="{AD72481F-6EA1-0D47-A9D4-5D946615D333}"/>
              </a:ext>
            </a:extLst>
          </p:cNvPr>
          <p:cNvSpPr>
            <a:spLocks noGrp="1"/>
          </p:cNvSpPr>
          <p:nvPr>
            <p:ph type="body" sz="quarter" idx="15" hasCustomPrompt="1"/>
          </p:nvPr>
        </p:nvSpPr>
        <p:spPr>
          <a:xfrm>
            <a:off x="2315077" y="4762500"/>
            <a:ext cx="1943438" cy="1416050"/>
          </a:xfrm>
          <a:prstGeom prst="rect">
            <a:avLst/>
          </a:prstGeom>
        </p:spPr>
        <p:txBody>
          <a:bodyPr vert="horz" anchor="b">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a:solidFill>
                  <a:srgbClr val="3C3C3B"/>
                </a:solidFill>
              </a:rPr>
              <a:t>Description</a:t>
            </a:r>
          </a:p>
          <a:p>
            <a:pPr>
              <a:lnSpc>
                <a:spcPct val="90000"/>
              </a:lnSpc>
              <a:spcAft>
                <a:spcPts val="750"/>
              </a:spcAft>
            </a:pPr>
            <a:r>
              <a:rPr lang="en-US" sz="1600">
                <a:solidFill>
                  <a:srgbClr val="3C3C3B"/>
                </a:solidFill>
              </a:rPr>
              <a:t>This is a placeholder text. </a:t>
            </a:r>
          </a:p>
        </p:txBody>
      </p:sp>
      <p:sp>
        <p:nvSpPr>
          <p:cNvPr id="68" name="Text Placeholder 3">
            <a:extLst>
              <a:ext uri="{FF2B5EF4-FFF2-40B4-BE49-F238E27FC236}">
                <a16:creationId xmlns:a16="http://schemas.microsoft.com/office/drawing/2014/main" id="{3052959B-018D-4545-8E2B-93429D9EB3F1}"/>
              </a:ext>
            </a:extLst>
          </p:cNvPr>
          <p:cNvSpPr>
            <a:spLocks noGrp="1"/>
          </p:cNvSpPr>
          <p:nvPr>
            <p:ph type="body" sz="quarter" idx="16" hasCustomPrompt="1"/>
          </p:nvPr>
        </p:nvSpPr>
        <p:spPr>
          <a:xfrm>
            <a:off x="5731377" y="4762500"/>
            <a:ext cx="1943438" cy="1416050"/>
          </a:xfrm>
          <a:prstGeom prst="rect">
            <a:avLst/>
          </a:prstGeom>
        </p:spPr>
        <p:txBody>
          <a:bodyPr vert="horz" anchor="b">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a:solidFill>
                  <a:srgbClr val="3C3C3B"/>
                </a:solidFill>
              </a:rPr>
              <a:t>Description</a:t>
            </a:r>
          </a:p>
          <a:p>
            <a:pPr>
              <a:lnSpc>
                <a:spcPct val="90000"/>
              </a:lnSpc>
              <a:spcAft>
                <a:spcPts val="750"/>
              </a:spcAft>
            </a:pPr>
            <a:r>
              <a:rPr lang="en-US" sz="1600">
                <a:solidFill>
                  <a:srgbClr val="3C3C3B"/>
                </a:solidFill>
              </a:rPr>
              <a:t>This is a placeholder text. </a:t>
            </a:r>
          </a:p>
        </p:txBody>
      </p:sp>
      <p:sp>
        <p:nvSpPr>
          <p:cNvPr id="69" name="Text Placeholder 3">
            <a:extLst>
              <a:ext uri="{FF2B5EF4-FFF2-40B4-BE49-F238E27FC236}">
                <a16:creationId xmlns:a16="http://schemas.microsoft.com/office/drawing/2014/main" id="{639A20CE-0D6D-EA4E-997F-B0B0A659F909}"/>
              </a:ext>
            </a:extLst>
          </p:cNvPr>
          <p:cNvSpPr>
            <a:spLocks noGrp="1"/>
          </p:cNvSpPr>
          <p:nvPr>
            <p:ph type="body" sz="quarter" idx="17" hasCustomPrompt="1"/>
          </p:nvPr>
        </p:nvSpPr>
        <p:spPr>
          <a:xfrm>
            <a:off x="9147677" y="4762500"/>
            <a:ext cx="1943438" cy="1416050"/>
          </a:xfrm>
          <a:prstGeom prst="rect">
            <a:avLst/>
          </a:prstGeom>
        </p:spPr>
        <p:txBody>
          <a:bodyPr vert="horz" anchor="b">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2000" b="1">
                <a:solidFill>
                  <a:srgbClr val="3C3C3B"/>
                </a:solidFill>
              </a:rPr>
              <a:t>Description</a:t>
            </a:r>
          </a:p>
          <a:p>
            <a:pPr>
              <a:lnSpc>
                <a:spcPct val="90000"/>
              </a:lnSpc>
              <a:spcAft>
                <a:spcPts val="750"/>
              </a:spcAft>
            </a:pPr>
            <a:r>
              <a:rPr lang="en-US" sz="1600">
                <a:solidFill>
                  <a:srgbClr val="3C3C3B"/>
                </a:solidFill>
              </a:rPr>
              <a:t>This is a placeholder text. </a:t>
            </a:r>
          </a:p>
        </p:txBody>
      </p:sp>
      <p:sp>
        <p:nvSpPr>
          <p:cNvPr id="85" name="Text Placeholder 12">
            <a:extLst>
              <a:ext uri="{FF2B5EF4-FFF2-40B4-BE49-F238E27FC236}">
                <a16:creationId xmlns:a16="http://schemas.microsoft.com/office/drawing/2014/main" id="{03E96EA5-1DA7-594B-95A9-739E8D4F5F0E}"/>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40852881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B1563E67-09E2-F444-858C-7E24039DA4F1}"/>
              </a:ext>
            </a:extLst>
          </p:cNvPr>
          <p:cNvSpPr/>
          <p:nvPr userDrawn="1"/>
        </p:nvSpPr>
        <p:spPr>
          <a:xfrm>
            <a:off x="3214194" y="2062168"/>
            <a:ext cx="7630346" cy="7180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0" name="Rectangle 89">
            <a:extLst>
              <a:ext uri="{FF2B5EF4-FFF2-40B4-BE49-F238E27FC236}">
                <a16:creationId xmlns:a16="http://schemas.microsoft.com/office/drawing/2014/main" id="{EB56CF9E-20B0-1943-A93F-5E17147D5F34}"/>
              </a:ext>
            </a:extLst>
          </p:cNvPr>
          <p:cNvSpPr/>
          <p:nvPr userDrawn="1"/>
        </p:nvSpPr>
        <p:spPr>
          <a:xfrm>
            <a:off x="3214194" y="3544128"/>
            <a:ext cx="7630346" cy="7180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7" name="Rectangle 96">
            <a:extLst>
              <a:ext uri="{FF2B5EF4-FFF2-40B4-BE49-F238E27FC236}">
                <a16:creationId xmlns:a16="http://schemas.microsoft.com/office/drawing/2014/main" id="{1CA1D731-D82B-6D47-9255-073C25BC0B8A}"/>
              </a:ext>
            </a:extLst>
          </p:cNvPr>
          <p:cNvSpPr/>
          <p:nvPr userDrawn="1"/>
        </p:nvSpPr>
        <p:spPr>
          <a:xfrm>
            <a:off x="3214194" y="5026088"/>
            <a:ext cx="7630346" cy="71801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45" name="Rectangle 44">
            <a:extLst>
              <a:ext uri="{FF2B5EF4-FFF2-40B4-BE49-F238E27FC236}">
                <a16:creationId xmlns:a16="http://schemas.microsoft.com/office/drawing/2014/main" id="{97070A89-EBF4-774D-9668-ED8234298ED3}"/>
              </a:ext>
            </a:extLst>
          </p:cNvPr>
          <p:cNvSpPr/>
          <p:nvPr userDrawn="1"/>
        </p:nvSpPr>
        <p:spPr>
          <a:xfrm>
            <a:off x="3214194" y="2803148"/>
            <a:ext cx="7630346" cy="718019"/>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6" name="Rectangle 95">
            <a:extLst>
              <a:ext uri="{FF2B5EF4-FFF2-40B4-BE49-F238E27FC236}">
                <a16:creationId xmlns:a16="http://schemas.microsoft.com/office/drawing/2014/main" id="{595A8E77-E86E-A840-85C2-21064A4057C3}"/>
              </a:ext>
            </a:extLst>
          </p:cNvPr>
          <p:cNvSpPr/>
          <p:nvPr userDrawn="1"/>
        </p:nvSpPr>
        <p:spPr>
          <a:xfrm>
            <a:off x="3214194" y="4285108"/>
            <a:ext cx="7630346" cy="718019"/>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74" name="Text Placeholder 3">
            <a:extLst>
              <a:ext uri="{FF2B5EF4-FFF2-40B4-BE49-F238E27FC236}">
                <a16:creationId xmlns:a16="http://schemas.microsoft.com/office/drawing/2014/main" id="{7C635BED-B6A6-7149-A6D8-DBB71F5BBEBD}"/>
              </a:ext>
            </a:extLst>
          </p:cNvPr>
          <p:cNvSpPr>
            <a:spLocks noGrp="1"/>
          </p:cNvSpPr>
          <p:nvPr>
            <p:ph type="body" sz="quarter" idx="12" hasCustomPrompt="1"/>
          </p:nvPr>
        </p:nvSpPr>
        <p:spPr>
          <a:xfrm>
            <a:off x="587876" y="20574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a:solidFill>
                  <a:srgbClr val="3C3C3B"/>
                </a:solidFill>
              </a:rPr>
              <a:t>Subject 1</a:t>
            </a:r>
            <a:br>
              <a:rPr lang="en-US" sz="1600">
                <a:solidFill>
                  <a:srgbClr val="3C3C3B"/>
                </a:solidFill>
              </a:rPr>
            </a:br>
            <a:r>
              <a:rPr lang="en-US" sz="1600">
                <a:solidFill>
                  <a:srgbClr val="3C3C3B"/>
                </a:solidFill>
              </a:rPr>
              <a:t>This is a placeholder</a:t>
            </a:r>
          </a:p>
        </p:txBody>
      </p:sp>
      <p:sp>
        <p:nvSpPr>
          <p:cNvPr id="75" name="Text Placeholder 3">
            <a:extLst>
              <a:ext uri="{FF2B5EF4-FFF2-40B4-BE49-F238E27FC236}">
                <a16:creationId xmlns:a16="http://schemas.microsoft.com/office/drawing/2014/main" id="{3854E2B3-4B22-1E48-94AE-C2049D2A67F3}"/>
              </a:ext>
            </a:extLst>
          </p:cNvPr>
          <p:cNvSpPr>
            <a:spLocks noGrp="1"/>
          </p:cNvSpPr>
          <p:nvPr>
            <p:ph type="body" sz="quarter" idx="13" hasCustomPrompt="1"/>
          </p:nvPr>
        </p:nvSpPr>
        <p:spPr>
          <a:xfrm>
            <a:off x="587876" y="28194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a:solidFill>
                  <a:srgbClr val="3C3C3B"/>
                </a:solidFill>
              </a:rPr>
              <a:t>Subject 2</a:t>
            </a:r>
            <a:br>
              <a:rPr lang="en-US" sz="1600">
                <a:solidFill>
                  <a:srgbClr val="3C3C3B"/>
                </a:solidFill>
              </a:rPr>
            </a:br>
            <a:r>
              <a:rPr lang="en-US" sz="1600">
                <a:solidFill>
                  <a:srgbClr val="3C3C3B"/>
                </a:solidFill>
              </a:rPr>
              <a:t>This is a placeholder</a:t>
            </a:r>
          </a:p>
        </p:txBody>
      </p:sp>
      <p:sp>
        <p:nvSpPr>
          <p:cNvPr id="76" name="Text Placeholder 3">
            <a:extLst>
              <a:ext uri="{FF2B5EF4-FFF2-40B4-BE49-F238E27FC236}">
                <a16:creationId xmlns:a16="http://schemas.microsoft.com/office/drawing/2014/main" id="{9DC18F9C-D86F-224F-8392-8EEF4E22A93C}"/>
              </a:ext>
            </a:extLst>
          </p:cNvPr>
          <p:cNvSpPr>
            <a:spLocks noGrp="1"/>
          </p:cNvSpPr>
          <p:nvPr>
            <p:ph type="body" sz="quarter" idx="14" hasCustomPrompt="1"/>
          </p:nvPr>
        </p:nvSpPr>
        <p:spPr>
          <a:xfrm>
            <a:off x="587876" y="35560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a:solidFill>
                  <a:srgbClr val="3C3C3B"/>
                </a:solidFill>
              </a:rPr>
              <a:t>Subject 3</a:t>
            </a:r>
            <a:br>
              <a:rPr lang="en-US" sz="1600">
                <a:solidFill>
                  <a:srgbClr val="3C3C3B"/>
                </a:solidFill>
              </a:rPr>
            </a:br>
            <a:r>
              <a:rPr lang="en-US" sz="1600">
                <a:solidFill>
                  <a:srgbClr val="3C3C3B"/>
                </a:solidFill>
              </a:rPr>
              <a:t>This is a placeholder</a:t>
            </a:r>
          </a:p>
        </p:txBody>
      </p:sp>
      <p:sp>
        <p:nvSpPr>
          <p:cNvPr id="77" name="Text Placeholder 3">
            <a:extLst>
              <a:ext uri="{FF2B5EF4-FFF2-40B4-BE49-F238E27FC236}">
                <a16:creationId xmlns:a16="http://schemas.microsoft.com/office/drawing/2014/main" id="{D91B7531-A0F3-C447-9CB1-D61FFA247762}"/>
              </a:ext>
            </a:extLst>
          </p:cNvPr>
          <p:cNvSpPr>
            <a:spLocks noGrp="1"/>
          </p:cNvSpPr>
          <p:nvPr>
            <p:ph type="body" sz="quarter" idx="15" hasCustomPrompt="1"/>
          </p:nvPr>
        </p:nvSpPr>
        <p:spPr>
          <a:xfrm>
            <a:off x="587876" y="43307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a:solidFill>
                  <a:srgbClr val="3C3C3B"/>
                </a:solidFill>
              </a:rPr>
              <a:t>Subject 4</a:t>
            </a:r>
            <a:br>
              <a:rPr lang="en-US" sz="1600">
                <a:solidFill>
                  <a:srgbClr val="3C3C3B"/>
                </a:solidFill>
              </a:rPr>
            </a:br>
            <a:r>
              <a:rPr lang="en-US" sz="1600">
                <a:solidFill>
                  <a:srgbClr val="3C3C3B"/>
                </a:solidFill>
              </a:rPr>
              <a:t>This is a placeholder</a:t>
            </a:r>
          </a:p>
        </p:txBody>
      </p:sp>
      <p:sp>
        <p:nvSpPr>
          <p:cNvPr id="78" name="Text Placeholder 3">
            <a:extLst>
              <a:ext uri="{FF2B5EF4-FFF2-40B4-BE49-F238E27FC236}">
                <a16:creationId xmlns:a16="http://schemas.microsoft.com/office/drawing/2014/main" id="{A466836D-C3D2-0849-996D-BFD934F915C2}"/>
              </a:ext>
            </a:extLst>
          </p:cNvPr>
          <p:cNvSpPr>
            <a:spLocks noGrp="1"/>
          </p:cNvSpPr>
          <p:nvPr>
            <p:ph type="body" sz="quarter" idx="16" hasCustomPrompt="1"/>
          </p:nvPr>
        </p:nvSpPr>
        <p:spPr>
          <a:xfrm>
            <a:off x="587876" y="5130800"/>
            <a:ext cx="2419648" cy="620671"/>
          </a:xfrm>
          <a:prstGeom prst="rect">
            <a:avLst/>
          </a:prstGeom>
        </p:spPr>
        <p:txBody>
          <a:bodyPr vert="horz" anchor="ctr">
            <a:noAutofit/>
          </a:bodyPr>
          <a:lstStyle>
            <a:lvl1pPr marL="0" indent="0">
              <a:lnSpc>
                <a:spcPct val="90000"/>
              </a:lnSpc>
              <a:spcAft>
                <a:spcPts val="750"/>
              </a:spcAft>
              <a:buNone/>
              <a:defRPr sz="1600" b="0">
                <a:solidFill>
                  <a:srgbClr val="737373"/>
                </a:solidFill>
              </a:defRPr>
            </a:lvl1pPr>
            <a:lvl2pPr marL="457200" indent="0">
              <a:buNone/>
              <a:defRPr sz="1600"/>
            </a:lvl2pPr>
          </a:lstStyle>
          <a:p>
            <a:pPr>
              <a:lnSpc>
                <a:spcPct val="90000"/>
              </a:lnSpc>
              <a:spcAft>
                <a:spcPts val="750"/>
              </a:spcAft>
            </a:pPr>
            <a:r>
              <a:rPr lang="en-US" sz="1600">
                <a:solidFill>
                  <a:srgbClr val="3C3C3B"/>
                </a:solidFill>
              </a:rPr>
              <a:t>Subject 5</a:t>
            </a:r>
            <a:br>
              <a:rPr lang="en-US" sz="1600">
                <a:solidFill>
                  <a:srgbClr val="3C3C3B"/>
                </a:solidFill>
              </a:rPr>
            </a:br>
            <a:r>
              <a:rPr lang="en-US" sz="1600">
                <a:solidFill>
                  <a:srgbClr val="3C3C3B"/>
                </a:solidFill>
              </a:rPr>
              <a:t>This is a placeholder</a:t>
            </a:r>
          </a:p>
        </p:txBody>
      </p:sp>
      <p:sp>
        <p:nvSpPr>
          <p:cNvPr id="86" name="TextBox 85">
            <a:extLst>
              <a:ext uri="{FF2B5EF4-FFF2-40B4-BE49-F238E27FC236}">
                <a16:creationId xmlns:a16="http://schemas.microsoft.com/office/drawing/2014/main" id="{3ACA67FE-E27B-5141-868A-E310F8D2F308}"/>
              </a:ext>
            </a:extLst>
          </p:cNvPr>
          <p:cNvSpPr txBox="1"/>
          <p:nvPr userDrawn="1"/>
        </p:nvSpPr>
        <p:spPr>
          <a:xfrm>
            <a:off x="3439479" y="5989109"/>
            <a:ext cx="1809649" cy="246221"/>
          </a:xfrm>
          <a:prstGeom prst="rect">
            <a:avLst/>
          </a:prstGeom>
          <a:noFill/>
        </p:spPr>
        <p:txBody>
          <a:bodyPr wrap="square" lIns="0" tIns="0" rIns="0" bIns="0" rtlCol="0" anchor="ctr" anchorCtr="0">
            <a:spAutoFit/>
          </a:bodyPr>
          <a:lstStyle/>
          <a:p>
            <a:pPr algn="ctr"/>
            <a:r>
              <a:rPr lang="en-US" sz="1600">
                <a:solidFill>
                  <a:srgbClr val="737373"/>
                </a:solidFill>
              </a:rPr>
              <a:t>Q1</a:t>
            </a:r>
          </a:p>
        </p:txBody>
      </p:sp>
      <p:sp>
        <p:nvSpPr>
          <p:cNvPr id="87" name="TextBox 86">
            <a:extLst>
              <a:ext uri="{FF2B5EF4-FFF2-40B4-BE49-F238E27FC236}">
                <a16:creationId xmlns:a16="http://schemas.microsoft.com/office/drawing/2014/main" id="{89D73C7B-FCC3-8549-A146-E4AB8C204C3B}"/>
              </a:ext>
            </a:extLst>
          </p:cNvPr>
          <p:cNvSpPr txBox="1"/>
          <p:nvPr/>
        </p:nvSpPr>
        <p:spPr>
          <a:xfrm>
            <a:off x="5304616" y="5989109"/>
            <a:ext cx="1809649" cy="246221"/>
          </a:xfrm>
          <a:prstGeom prst="rect">
            <a:avLst/>
          </a:prstGeom>
          <a:noFill/>
        </p:spPr>
        <p:txBody>
          <a:bodyPr wrap="square" lIns="0" tIns="0" rIns="0" bIns="0" rtlCol="0" anchor="ctr" anchorCtr="0">
            <a:spAutoFit/>
          </a:bodyPr>
          <a:lstStyle/>
          <a:p>
            <a:pPr algn="ctr"/>
            <a:r>
              <a:rPr lang="en-US" sz="1600">
                <a:solidFill>
                  <a:srgbClr val="737373"/>
                </a:solidFill>
              </a:rPr>
              <a:t>Q2</a:t>
            </a:r>
          </a:p>
        </p:txBody>
      </p:sp>
      <p:sp>
        <p:nvSpPr>
          <p:cNvPr id="88" name="TextBox 87">
            <a:extLst>
              <a:ext uri="{FF2B5EF4-FFF2-40B4-BE49-F238E27FC236}">
                <a16:creationId xmlns:a16="http://schemas.microsoft.com/office/drawing/2014/main" id="{5EC91B4B-DC3D-2C41-9B3D-AA239CA83C59}"/>
              </a:ext>
            </a:extLst>
          </p:cNvPr>
          <p:cNvSpPr txBox="1"/>
          <p:nvPr/>
        </p:nvSpPr>
        <p:spPr>
          <a:xfrm>
            <a:off x="7169753" y="5989109"/>
            <a:ext cx="1809649" cy="246221"/>
          </a:xfrm>
          <a:prstGeom prst="rect">
            <a:avLst/>
          </a:prstGeom>
          <a:noFill/>
        </p:spPr>
        <p:txBody>
          <a:bodyPr wrap="square" lIns="0" tIns="0" rIns="0" bIns="0" rtlCol="0" anchor="ctr" anchorCtr="0">
            <a:spAutoFit/>
          </a:bodyPr>
          <a:lstStyle/>
          <a:p>
            <a:pPr algn="ctr"/>
            <a:r>
              <a:rPr lang="en-US" sz="1600">
                <a:solidFill>
                  <a:srgbClr val="737373"/>
                </a:solidFill>
              </a:rPr>
              <a:t>Q3</a:t>
            </a:r>
          </a:p>
        </p:txBody>
      </p:sp>
      <p:sp>
        <p:nvSpPr>
          <p:cNvPr id="89" name="TextBox 88">
            <a:extLst>
              <a:ext uri="{FF2B5EF4-FFF2-40B4-BE49-F238E27FC236}">
                <a16:creationId xmlns:a16="http://schemas.microsoft.com/office/drawing/2014/main" id="{4461367A-06A8-5741-B834-EC4BB704D47A}"/>
              </a:ext>
            </a:extLst>
          </p:cNvPr>
          <p:cNvSpPr txBox="1"/>
          <p:nvPr/>
        </p:nvSpPr>
        <p:spPr>
          <a:xfrm>
            <a:off x="9034891" y="5989109"/>
            <a:ext cx="1809649" cy="246221"/>
          </a:xfrm>
          <a:prstGeom prst="rect">
            <a:avLst/>
          </a:prstGeom>
          <a:noFill/>
        </p:spPr>
        <p:txBody>
          <a:bodyPr wrap="square" lIns="0" tIns="0" rIns="0" bIns="0" rtlCol="0" anchor="ctr" anchorCtr="0">
            <a:spAutoFit/>
          </a:bodyPr>
          <a:lstStyle/>
          <a:p>
            <a:pPr algn="ctr"/>
            <a:r>
              <a:rPr lang="en-US" sz="1600">
                <a:solidFill>
                  <a:srgbClr val="737373"/>
                </a:solidFill>
              </a:rPr>
              <a:t>Q4</a:t>
            </a:r>
          </a:p>
        </p:txBody>
      </p:sp>
      <p:sp>
        <p:nvSpPr>
          <p:cNvPr id="119" name="Text Placeholder 12">
            <a:extLst>
              <a:ext uri="{FF2B5EF4-FFF2-40B4-BE49-F238E27FC236}">
                <a16:creationId xmlns:a16="http://schemas.microsoft.com/office/drawing/2014/main" id="{61232BDE-00AD-5E4D-835F-00C901AC0BCD}"/>
              </a:ext>
            </a:extLst>
          </p:cNvPr>
          <p:cNvSpPr>
            <a:spLocks noGrp="1"/>
          </p:cNvSpPr>
          <p:nvPr userDrawn="1">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grpSp>
        <p:nvGrpSpPr>
          <p:cNvPr id="8" name="Group 7">
            <a:extLst>
              <a:ext uri="{FF2B5EF4-FFF2-40B4-BE49-F238E27FC236}">
                <a16:creationId xmlns:a16="http://schemas.microsoft.com/office/drawing/2014/main" id="{687A9355-D7F6-B846-8FFE-63C2BDF26B1E}"/>
              </a:ext>
            </a:extLst>
          </p:cNvPr>
          <p:cNvGrpSpPr/>
          <p:nvPr userDrawn="1"/>
        </p:nvGrpSpPr>
        <p:grpSpPr>
          <a:xfrm>
            <a:off x="3439479" y="1978088"/>
            <a:ext cx="7405062" cy="3835261"/>
            <a:chOff x="3439479" y="1978088"/>
            <a:chExt cx="7405062" cy="3835261"/>
          </a:xfrm>
        </p:grpSpPr>
        <p:grpSp>
          <p:nvGrpSpPr>
            <p:cNvPr id="7" name="Group 6">
              <a:extLst>
                <a:ext uri="{FF2B5EF4-FFF2-40B4-BE49-F238E27FC236}">
                  <a16:creationId xmlns:a16="http://schemas.microsoft.com/office/drawing/2014/main" id="{A13F8758-2B9B-9E4D-A2FD-621B6C45416B}"/>
                </a:ext>
              </a:extLst>
            </p:cNvPr>
            <p:cNvGrpSpPr/>
            <p:nvPr userDrawn="1"/>
          </p:nvGrpSpPr>
          <p:grpSpPr>
            <a:xfrm>
              <a:off x="3439479" y="1978088"/>
              <a:ext cx="7405062" cy="3828489"/>
              <a:chOff x="3439479" y="1978088"/>
              <a:chExt cx="7405062" cy="3828489"/>
            </a:xfrm>
          </p:grpSpPr>
          <p:cxnSp>
            <p:nvCxnSpPr>
              <p:cNvPr id="32" name="Straight Connector 31">
                <a:extLst>
                  <a:ext uri="{FF2B5EF4-FFF2-40B4-BE49-F238E27FC236}">
                    <a16:creationId xmlns:a16="http://schemas.microsoft.com/office/drawing/2014/main" id="{12524C48-C6AB-6741-9A61-977DC5EA4A70}"/>
                  </a:ext>
                </a:extLst>
              </p:cNvPr>
              <p:cNvCxnSpPr>
                <a:cxnSpLocks/>
              </p:cNvCxnSpPr>
              <p:nvPr userDrawn="1"/>
            </p:nvCxnSpPr>
            <p:spPr>
              <a:xfrm>
                <a:off x="3439479"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18E52FB-6824-1040-A708-7C8BEF363625}"/>
                  </a:ext>
                </a:extLst>
              </p:cNvPr>
              <p:cNvCxnSpPr>
                <a:cxnSpLocks/>
              </p:cNvCxnSpPr>
              <p:nvPr userDrawn="1"/>
            </p:nvCxnSpPr>
            <p:spPr>
              <a:xfrm>
                <a:off x="5290744"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47FA3FC-570D-D74F-8961-01D361A07FB4}"/>
                  </a:ext>
                </a:extLst>
              </p:cNvPr>
              <p:cNvCxnSpPr>
                <a:cxnSpLocks/>
              </p:cNvCxnSpPr>
              <p:nvPr/>
            </p:nvCxnSpPr>
            <p:spPr>
              <a:xfrm>
                <a:off x="7142009"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92AF664-7AD7-3545-A0CE-A241F6D6A6F8}"/>
                  </a:ext>
                </a:extLst>
              </p:cNvPr>
              <p:cNvCxnSpPr>
                <a:cxnSpLocks/>
              </p:cNvCxnSpPr>
              <p:nvPr/>
            </p:nvCxnSpPr>
            <p:spPr>
              <a:xfrm>
                <a:off x="8993274"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3AC58F7-7693-FE4A-BC8A-89CEBF53063F}"/>
                  </a:ext>
                </a:extLst>
              </p:cNvPr>
              <p:cNvCxnSpPr>
                <a:cxnSpLocks/>
              </p:cNvCxnSpPr>
              <p:nvPr/>
            </p:nvCxnSpPr>
            <p:spPr>
              <a:xfrm>
                <a:off x="10844540" y="1978088"/>
                <a:ext cx="1" cy="382848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 name="Group 5">
              <a:extLst>
                <a:ext uri="{FF2B5EF4-FFF2-40B4-BE49-F238E27FC236}">
                  <a16:creationId xmlns:a16="http://schemas.microsoft.com/office/drawing/2014/main" id="{DB98315C-C388-4942-A944-1E026829C1DB}"/>
                </a:ext>
              </a:extLst>
            </p:cNvPr>
            <p:cNvGrpSpPr/>
            <p:nvPr userDrawn="1"/>
          </p:nvGrpSpPr>
          <p:grpSpPr>
            <a:xfrm>
              <a:off x="7583484" y="1990216"/>
              <a:ext cx="949556" cy="3823133"/>
              <a:chOff x="7668267" y="1990216"/>
              <a:chExt cx="949556" cy="3823133"/>
            </a:xfrm>
          </p:grpSpPr>
          <p:cxnSp>
            <p:nvCxnSpPr>
              <p:cNvPr id="107" name="Straight Connector 106">
                <a:extLst>
                  <a:ext uri="{FF2B5EF4-FFF2-40B4-BE49-F238E27FC236}">
                    <a16:creationId xmlns:a16="http://schemas.microsoft.com/office/drawing/2014/main" id="{B9301103-E1BC-A34C-811D-A8AFCC89FC2F}"/>
                  </a:ext>
                </a:extLst>
              </p:cNvPr>
              <p:cNvCxnSpPr/>
              <p:nvPr/>
            </p:nvCxnSpPr>
            <p:spPr>
              <a:xfrm>
                <a:off x="7668267"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A6392F70-E069-F944-90FE-25643099BE1E}"/>
                  </a:ext>
                </a:extLst>
              </p:cNvPr>
              <p:cNvCxnSpPr/>
              <p:nvPr/>
            </p:nvCxnSpPr>
            <p:spPr>
              <a:xfrm>
                <a:off x="8143045"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D5DB290-431D-3647-A94D-468A2C3C7803}"/>
                  </a:ext>
                </a:extLst>
              </p:cNvPr>
              <p:cNvCxnSpPr/>
              <p:nvPr/>
            </p:nvCxnSpPr>
            <p:spPr>
              <a:xfrm>
                <a:off x="8617823"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7CF2D825-D29C-4948-AEE7-B96F39F27ED9}"/>
                </a:ext>
              </a:extLst>
            </p:cNvPr>
            <p:cNvGrpSpPr/>
            <p:nvPr userDrawn="1"/>
          </p:nvGrpSpPr>
          <p:grpSpPr>
            <a:xfrm>
              <a:off x="9435208" y="1990216"/>
              <a:ext cx="949556" cy="3823133"/>
              <a:chOff x="9470044" y="1990216"/>
              <a:chExt cx="949556" cy="3823133"/>
            </a:xfrm>
          </p:grpSpPr>
          <p:cxnSp>
            <p:nvCxnSpPr>
              <p:cNvPr id="111" name="Straight Connector 110">
                <a:extLst>
                  <a:ext uri="{FF2B5EF4-FFF2-40B4-BE49-F238E27FC236}">
                    <a16:creationId xmlns:a16="http://schemas.microsoft.com/office/drawing/2014/main" id="{9B2CD111-05A0-EB49-A36B-6D24D7BDBFAD}"/>
                  </a:ext>
                </a:extLst>
              </p:cNvPr>
              <p:cNvCxnSpPr/>
              <p:nvPr userDrawn="1"/>
            </p:nvCxnSpPr>
            <p:spPr>
              <a:xfrm>
                <a:off x="9470044"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5A14592-D894-1643-AE54-5F9B15A6FB70}"/>
                  </a:ext>
                </a:extLst>
              </p:cNvPr>
              <p:cNvCxnSpPr/>
              <p:nvPr userDrawn="1"/>
            </p:nvCxnSpPr>
            <p:spPr>
              <a:xfrm>
                <a:off x="9944822"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41938DFC-5AAF-B04C-96B7-D0FAD524FD3F}"/>
                  </a:ext>
                </a:extLst>
              </p:cNvPr>
              <p:cNvCxnSpPr/>
              <p:nvPr userDrawn="1"/>
            </p:nvCxnSpPr>
            <p:spPr>
              <a:xfrm>
                <a:off x="10419600"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E052BB69-7304-DC43-BF98-721BF24BF2C7}"/>
                </a:ext>
              </a:extLst>
            </p:cNvPr>
            <p:cNvGrpSpPr/>
            <p:nvPr userDrawn="1"/>
          </p:nvGrpSpPr>
          <p:grpSpPr>
            <a:xfrm>
              <a:off x="5731761" y="1990216"/>
              <a:ext cx="949556" cy="3823133"/>
              <a:chOff x="7668267" y="1990216"/>
              <a:chExt cx="949556" cy="3823133"/>
            </a:xfrm>
          </p:grpSpPr>
          <p:cxnSp>
            <p:nvCxnSpPr>
              <p:cNvPr id="126" name="Straight Connector 125">
                <a:extLst>
                  <a:ext uri="{FF2B5EF4-FFF2-40B4-BE49-F238E27FC236}">
                    <a16:creationId xmlns:a16="http://schemas.microsoft.com/office/drawing/2014/main" id="{500FF8F2-A530-054E-9B4B-7C4279F230C5}"/>
                  </a:ext>
                </a:extLst>
              </p:cNvPr>
              <p:cNvCxnSpPr/>
              <p:nvPr/>
            </p:nvCxnSpPr>
            <p:spPr>
              <a:xfrm>
                <a:off x="7668267"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6D64B6F8-613A-D840-BFED-A2C85A3101CA}"/>
                  </a:ext>
                </a:extLst>
              </p:cNvPr>
              <p:cNvCxnSpPr/>
              <p:nvPr/>
            </p:nvCxnSpPr>
            <p:spPr>
              <a:xfrm>
                <a:off x="8143045"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559F8390-A99F-1248-9FDF-8AD872E0B52A}"/>
                  </a:ext>
                </a:extLst>
              </p:cNvPr>
              <p:cNvCxnSpPr/>
              <p:nvPr/>
            </p:nvCxnSpPr>
            <p:spPr>
              <a:xfrm>
                <a:off x="8617823"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9" name="Group 128">
              <a:extLst>
                <a:ext uri="{FF2B5EF4-FFF2-40B4-BE49-F238E27FC236}">
                  <a16:creationId xmlns:a16="http://schemas.microsoft.com/office/drawing/2014/main" id="{7340AC37-B29D-D546-B7E7-88936BEF6802}"/>
                </a:ext>
              </a:extLst>
            </p:cNvPr>
            <p:cNvGrpSpPr/>
            <p:nvPr userDrawn="1"/>
          </p:nvGrpSpPr>
          <p:grpSpPr>
            <a:xfrm>
              <a:off x="3880038" y="1990216"/>
              <a:ext cx="949556" cy="3823133"/>
              <a:chOff x="7668267" y="1990216"/>
              <a:chExt cx="949556" cy="3823133"/>
            </a:xfrm>
          </p:grpSpPr>
          <p:cxnSp>
            <p:nvCxnSpPr>
              <p:cNvPr id="130" name="Straight Connector 129">
                <a:extLst>
                  <a:ext uri="{FF2B5EF4-FFF2-40B4-BE49-F238E27FC236}">
                    <a16:creationId xmlns:a16="http://schemas.microsoft.com/office/drawing/2014/main" id="{FAB9D86D-3F85-BB47-883B-ADB78354B9A4}"/>
                  </a:ext>
                </a:extLst>
              </p:cNvPr>
              <p:cNvCxnSpPr/>
              <p:nvPr/>
            </p:nvCxnSpPr>
            <p:spPr>
              <a:xfrm>
                <a:off x="7668267"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6C9304D8-7929-E448-99AE-DC90A10B0AD9}"/>
                  </a:ext>
                </a:extLst>
              </p:cNvPr>
              <p:cNvCxnSpPr/>
              <p:nvPr/>
            </p:nvCxnSpPr>
            <p:spPr>
              <a:xfrm>
                <a:off x="8143045"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B177D78-44C8-094C-A9BC-2B93C776B29F}"/>
                  </a:ext>
                </a:extLst>
              </p:cNvPr>
              <p:cNvCxnSpPr/>
              <p:nvPr/>
            </p:nvCxnSpPr>
            <p:spPr>
              <a:xfrm>
                <a:off x="8617823" y="1990216"/>
                <a:ext cx="0" cy="3823133"/>
              </a:xfrm>
              <a:prstGeom prst="line">
                <a:avLst/>
              </a:prstGeom>
              <a:ln w="12700" cap="rnd">
                <a:solidFill>
                  <a:schemeClr val="tx1">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grpSp>
      </p:grpSp>
      <p:sp>
        <p:nvSpPr>
          <p:cNvPr id="81" name="Text Placeholder 80">
            <a:extLst>
              <a:ext uri="{FF2B5EF4-FFF2-40B4-BE49-F238E27FC236}">
                <a16:creationId xmlns:a16="http://schemas.microsoft.com/office/drawing/2014/main" id="{CCEA4F1E-C9DC-EF48-BDC0-145272CE2DE8}"/>
              </a:ext>
            </a:extLst>
          </p:cNvPr>
          <p:cNvSpPr>
            <a:spLocks noGrp="1"/>
          </p:cNvSpPr>
          <p:nvPr>
            <p:ph type="body" sz="quarter" idx="17" hasCustomPrompt="1"/>
          </p:nvPr>
        </p:nvSpPr>
        <p:spPr>
          <a:xfrm>
            <a:off x="3588198" y="28265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a:t>Information here</a:t>
            </a:r>
            <a:br>
              <a:rPr lang="en-US"/>
            </a:br>
            <a:r>
              <a:rPr lang="en-US"/>
              <a:t>2 lines available</a:t>
            </a:r>
          </a:p>
        </p:txBody>
      </p:sp>
      <p:sp>
        <p:nvSpPr>
          <p:cNvPr id="82" name="Text Placeholder 80">
            <a:extLst>
              <a:ext uri="{FF2B5EF4-FFF2-40B4-BE49-F238E27FC236}">
                <a16:creationId xmlns:a16="http://schemas.microsoft.com/office/drawing/2014/main" id="{46E45373-D014-9745-B704-183745DD27F5}"/>
              </a:ext>
            </a:extLst>
          </p:cNvPr>
          <p:cNvSpPr>
            <a:spLocks noGrp="1"/>
          </p:cNvSpPr>
          <p:nvPr>
            <p:ph type="body" sz="quarter" idx="18" hasCustomPrompt="1"/>
          </p:nvPr>
        </p:nvSpPr>
        <p:spPr>
          <a:xfrm>
            <a:off x="6344098" y="28265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a:t>Information here</a:t>
            </a:r>
            <a:br>
              <a:rPr lang="en-US"/>
            </a:br>
            <a:r>
              <a:rPr lang="en-US"/>
              <a:t>2 lines available</a:t>
            </a:r>
          </a:p>
        </p:txBody>
      </p:sp>
      <p:sp>
        <p:nvSpPr>
          <p:cNvPr id="83" name="Text Placeholder 80">
            <a:extLst>
              <a:ext uri="{FF2B5EF4-FFF2-40B4-BE49-F238E27FC236}">
                <a16:creationId xmlns:a16="http://schemas.microsoft.com/office/drawing/2014/main" id="{E3BC7637-81D8-E047-A07B-1575529F02E3}"/>
              </a:ext>
            </a:extLst>
          </p:cNvPr>
          <p:cNvSpPr>
            <a:spLocks noGrp="1"/>
          </p:cNvSpPr>
          <p:nvPr>
            <p:ph type="body" sz="quarter" idx="19" hasCustomPrompt="1"/>
          </p:nvPr>
        </p:nvSpPr>
        <p:spPr>
          <a:xfrm>
            <a:off x="6610798" y="21661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a:t>Information here</a:t>
            </a:r>
            <a:br>
              <a:rPr lang="en-US"/>
            </a:br>
            <a:r>
              <a:rPr lang="en-US"/>
              <a:t>2 lines available</a:t>
            </a:r>
          </a:p>
        </p:txBody>
      </p:sp>
      <p:sp>
        <p:nvSpPr>
          <p:cNvPr id="85" name="Text Placeholder 80">
            <a:extLst>
              <a:ext uri="{FF2B5EF4-FFF2-40B4-BE49-F238E27FC236}">
                <a16:creationId xmlns:a16="http://schemas.microsoft.com/office/drawing/2014/main" id="{9DD81288-7DB3-774A-ACE8-8FDA4B1A23A8}"/>
              </a:ext>
            </a:extLst>
          </p:cNvPr>
          <p:cNvSpPr>
            <a:spLocks noGrp="1"/>
          </p:cNvSpPr>
          <p:nvPr>
            <p:ph type="body" sz="quarter" idx="20" hasCustomPrompt="1"/>
          </p:nvPr>
        </p:nvSpPr>
        <p:spPr>
          <a:xfrm>
            <a:off x="3588198" y="3499621"/>
            <a:ext cx="2318355" cy="339188"/>
          </a:xfrm>
          <a:prstGeom prst="rect">
            <a:avLst/>
          </a:prstGeom>
        </p:spPr>
        <p:txBody>
          <a:bodyPr anchor="ctr">
            <a:noAutofit/>
          </a:bodyPr>
          <a:lstStyle>
            <a:lvl1pPr marL="0" indent="0">
              <a:lnSpc>
                <a:spcPct val="90000"/>
              </a:lnSpc>
              <a:buNone/>
              <a:defRPr sz="1300">
                <a:solidFill>
                  <a:schemeClr val="bg1"/>
                </a:solidFill>
              </a:defRPr>
            </a:lvl1pPr>
          </a:lstStyle>
          <a:p>
            <a:pPr lvl="0"/>
            <a:r>
              <a:rPr lang="en-US"/>
              <a:t>Information here</a:t>
            </a:r>
            <a:br>
              <a:rPr lang="en-US"/>
            </a:br>
            <a:r>
              <a:rPr lang="en-US"/>
              <a:t>2 lines available</a:t>
            </a:r>
          </a:p>
        </p:txBody>
      </p:sp>
    </p:spTree>
    <p:extLst>
      <p:ext uri="{BB962C8B-B14F-4D97-AF65-F5344CB8AC3E}">
        <p14:creationId xmlns:p14="http://schemas.microsoft.com/office/powerpoint/2010/main" val="309127552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End Slid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C7F7CF2-A577-2546-9316-0CC2160E4A6F}"/>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2" name="Rectangle 21">
            <a:extLst>
              <a:ext uri="{FF2B5EF4-FFF2-40B4-BE49-F238E27FC236}">
                <a16:creationId xmlns:a16="http://schemas.microsoft.com/office/drawing/2014/main" id="{2FF2EC81-72AE-A74F-A934-235E12C98EA9}"/>
              </a:ext>
            </a:extLst>
          </p:cNvPr>
          <p:cNvSpPr/>
          <p:nvPr userDrawn="1"/>
        </p:nvSpPr>
        <p:spPr>
          <a:xfrm>
            <a:off x="439386" y="6377048"/>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0" name="Rectangle 9">
            <a:extLst>
              <a:ext uri="{FF2B5EF4-FFF2-40B4-BE49-F238E27FC236}">
                <a16:creationId xmlns:a16="http://schemas.microsoft.com/office/drawing/2014/main" id="{55231912-DD3F-DA41-B87E-CFF4C88B787B}"/>
              </a:ext>
            </a:extLst>
          </p:cNvPr>
          <p:cNvSpPr/>
          <p:nvPr/>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CEA93CFA-D12D-1748-9E4C-3BBC9D29AA4B}"/>
              </a:ext>
            </a:extLst>
          </p:cNvPr>
          <p:cNvPicPr>
            <a:picLocks noChangeAspect="1"/>
          </p:cNvPicPr>
          <p:nvPr/>
        </p:nvPicPr>
        <p:blipFill>
          <a:blip r:embed="rId2"/>
          <a:stretch>
            <a:fillRect/>
          </a:stretch>
        </p:blipFill>
        <p:spPr>
          <a:xfrm>
            <a:off x="5200774" y="5441338"/>
            <a:ext cx="1787250" cy="339352"/>
          </a:xfrm>
          <a:prstGeom prst="rect">
            <a:avLst/>
          </a:prstGeom>
        </p:spPr>
      </p:pic>
      <p:sp>
        <p:nvSpPr>
          <p:cNvPr id="12" name="TextBox 11">
            <a:extLst>
              <a:ext uri="{FF2B5EF4-FFF2-40B4-BE49-F238E27FC236}">
                <a16:creationId xmlns:a16="http://schemas.microsoft.com/office/drawing/2014/main" id="{BD0299BF-3553-784B-AB74-5F461FA0CDB4}"/>
              </a:ext>
            </a:extLst>
          </p:cNvPr>
          <p:cNvSpPr txBox="1"/>
          <p:nvPr/>
        </p:nvSpPr>
        <p:spPr>
          <a:xfrm>
            <a:off x="-1" y="3148520"/>
            <a:ext cx="12188801" cy="707886"/>
          </a:xfrm>
          <a:prstGeom prst="rect">
            <a:avLst/>
          </a:prstGeom>
          <a:noFill/>
        </p:spPr>
        <p:txBody>
          <a:bodyPr wrap="square" rtlCol="0">
            <a:spAutoFit/>
          </a:bodyPr>
          <a:lstStyle/>
          <a:p>
            <a:pPr algn="ctr"/>
            <a:r>
              <a:rPr lang="en-US" sz="4000" b="0">
                <a:solidFill>
                  <a:schemeClr val="accent1"/>
                </a:solidFill>
              </a:rPr>
              <a:t>Thank you.</a:t>
            </a:r>
          </a:p>
        </p:txBody>
      </p:sp>
      <p:sp>
        <p:nvSpPr>
          <p:cNvPr id="15" name="TextBox 14">
            <a:extLst>
              <a:ext uri="{FF2B5EF4-FFF2-40B4-BE49-F238E27FC236}">
                <a16:creationId xmlns:a16="http://schemas.microsoft.com/office/drawing/2014/main" id="{12A0EDCA-D6E9-4749-ADC1-6D9106036384}"/>
              </a:ext>
            </a:extLst>
          </p:cNvPr>
          <p:cNvSpPr txBox="1"/>
          <p:nvPr/>
        </p:nvSpPr>
        <p:spPr>
          <a:xfrm>
            <a:off x="-3200" y="5992626"/>
            <a:ext cx="12195200" cy="294632"/>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1000" b="1">
                <a:solidFill>
                  <a:schemeClr val="bg2"/>
                </a:solidFill>
                <a:latin typeface="Arial" panose="020B0604020202020204" pitchFamily="34" charset="0"/>
                <a:cs typeface="Arial" panose="020B0604020202020204" pitchFamily="34" charset="0"/>
              </a:rPr>
              <a:t>©2018 Teradata</a:t>
            </a:r>
            <a:endParaRPr lang="en-US" sz="1000" b="1">
              <a:solidFill>
                <a:schemeClr val="bg2"/>
              </a:solidFill>
              <a:effectLst/>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C5A011A7-DFB2-DB44-9E1C-CC59AB0FCB81}"/>
              </a:ext>
            </a:extLst>
          </p:cNvPr>
          <p:cNvSpPr/>
          <p:nvPr userDrawn="1"/>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43DA471-06B7-A040-918A-DAFBF85F49A3}"/>
              </a:ext>
            </a:extLst>
          </p:cNvPr>
          <p:cNvPicPr>
            <a:picLocks noChangeAspect="1"/>
          </p:cNvPicPr>
          <p:nvPr userDrawn="1"/>
        </p:nvPicPr>
        <p:blipFill>
          <a:blip r:embed="rId2"/>
          <a:stretch>
            <a:fillRect/>
          </a:stretch>
        </p:blipFill>
        <p:spPr>
          <a:xfrm>
            <a:off x="5200774" y="5441338"/>
            <a:ext cx="1787250" cy="339352"/>
          </a:xfrm>
          <a:prstGeom prst="rect">
            <a:avLst/>
          </a:prstGeom>
        </p:spPr>
      </p:pic>
      <p:sp>
        <p:nvSpPr>
          <p:cNvPr id="17" name="TextBox 16">
            <a:extLst>
              <a:ext uri="{FF2B5EF4-FFF2-40B4-BE49-F238E27FC236}">
                <a16:creationId xmlns:a16="http://schemas.microsoft.com/office/drawing/2014/main" id="{8E0CA0D1-A0A5-134A-8AB5-0B7C7F583103}"/>
              </a:ext>
            </a:extLst>
          </p:cNvPr>
          <p:cNvSpPr txBox="1"/>
          <p:nvPr userDrawn="1"/>
        </p:nvSpPr>
        <p:spPr>
          <a:xfrm>
            <a:off x="-1" y="3148520"/>
            <a:ext cx="12188801" cy="707886"/>
          </a:xfrm>
          <a:prstGeom prst="rect">
            <a:avLst/>
          </a:prstGeom>
          <a:noFill/>
        </p:spPr>
        <p:txBody>
          <a:bodyPr wrap="square" rtlCol="0">
            <a:spAutoFit/>
          </a:bodyPr>
          <a:lstStyle/>
          <a:p>
            <a:pPr algn="ctr"/>
            <a:r>
              <a:rPr lang="en-US" sz="4000" b="1">
                <a:solidFill>
                  <a:schemeClr val="accent1"/>
                </a:solidFill>
              </a:rPr>
              <a:t>Thank you.</a:t>
            </a:r>
          </a:p>
        </p:txBody>
      </p:sp>
      <p:sp>
        <p:nvSpPr>
          <p:cNvPr id="19" name="TextBox 18">
            <a:extLst>
              <a:ext uri="{FF2B5EF4-FFF2-40B4-BE49-F238E27FC236}">
                <a16:creationId xmlns:a16="http://schemas.microsoft.com/office/drawing/2014/main" id="{BBA04D5B-D99C-3C4B-814D-424772DC760E}"/>
              </a:ext>
            </a:extLst>
          </p:cNvPr>
          <p:cNvSpPr txBox="1"/>
          <p:nvPr userDrawn="1"/>
        </p:nvSpPr>
        <p:spPr>
          <a:xfrm>
            <a:off x="311727" y="6048004"/>
            <a:ext cx="11565346" cy="153888"/>
          </a:xfrm>
          <a:prstGeom prst="rect">
            <a:avLst/>
          </a:prstGeom>
          <a:noFill/>
        </p:spPr>
        <p:txBody>
          <a:bodyPr wrap="square" lIns="0" tIns="0" rIns="0" bIns="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b="1">
                <a:solidFill>
                  <a:schemeClr val="bg2"/>
                </a:solidFill>
                <a:latin typeface="Arial" panose="020B0604020202020204" pitchFamily="34" charset="0"/>
                <a:cs typeface="Arial" panose="020B0604020202020204" pitchFamily="34" charset="0"/>
              </a:rPr>
              <a:t>©2018 Teradata</a:t>
            </a:r>
            <a:endParaRPr lang="en-US" sz="1000" b="1">
              <a:solidFill>
                <a:schemeClr val="bg2"/>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28066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FB5B278-83B7-3046-8766-F3AC294D9E84}"/>
              </a:ext>
            </a:extLst>
          </p:cNvPr>
          <p:cNvSpPr>
            <a:spLocks noGrp="1"/>
          </p:cNvSpPr>
          <p:nvPr>
            <p:ph type="title" hasCustomPrompt="1"/>
          </p:nvPr>
        </p:nvSpPr>
        <p:spPr/>
        <p:txBody>
          <a:bodyPr/>
          <a:lstStyle/>
          <a:p>
            <a:r>
              <a:rPr lang="en-US"/>
              <a:t>Agenda</a:t>
            </a:r>
          </a:p>
        </p:txBody>
      </p:sp>
      <p:sp>
        <p:nvSpPr>
          <p:cNvPr id="7" name="Content Placeholder 5">
            <a:extLst>
              <a:ext uri="{FF2B5EF4-FFF2-40B4-BE49-F238E27FC236}">
                <a16:creationId xmlns:a16="http://schemas.microsoft.com/office/drawing/2014/main" id="{ECB34F34-D933-FF46-BAD3-AA030BFB1D74}"/>
              </a:ext>
            </a:extLst>
          </p:cNvPr>
          <p:cNvSpPr>
            <a:spLocks noGrp="1"/>
          </p:cNvSpPr>
          <p:nvPr>
            <p:ph sz="quarter" idx="17"/>
          </p:nvPr>
        </p:nvSpPr>
        <p:spPr>
          <a:xfrm>
            <a:off x="587375" y="1600200"/>
            <a:ext cx="6988175" cy="4610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440810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Agenda/Table Contents">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6419868" y="1602499"/>
            <a:ext cx="5181600" cy="4466369"/>
          </a:xfrm>
        </p:spPr>
        <p:txBody>
          <a:bodyPr/>
          <a:lstStyle>
            <a:lvl1pPr>
              <a:defRPr sz="2400">
                <a:solidFill>
                  <a:schemeClr val="tx1"/>
                </a:solidFill>
              </a:defRPr>
            </a:lvl1pPr>
            <a:lvl2pPr marL="687601" indent="-306780">
              <a:spcBef>
                <a:spcPts val="267"/>
              </a:spcBef>
              <a:defRPr sz="2100">
                <a:solidFill>
                  <a:schemeClr val="tx1"/>
                </a:solidFill>
              </a:defRPr>
            </a:lvl2pPr>
            <a:lvl3pPr marL="916090" indent="-228495">
              <a:spcBef>
                <a:spcPts val="267"/>
              </a:spcBef>
              <a:defRPr sz="1900">
                <a:solidFill>
                  <a:schemeClr val="tx1"/>
                </a:solidFill>
              </a:defRPr>
            </a:lvl3pPr>
            <a:lvl4pPr>
              <a:spcBef>
                <a:spcPts val="800"/>
              </a:spcBef>
              <a:spcAft>
                <a:spcPts val="267"/>
              </a:spcAft>
              <a:defRPr sz="2400">
                <a:solidFill>
                  <a:schemeClr val="tx1"/>
                </a:solidFill>
              </a:defRPr>
            </a:lvl4pPr>
            <a:lvl5pPr>
              <a:spcBef>
                <a:spcPts val="800"/>
              </a:spcBef>
              <a:spcAft>
                <a:spcPts val="267"/>
              </a:spcAft>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itle 16"/>
          <p:cNvSpPr>
            <a:spLocks noGrp="1"/>
          </p:cNvSpPr>
          <p:nvPr>
            <p:ph type="title"/>
          </p:nvPr>
        </p:nvSpPr>
        <p:spPr bwMode="gray">
          <a:xfrm>
            <a:off x="6477032" y="313080"/>
            <a:ext cx="5181600" cy="938784"/>
          </a:xfrm>
          <a:prstGeom prst="rect">
            <a:avLst/>
          </a:prstGeom>
        </p:spPr>
        <p:txBody>
          <a:bodyPr anchor="ctr"/>
          <a:lstStyle>
            <a:lvl1pPr>
              <a:lnSpc>
                <a:spcPct val="90000"/>
              </a:lnSpc>
              <a:defRPr/>
            </a:lvl1pPr>
          </a:lstStyle>
          <a:p>
            <a:r>
              <a:rPr lang="en-US"/>
              <a:t>Click to edit Master title style</a:t>
            </a:r>
          </a:p>
        </p:txBody>
      </p:sp>
      <p:sp>
        <p:nvSpPr>
          <p:cNvPr id="5" name="Picture Placeholder 4"/>
          <p:cNvSpPr>
            <a:spLocks noGrp="1"/>
          </p:cNvSpPr>
          <p:nvPr>
            <p:ph type="pic" sz="quarter" idx="13"/>
          </p:nvPr>
        </p:nvSpPr>
        <p:spPr>
          <a:xfrm>
            <a:off x="19055" y="-19050"/>
            <a:ext cx="5791200" cy="6858000"/>
          </a:xfrm>
          <a:noFill/>
        </p:spPr>
        <p:txBody>
          <a:bodyPr anchor="t"/>
          <a:lstStyle>
            <a:lvl1pPr marL="0" indent="0" algn="ctr">
              <a:buFontTx/>
              <a:buNone/>
              <a:defRPr sz="1600"/>
            </a:lvl1pPr>
          </a:lstStyle>
          <a:p>
            <a:pPr lvl="0"/>
            <a:r>
              <a:rPr lang="en-US" noProof="0"/>
              <a:t>Click icon to add picture</a:t>
            </a:r>
          </a:p>
        </p:txBody>
      </p:sp>
      <p:sp>
        <p:nvSpPr>
          <p:cNvPr id="9" name="Text Placeholder 15"/>
          <p:cNvSpPr>
            <a:spLocks noGrp="1"/>
          </p:cNvSpPr>
          <p:nvPr>
            <p:ph type="body" sz="quarter" idx="15" hasCustomPrompt="1"/>
          </p:nvPr>
        </p:nvSpPr>
        <p:spPr bwMode="gray">
          <a:xfrm>
            <a:off x="4397338" y="6473973"/>
            <a:ext cx="3397350" cy="141581"/>
          </a:xfrm>
          <a:solidFill>
            <a:schemeClr val="bg1"/>
          </a:solidFill>
          <a:ln>
            <a:solidFill>
              <a:schemeClr val="bg1"/>
            </a:solidFill>
          </a:ln>
        </p:spPr>
        <p:txBody>
          <a:bodyPr wrap="square">
            <a:noAutofit/>
          </a:bodyPr>
          <a:lstStyle>
            <a:lvl1pPr marL="0" indent="0" algn="ctr" defTabSz="1218632" rtl="0" eaLnBrk="1" latinLnBrk="0" hangingPunct="1">
              <a:lnSpc>
                <a:spcPct val="85000"/>
              </a:lnSpc>
              <a:spcBef>
                <a:spcPts val="0"/>
              </a:spcBef>
              <a:spcAft>
                <a:spcPts val="0"/>
              </a:spcAft>
              <a:buFontTx/>
              <a:buNone/>
              <a:defRPr lang="en-US" sz="900" b="1" kern="1200" dirty="0">
                <a:solidFill>
                  <a:schemeClr val="bg1"/>
                </a:solidFill>
                <a:latin typeface="+mn-lt"/>
                <a:ea typeface="+mn-ea"/>
                <a:cs typeface="+mn-cs"/>
              </a:defRPr>
            </a:lvl1pPr>
            <a:lvl2pPr>
              <a:buFontTx/>
              <a:buNone/>
              <a:defRPr sz="2100">
                <a:solidFill>
                  <a:schemeClr val="accent2"/>
                </a:solidFill>
              </a:defRPr>
            </a:lvl2pPr>
            <a:lvl3pPr>
              <a:buFontTx/>
              <a:buNone/>
              <a:defRPr sz="2100">
                <a:solidFill>
                  <a:schemeClr val="accent2"/>
                </a:solidFill>
              </a:defRPr>
            </a:lvl3pPr>
            <a:lvl4pPr>
              <a:buFontTx/>
              <a:buNone/>
              <a:defRPr sz="2100">
                <a:solidFill>
                  <a:schemeClr val="accent2"/>
                </a:solidFill>
              </a:defRPr>
            </a:lvl4pPr>
            <a:lvl5pPr marL="0" indent="0">
              <a:buFontTx/>
              <a:buNone/>
              <a:defRPr sz="2100">
                <a:solidFill>
                  <a:schemeClr val="accent2"/>
                </a:solidFill>
              </a:defRPr>
            </a:lvl5pPr>
          </a:lstStyle>
          <a:p>
            <a:pPr lvl="0"/>
            <a:r>
              <a:rPr lang="en-US"/>
              <a:t>Teradata Confidential Internal ONLY</a:t>
            </a:r>
          </a:p>
        </p:txBody>
      </p:sp>
      <p:pic>
        <p:nvPicPr>
          <p:cNvPr id="1026" name="Picture Placeholder 8" descr="image001">
            <a:extLst>
              <a:ext uri="{FF2B5EF4-FFF2-40B4-BE49-F238E27FC236}">
                <a16:creationId xmlns:a16="http://schemas.microsoft.com/office/drawing/2014/main" id="{AEF72032-9295-4EC0-BF88-88DE53F1554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7495" y="2424"/>
            <a:ext cx="516255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62552797"/>
      </p:ext>
    </p:extLst>
  </p:cSld>
  <p:clrMapOvr>
    <a:masterClrMapping/>
  </p:clrMapOvr>
  <p:transitio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17" name="Title 16"/>
          <p:cNvSpPr>
            <a:spLocks noGrp="1"/>
          </p:cNvSpPr>
          <p:nvPr>
            <p:ph type="title" hasCustomPrompt="1"/>
          </p:nvPr>
        </p:nvSpPr>
        <p:spPr bwMode="gray">
          <a:xfrm>
            <a:off x="609600" y="231649"/>
            <a:ext cx="10972801" cy="931429"/>
          </a:xfrm>
          <a:prstGeom prst="rect">
            <a:avLst/>
          </a:prstGeom>
        </p:spPr>
        <p:txBody>
          <a:bodyPr anchor="ctr" anchorCtr="0"/>
          <a:lstStyle>
            <a:lvl1pPr>
              <a:defRPr/>
            </a:lvl1pPr>
          </a:lstStyle>
          <a:p>
            <a:r>
              <a:rPr lang="en-US"/>
              <a:t>Click To Edit Master Title Style</a:t>
            </a:r>
          </a:p>
        </p:txBody>
      </p:sp>
      <p:sp>
        <p:nvSpPr>
          <p:cNvPr id="3" name="Content Placeholder 2"/>
          <p:cNvSpPr>
            <a:spLocks noGrp="1"/>
          </p:cNvSpPr>
          <p:nvPr>
            <p:ph idx="1"/>
          </p:nvPr>
        </p:nvSpPr>
        <p:spPr bwMode="gray">
          <a:xfrm>
            <a:off x="609600" y="1378635"/>
            <a:ext cx="10972801" cy="4701615"/>
          </a:xfrm>
        </p:spPr>
        <p:txBody>
          <a:bodyPr>
            <a:normAutofit/>
          </a:bodyPr>
          <a:lstStyle>
            <a:lvl1pPr>
              <a:defRPr sz="2400">
                <a:solidFill>
                  <a:schemeClr val="tx1"/>
                </a:solidFill>
              </a:defRPr>
            </a:lvl1pPr>
            <a:lvl2pPr marL="687797" indent="-306864">
              <a:defRPr sz="2100">
                <a:solidFill>
                  <a:schemeClr val="tx1"/>
                </a:solidFill>
              </a:defRPr>
            </a:lvl2pPr>
            <a:lvl3pPr marL="916357" indent="-228560">
              <a:defRPr sz="1900">
                <a:solidFill>
                  <a:schemeClr val="tx1"/>
                </a:solidFill>
              </a:defRPr>
            </a:lvl3pPr>
            <a:lvl4pPr>
              <a:defRPr sz="2400">
                <a:solidFill>
                  <a:schemeClr val="tx1"/>
                </a:solidFill>
              </a:defRPr>
            </a:lvl4pPr>
            <a:lvl5pPr>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74079900"/>
      </p:ext>
    </p:extLst>
  </p:cSld>
  <p:clrMapOvr>
    <a:masterClrMapping/>
  </p:clrMapOvr>
  <p:transition spd="med">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17" name="Title 16"/>
          <p:cNvSpPr>
            <a:spLocks noGrp="1"/>
          </p:cNvSpPr>
          <p:nvPr>
            <p:ph type="title" hasCustomPrompt="1"/>
          </p:nvPr>
        </p:nvSpPr>
        <p:spPr bwMode="gray">
          <a:xfrm>
            <a:off x="609600" y="231649"/>
            <a:ext cx="10972801" cy="931429"/>
          </a:xfrm>
          <a:prstGeom prst="rect">
            <a:avLst/>
          </a:prstGeom>
        </p:spPr>
        <p:txBody>
          <a:bodyPr anchor="ctr" anchorCtr="0"/>
          <a:lstStyle>
            <a:lvl1pPr>
              <a:defRPr/>
            </a:lvl1pPr>
          </a:lstStyle>
          <a:p>
            <a:r>
              <a:rPr lang="en-US"/>
              <a:t>Click To Edit Master Title Style</a:t>
            </a:r>
          </a:p>
        </p:txBody>
      </p:sp>
      <p:sp>
        <p:nvSpPr>
          <p:cNvPr id="3" name="Content Placeholder 2"/>
          <p:cNvSpPr>
            <a:spLocks noGrp="1"/>
          </p:cNvSpPr>
          <p:nvPr>
            <p:ph idx="1"/>
          </p:nvPr>
        </p:nvSpPr>
        <p:spPr bwMode="gray">
          <a:xfrm>
            <a:off x="609600" y="1378635"/>
            <a:ext cx="10972801" cy="4701615"/>
          </a:xfrm>
        </p:spPr>
        <p:txBody>
          <a:bodyPr>
            <a:normAutofit/>
          </a:bodyPr>
          <a:lstStyle>
            <a:lvl1pPr>
              <a:defRPr sz="2400">
                <a:solidFill>
                  <a:schemeClr val="tx1"/>
                </a:solidFill>
              </a:defRPr>
            </a:lvl1pPr>
            <a:lvl2pPr marL="687797" indent="-306864">
              <a:defRPr sz="2100">
                <a:solidFill>
                  <a:schemeClr val="tx1"/>
                </a:solidFill>
              </a:defRPr>
            </a:lvl2pPr>
            <a:lvl3pPr marL="916357" indent="-228560">
              <a:defRPr sz="1900">
                <a:solidFill>
                  <a:schemeClr val="tx1"/>
                </a:solidFill>
              </a:defRPr>
            </a:lvl3pPr>
            <a:lvl4pPr>
              <a:defRPr sz="2400">
                <a:solidFill>
                  <a:schemeClr val="tx1"/>
                </a:solidFill>
              </a:defRPr>
            </a:lvl4pPr>
            <a:lvl5pPr>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6821946"/>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with Phot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B206701-FB2B-2243-9AF5-4D541356F370}"/>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Content Placeholder 5">
            <a:extLst>
              <a:ext uri="{FF2B5EF4-FFF2-40B4-BE49-F238E27FC236}">
                <a16:creationId xmlns:a16="http://schemas.microsoft.com/office/drawing/2014/main" id="{19C70DF3-C46A-0C4F-9EE9-A292209A1592}"/>
              </a:ext>
            </a:extLst>
          </p:cNvPr>
          <p:cNvSpPr>
            <a:spLocks noGrp="1"/>
          </p:cNvSpPr>
          <p:nvPr>
            <p:ph sz="quarter" idx="18"/>
          </p:nvPr>
        </p:nvSpPr>
        <p:spPr>
          <a:xfrm>
            <a:off x="587375" y="1600200"/>
            <a:ext cx="6988175" cy="4610100"/>
          </a:xfrm>
        </p:spPr>
        <p:txBody>
          <a:bodyPr/>
          <a:lstStyle>
            <a:lvl1pPr>
              <a:defRPr/>
            </a:lvl1pPr>
            <a:lvl2pPr>
              <a:defRPr/>
            </a:lvl2pPr>
            <a:lvl3pPr>
              <a:defRPr/>
            </a:lvl3pPr>
            <a:lvl4pPr>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6987433" cy="715294"/>
          </a:xfrm>
        </p:spPr>
        <p:txBody>
          <a:bodyPr anchor="b">
            <a:noAutofit/>
          </a:bodyPr>
          <a:lstStyle>
            <a:lvl1pPr>
              <a:defRPr lang="en-US" b="1" smtClean="0">
                <a:solidFill>
                  <a:schemeClr val="accent1"/>
                </a:solidFill>
                <a:effectLst/>
              </a:defRPr>
            </a:lvl1pPr>
          </a:lstStyle>
          <a:p>
            <a:r>
              <a:rPr lang="en-US"/>
              <a:t>Agenda</a:t>
            </a:r>
          </a:p>
        </p:txBody>
      </p:sp>
      <p:sp>
        <p:nvSpPr>
          <p:cNvPr id="7" name="Picture Placeholder 6">
            <a:extLst>
              <a:ext uri="{FF2B5EF4-FFF2-40B4-BE49-F238E27FC236}">
                <a16:creationId xmlns:a16="http://schemas.microsoft.com/office/drawing/2014/main" id="{9A2D2736-BFBA-BB47-995A-EF5AB50AE88D}"/>
              </a:ext>
            </a:extLst>
          </p:cNvPr>
          <p:cNvSpPr>
            <a:spLocks noGrp="1"/>
          </p:cNvSpPr>
          <p:nvPr>
            <p:ph type="pic" sz="quarter" idx="14" hasCustomPrompt="1"/>
          </p:nvPr>
        </p:nvSpPr>
        <p:spPr>
          <a:xfrm>
            <a:off x="8355013" y="293688"/>
            <a:ext cx="3532187" cy="6254750"/>
          </a:xfrm>
          <a:prstGeom prst="rect">
            <a:avLst/>
          </a:prstGeom>
        </p:spPr>
        <p:txBody>
          <a:bodyPr anchor="ctr">
            <a:normAutofit/>
          </a:bodyPr>
          <a:lstStyle>
            <a:lvl1pPr marL="0" indent="0" algn="ctr">
              <a:buNone/>
              <a:defRPr sz="2100"/>
            </a:lvl1pPr>
          </a:lstStyle>
          <a:p>
            <a:r>
              <a:rPr lang="en-US"/>
              <a:t>Drag image here or click the icon to prompt image insert</a:t>
            </a:r>
          </a:p>
        </p:txBody>
      </p:sp>
    </p:spTree>
    <p:extLst>
      <p:ext uri="{BB962C8B-B14F-4D97-AF65-F5344CB8AC3E}">
        <p14:creationId xmlns:p14="http://schemas.microsoft.com/office/powerpoint/2010/main" val="793727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FCB1739-2088-F54F-A6AF-3FF8B473DB03}"/>
              </a:ext>
            </a:extLst>
          </p:cNvPr>
          <p:cNvSpPr>
            <a:spLocks noGrp="1"/>
          </p:cNvSpPr>
          <p:nvPr>
            <p:ph sz="quarter" idx="16"/>
          </p:nvPr>
        </p:nvSpPr>
        <p:spPr>
          <a:xfrm>
            <a:off x="587375" y="2057401"/>
            <a:ext cx="6986588" cy="4152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1801234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Title Only">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8EBE8CA-3E13-334A-A201-6659DA8D8161}"/>
              </a:ext>
            </a:extLst>
          </p:cNvPr>
          <p:cNvSpPr>
            <a:spLocks noGrp="1"/>
          </p:cNvSpPr>
          <p:nvPr>
            <p:ph sz="quarter" idx="15"/>
          </p:nvPr>
        </p:nvSpPr>
        <p:spPr>
          <a:xfrm>
            <a:off x="587375" y="1600200"/>
            <a:ext cx="6988175" cy="4610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p>
        </p:txBody>
      </p:sp>
    </p:spTree>
    <p:extLst>
      <p:ext uri="{BB962C8B-B14F-4D97-AF65-F5344CB8AC3E}">
        <p14:creationId xmlns:p14="http://schemas.microsoft.com/office/powerpoint/2010/main" val="4195313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p:nvPr>
        </p:nvSpPr>
        <p:spPr>
          <a:xfrm>
            <a:off x="587375" y="2057594"/>
            <a:ext cx="5007082" cy="41527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p:nvPr>
        </p:nvSpPr>
        <p:spPr>
          <a:xfrm>
            <a:off x="6096000" y="2057400"/>
            <a:ext cx="5007082" cy="41523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2">
            <a:extLst>
              <a:ext uri="{FF2B5EF4-FFF2-40B4-BE49-F238E27FC236}">
                <a16:creationId xmlns:a16="http://schemas.microsoft.com/office/drawing/2014/main" id="{9F08E5DE-9306-334B-B203-7864E801E192}"/>
              </a:ext>
            </a:extLst>
          </p:cNvPr>
          <p:cNvSpPr>
            <a:spLocks noGrp="1"/>
          </p:cNvSpPr>
          <p:nvPr>
            <p:ph type="body" sz="quarter" idx="11" hasCustomPrompt="1"/>
          </p:nvPr>
        </p:nvSpPr>
        <p:spPr>
          <a:xfrm>
            <a:off x="586740" y="1120581"/>
            <a:ext cx="10516342" cy="479619"/>
          </a:xfrm>
          <a:prstGeom prst="rect">
            <a:avLst/>
          </a:prstGeom>
        </p:spPr>
        <p:txBody>
          <a:bodyPr>
            <a:noAutofit/>
          </a:bodyPr>
          <a:lstStyle>
            <a:lvl1pPr marL="0" indent="0">
              <a:lnSpc>
                <a:spcPct val="100000"/>
              </a:lnSpc>
              <a:spcBef>
                <a:spcPts val="400"/>
              </a:spcBef>
              <a:buNone/>
              <a:defRPr sz="2500">
                <a:solidFill>
                  <a:schemeClr val="tx2"/>
                </a:solidFill>
              </a:defRPr>
            </a:lvl1pPr>
          </a:lstStyle>
          <a:p>
            <a:pPr lvl="0"/>
            <a:r>
              <a:rPr lang="en-US"/>
              <a:t>Subtitle Placeholder</a:t>
            </a:r>
          </a:p>
        </p:txBody>
      </p:sp>
    </p:spTree>
    <p:extLst>
      <p:ext uri="{BB962C8B-B14F-4D97-AF65-F5344CB8AC3E}">
        <p14:creationId xmlns:p14="http://schemas.microsoft.com/office/powerpoint/2010/main" val="2891998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 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p:nvPr>
        </p:nvSpPr>
        <p:spPr>
          <a:xfrm>
            <a:off x="587375" y="1600200"/>
            <a:ext cx="5007082" cy="46101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p:nvPr>
        </p:nvSpPr>
        <p:spPr>
          <a:xfrm>
            <a:off x="6096000" y="1600046"/>
            <a:ext cx="5007082" cy="46096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82022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4564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F56FA7-97CD-CC44-A8FE-03ECA54A4B10}"/>
              </a:ext>
            </a:extLst>
          </p:cNvPr>
          <p:cNvSpPr>
            <a:spLocks noGrp="1"/>
          </p:cNvSpPr>
          <p:nvPr>
            <p:ph type="title"/>
          </p:nvPr>
        </p:nvSpPr>
        <p:spPr>
          <a:xfrm>
            <a:off x="587482" y="395492"/>
            <a:ext cx="10515600" cy="715294"/>
          </a:xfrm>
          <a:prstGeom prst="rect">
            <a:avLst/>
          </a:prstGeom>
        </p:spPr>
        <p:txBody>
          <a:bodyPr vert="horz" lIns="91440" tIns="45720" rIns="91440" bIns="45720" rtlCol="0" anchor="b" anchorCtr="0">
            <a:noAutofit/>
          </a:bodyPr>
          <a:lstStyle/>
          <a:p>
            <a:r>
              <a:rPr lang="en-US"/>
              <a:t>Click to edit Master title style</a:t>
            </a:r>
          </a:p>
        </p:txBody>
      </p:sp>
      <p:pic>
        <p:nvPicPr>
          <p:cNvPr id="6" name="Picture 5">
            <a:extLst>
              <a:ext uri="{FF2B5EF4-FFF2-40B4-BE49-F238E27FC236}">
                <a16:creationId xmlns:a16="http://schemas.microsoft.com/office/drawing/2014/main" id="{8624ABD9-A1BC-F54C-83F3-D55EF0575089}"/>
              </a:ext>
            </a:extLst>
          </p:cNvPr>
          <p:cNvPicPr>
            <a:picLocks noChangeAspect="1"/>
          </p:cNvPicPr>
          <p:nvPr userDrawn="1"/>
        </p:nvPicPr>
        <p:blipFill>
          <a:blip r:embed="rId34"/>
          <a:stretch>
            <a:fillRect/>
          </a:stretch>
        </p:blipFill>
        <p:spPr>
          <a:xfrm>
            <a:off x="10413670" y="6349429"/>
            <a:ext cx="1140032" cy="215339"/>
          </a:xfrm>
          <a:prstGeom prst="rect">
            <a:avLst/>
          </a:prstGeom>
        </p:spPr>
      </p:pic>
      <p:sp>
        <p:nvSpPr>
          <p:cNvPr id="7" name="Text Placeholder 13">
            <a:extLst>
              <a:ext uri="{FF2B5EF4-FFF2-40B4-BE49-F238E27FC236}">
                <a16:creationId xmlns:a16="http://schemas.microsoft.com/office/drawing/2014/main" id="{AB083E24-8154-9543-A6CC-28C5F5B3C69F}"/>
              </a:ext>
            </a:extLst>
          </p:cNvPr>
          <p:cNvSpPr txBox="1">
            <a:spLocks/>
          </p:cNvSpPr>
          <p:nvPr/>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9" name="Text Placeholder 18">
            <a:extLst>
              <a:ext uri="{FF2B5EF4-FFF2-40B4-BE49-F238E27FC236}">
                <a16:creationId xmlns:a16="http://schemas.microsoft.com/office/drawing/2014/main" id="{45ADBA48-0344-6447-B080-904752F0BE9F}"/>
              </a:ext>
            </a:extLst>
          </p:cNvPr>
          <p:cNvSpPr>
            <a:spLocks noGrp="1"/>
          </p:cNvSpPr>
          <p:nvPr>
            <p:ph type="body" idx="1"/>
          </p:nvPr>
        </p:nvSpPr>
        <p:spPr>
          <a:xfrm>
            <a:off x="587482" y="1600200"/>
            <a:ext cx="10515600" cy="4610100"/>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2">
            <a:extLst>
              <a:ext uri="{FF2B5EF4-FFF2-40B4-BE49-F238E27FC236}">
                <a16:creationId xmlns:a16="http://schemas.microsoft.com/office/drawing/2014/main" id="{B830761E-1058-AE46-808B-05F1BF8A8B23}"/>
              </a:ext>
            </a:extLst>
          </p:cNvPr>
          <p:cNvSpPr/>
          <p:nvPr userDrawn="1"/>
        </p:nvSpPr>
        <p:spPr>
          <a:xfrm>
            <a:off x="587482" y="6446965"/>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a:solidFill>
                <a:schemeClr val="accent1"/>
              </a:solidFill>
            </a:endParaRPr>
          </a:p>
        </p:txBody>
      </p:sp>
      <p:sp>
        <p:nvSpPr>
          <p:cNvPr id="8" name="TextBox 7">
            <a:extLst>
              <a:ext uri="{FF2B5EF4-FFF2-40B4-BE49-F238E27FC236}">
                <a16:creationId xmlns:a16="http://schemas.microsoft.com/office/drawing/2014/main" id="{6C5D3A59-75F7-4054-B15D-E41C107B0AEA}"/>
              </a:ext>
            </a:extLst>
          </p:cNvPr>
          <p:cNvSpPr txBox="1"/>
          <p:nvPr userDrawn="1"/>
        </p:nvSpPr>
        <p:spPr>
          <a:xfrm>
            <a:off x="915931" y="6403038"/>
            <a:ext cx="1751069" cy="261610"/>
          </a:xfrm>
          <a:prstGeom prst="rect">
            <a:avLst/>
          </a:prstGeom>
          <a:noFill/>
        </p:spPr>
        <p:txBody>
          <a:bodyPr wrap="square" lIns="0" tIns="0" rIns="0" b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a:solidFill>
                  <a:schemeClr val="bg1">
                    <a:lumMod val="65000"/>
                  </a:schemeClr>
                </a:solidFill>
              </a:rPr>
              <a:t>©2020 Teradata</a:t>
            </a:r>
          </a:p>
        </p:txBody>
      </p:sp>
    </p:spTree>
    <p:extLst>
      <p:ext uri="{BB962C8B-B14F-4D97-AF65-F5344CB8AC3E}">
        <p14:creationId xmlns:p14="http://schemas.microsoft.com/office/powerpoint/2010/main" val="950533664"/>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4" r:id="rId6"/>
    <p:sldLayoutId id="2147483771" r:id="rId7"/>
    <p:sldLayoutId id="2147483794" r:id="rId8"/>
    <p:sldLayoutId id="2147483772" r:id="rId9"/>
    <p:sldLayoutId id="2147483773" r:id="rId10"/>
    <p:sldLayoutId id="2147483775" r:id="rId11"/>
    <p:sldLayoutId id="2147483795" r:id="rId12"/>
    <p:sldLayoutId id="2147483776" r:id="rId13"/>
    <p:sldLayoutId id="2147483796" r:id="rId14"/>
    <p:sldLayoutId id="2147483777" r:id="rId15"/>
    <p:sldLayoutId id="2147483778" r:id="rId16"/>
    <p:sldLayoutId id="2147483779" r:id="rId17"/>
    <p:sldLayoutId id="2147483780" r:id="rId18"/>
    <p:sldLayoutId id="2147483781" r:id="rId19"/>
    <p:sldLayoutId id="2147483782" r:id="rId20"/>
    <p:sldLayoutId id="2147483783" r:id="rId21"/>
    <p:sldLayoutId id="2147483785" r:id="rId22"/>
    <p:sldLayoutId id="2147483786" r:id="rId23"/>
    <p:sldLayoutId id="2147483787" r:id="rId24"/>
    <p:sldLayoutId id="2147483788" r:id="rId25"/>
    <p:sldLayoutId id="2147483789" r:id="rId26"/>
    <p:sldLayoutId id="2147483790" r:id="rId27"/>
    <p:sldLayoutId id="2147483791" r:id="rId28"/>
    <p:sldLayoutId id="2147483793" r:id="rId29"/>
    <p:sldLayoutId id="2147483798" r:id="rId30"/>
    <p:sldLayoutId id="2147483799" r:id="rId31"/>
    <p:sldLayoutId id="2147483801" r:id="rId32"/>
  </p:sldLayoutIdLst>
  <p:hf sldNum="0" hdr="0" ftr="0"/>
  <p:txStyles>
    <p:titleStyle>
      <a:lvl1pPr algn="l" defTabSz="914400" rtl="0" eaLnBrk="1" latinLnBrk="0" hangingPunct="1">
        <a:lnSpc>
          <a:spcPct val="90000"/>
        </a:lnSpc>
        <a:spcBef>
          <a:spcPct val="0"/>
        </a:spcBef>
        <a:buNone/>
        <a:defRPr sz="3100" b="1" i="0" kern="1200">
          <a:solidFill>
            <a:schemeClr val="accent1"/>
          </a:solidFill>
          <a:latin typeface="+mj-lt"/>
          <a:ea typeface="+mj-ea"/>
          <a:cs typeface="Arial" panose="020B0604020202020204" pitchFamily="34" charset="0"/>
        </a:defRPr>
      </a:lvl1pPr>
    </p:titleStyle>
    <p:bodyStyle>
      <a:lvl1pPr marL="234950" indent="-234950" algn="l" defTabSz="914400" rtl="0" eaLnBrk="1" latinLnBrk="0" hangingPunct="1">
        <a:lnSpc>
          <a:spcPct val="120000"/>
        </a:lnSpc>
        <a:spcBef>
          <a:spcPts val="1000"/>
        </a:spcBef>
        <a:buFont typeface="Arial" panose="020B0604020202020204" pitchFamily="34" charset="0"/>
        <a:buChar char="•"/>
        <a:tabLst/>
        <a:defRPr sz="18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6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4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2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3" pos="360">
          <p15:clr>
            <a:srgbClr val="F26B43"/>
          </p15:clr>
        </p15:guide>
        <p15:guide id="24" orient="horz" pos="408">
          <p15:clr>
            <a:srgbClr val="F26B43"/>
          </p15:clr>
        </p15:guide>
        <p15:guide id="25" orient="horz" pos="1008">
          <p15:clr>
            <a:srgbClr val="F26B43"/>
          </p15:clr>
        </p15:guide>
        <p15:guide id="26" orient="horz" pos="3912">
          <p15:clr>
            <a:srgbClr val="F26B43"/>
          </p15:clr>
        </p15:guide>
        <p15:guide id="27" orient="horz" pos="1296">
          <p15:clr>
            <a:srgbClr val="F26B43"/>
          </p15:clr>
        </p15:guide>
        <p15:guide id="28"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10.png"/><Relationship Id="rId2" Type="http://schemas.openxmlformats.org/officeDocument/2006/relationships/slideLayout" Target="../slideLayouts/slideLayout10.xml"/><Relationship Id="rId1" Type="http://schemas.openxmlformats.org/officeDocument/2006/relationships/tags" Target="../tags/tag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31.xml"/><Relationship Id="rId4" Type="http://schemas.openxmlformats.org/officeDocument/2006/relationships/image" Target="../media/image33.emf"/></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31.xml"/><Relationship Id="rId4" Type="http://schemas.openxmlformats.org/officeDocument/2006/relationships/image" Target="../media/image36.em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3.xml"/><Relationship Id="rId1" Type="http://schemas.openxmlformats.org/officeDocument/2006/relationships/slideLayout" Target="../slideLayouts/slideLayout31.xml"/><Relationship Id="rId5" Type="http://schemas.openxmlformats.org/officeDocument/2006/relationships/image" Target="../media/image43.emf"/><Relationship Id="rId4" Type="http://schemas.openxmlformats.org/officeDocument/2006/relationships/image" Target="../media/image42.svg"/></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4.xml"/><Relationship Id="rId1" Type="http://schemas.openxmlformats.org/officeDocument/2006/relationships/slideLayout" Target="../slideLayouts/slideLayout31.xml"/><Relationship Id="rId6" Type="http://schemas.openxmlformats.org/officeDocument/2006/relationships/image" Target="../media/image47.emf"/><Relationship Id="rId5" Type="http://schemas.openxmlformats.org/officeDocument/2006/relationships/image" Target="../media/image46.emf"/><Relationship Id="rId4" Type="http://schemas.openxmlformats.org/officeDocument/2006/relationships/image" Target="../media/image45.svg"/></Relationships>
</file>

<file path=ppt/slides/_rels/slide36.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25.xml"/><Relationship Id="rId1" Type="http://schemas.openxmlformats.org/officeDocument/2006/relationships/slideLayout" Target="../slideLayouts/slideLayout31.xml"/><Relationship Id="rId4" Type="http://schemas.openxmlformats.org/officeDocument/2006/relationships/image" Target="../media/image49.emf"/></Relationships>
</file>

<file path=ppt/slides/_rels/slide37.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26.xml"/><Relationship Id="rId1" Type="http://schemas.openxmlformats.org/officeDocument/2006/relationships/slideLayout" Target="../slideLayouts/slideLayout31.xml"/><Relationship Id="rId4" Type="http://schemas.openxmlformats.org/officeDocument/2006/relationships/image" Target="../media/image51.em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tiff"/><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image" Target="../media/image11.png"/><Relationship Id="rId1" Type="http://schemas.openxmlformats.org/officeDocument/2006/relationships/slideLayout" Target="../slideLayouts/slideLayout12.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jpeg"/><Relationship Id="rId15" Type="http://schemas.openxmlformats.org/officeDocument/2006/relationships/image" Target="../media/image24.sv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 Id="rId14" Type="http://schemas.openxmlformats.org/officeDocument/2006/relationships/image" Target="../media/image23.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0.xml"/><Relationship Id="rId1" Type="http://schemas.openxmlformats.org/officeDocument/2006/relationships/tags" Target="../tags/tag2.xml"/><Relationship Id="rId6" Type="http://schemas.openxmlformats.org/officeDocument/2006/relationships/image" Target="../media/image54.png"/><Relationship Id="rId5" Type="http://schemas.openxmlformats.org/officeDocument/2006/relationships/image" Target="../media/image53.svg"/><Relationship Id="rId4" Type="http://schemas.openxmlformats.org/officeDocument/2006/relationships/image" Target="../media/image52.png"/></Relationships>
</file>

<file path=ppt/slides/_rels/slide41.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50.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35.xml"/><Relationship Id="rId1" Type="http://schemas.openxmlformats.org/officeDocument/2006/relationships/slideLayout" Target="../slideLayouts/slideLayout31.xml"/><Relationship Id="rId4" Type="http://schemas.openxmlformats.org/officeDocument/2006/relationships/image" Target="../media/image61.emf"/></Relationships>
</file>

<file path=ppt/slides/_rels/slide5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6.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3E21330F-56D3-4002-BB2A-481A3EAD05F7}"/>
              </a:ext>
            </a:extLst>
          </p:cNvPr>
          <p:cNvGraphicFramePr>
            <a:graphicFrameLocks noGrp="1"/>
          </p:cNvGraphicFramePr>
          <p:nvPr>
            <p:extLst>
              <p:ext uri="{D42A27DB-BD31-4B8C-83A1-F6EECF244321}">
                <p14:modId xmlns:p14="http://schemas.microsoft.com/office/powerpoint/2010/main" val="3611833550"/>
              </p:ext>
            </p:extLst>
          </p:nvPr>
        </p:nvGraphicFramePr>
        <p:xfrm>
          <a:off x="375669" y="924339"/>
          <a:ext cx="6710931" cy="5890984"/>
        </p:xfrm>
        <a:graphic>
          <a:graphicData uri="http://schemas.openxmlformats.org/drawingml/2006/table">
            <a:tbl>
              <a:tblPr firstRow="1">
                <a:tableStyleId>{3B4B98B0-60AC-42C2-AFA5-B58CD77FA1E5}</a:tableStyleId>
              </a:tblPr>
              <a:tblGrid>
                <a:gridCol w="1283456">
                  <a:extLst>
                    <a:ext uri="{9D8B030D-6E8A-4147-A177-3AD203B41FA5}">
                      <a16:colId xmlns:a16="http://schemas.microsoft.com/office/drawing/2014/main" val="4086830830"/>
                    </a:ext>
                  </a:extLst>
                </a:gridCol>
                <a:gridCol w="5427475">
                  <a:extLst>
                    <a:ext uri="{9D8B030D-6E8A-4147-A177-3AD203B41FA5}">
                      <a16:colId xmlns:a16="http://schemas.microsoft.com/office/drawing/2014/main" val="1524199415"/>
                    </a:ext>
                  </a:extLst>
                </a:gridCol>
              </a:tblGrid>
              <a:tr h="256167">
                <a:tc gridSpan="2">
                  <a:txBody>
                    <a:bodyPr/>
                    <a:lstStyle/>
                    <a:p>
                      <a:pPr marL="457200" lvl="1" indent="0">
                        <a:buFont typeface="Arial" panose="020B0604020202020204" pitchFamily="34" charset="0"/>
                        <a:buNone/>
                      </a:pPr>
                      <a:endParaRPr lang="en-AU" sz="1100" b="0">
                        <a:solidFill>
                          <a:schemeClr val="accent5">
                            <a:lumMod val="50000"/>
                          </a:schemeClr>
                        </a:solidFill>
                        <a:latin typeface="Calibri" panose="020F0502020204030204" pitchFamily="34" charset="0"/>
                        <a:cs typeface="Calibri" panose="020F0502020204030204" pitchFamily="34" charset="0"/>
                      </a:endParaRPr>
                    </a:p>
                  </a:txBody>
                  <a:tcPr marT="45735" marB="45735"/>
                </a:tc>
                <a:tc hMerge="1">
                  <a:txBody>
                    <a:bodyPr/>
                    <a:lstStyle/>
                    <a:p>
                      <a:endParaRPr lang="en-US"/>
                    </a:p>
                  </a:txBody>
                  <a:tcPr/>
                </a:tc>
                <a:extLst>
                  <a:ext uri="{0D108BD9-81ED-4DB2-BD59-A6C34878D82A}">
                    <a16:rowId xmlns:a16="http://schemas.microsoft.com/office/drawing/2014/main" val="3803463429"/>
                  </a:ext>
                </a:extLst>
              </a:tr>
              <a:tr h="331501">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kern="1200">
                          <a:solidFill>
                            <a:schemeClr val="bg1"/>
                          </a:solidFill>
                          <a:latin typeface="Calibri" panose="020F0502020204030204" pitchFamily="34" charset="0"/>
                          <a:ea typeface="+mn-ea"/>
                          <a:cs typeface="Calibri" panose="020F0502020204030204" pitchFamily="34" charset="0"/>
                        </a:rPr>
                        <a:t>Vantage Health Check</a:t>
                      </a:r>
                    </a:p>
                  </a:txBody>
                  <a:tcPr marT="45735" marB="45735">
                    <a:solidFill>
                      <a:schemeClr val="accent1"/>
                    </a:solidFill>
                  </a:tcPr>
                </a:tc>
                <a:tc hMerge="1">
                  <a:txBody>
                    <a:bodyPr/>
                    <a:lstStyle/>
                    <a:p>
                      <a:endParaRPr lang="en-US"/>
                    </a:p>
                  </a:txBody>
                  <a:tcPr/>
                </a:tc>
                <a:extLst>
                  <a:ext uri="{0D108BD9-81ED-4DB2-BD59-A6C34878D82A}">
                    <a16:rowId xmlns:a16="http://schemas.microsoft.com/office/drawing/2014/main" val="2924412612"/>
                  </a:ext>
                </a:extLst>
              </a:tr>
              <a:tr h="587260">
                <a:tc>
                  <a:txBody>
                    <a:bodyPr/>
                    <a:lstStyle/>
                    <a:p>
                      <a:r>
                        <a:rPr lang="en-AU" sz="1200" b="1" kern="1200">
                          <a:solidFill>
                            <a:schemeClr val="tx1"/>
                          </a:solidFill>
                          <a:latin typeface="+mn-lt"/>
                          <a:ea typeface="+mn-ea"/>
                          <a:cs typeface="+mn-cs"/>
                        </a:rPr>
                        <a:t>What is it?</a:t>
                      </a:r>
                    </a:p>
                  </a:txBody>
                  <a:tcPr marT="45735" marB="45735">
                    <a:solidFill>
                      <a:schemeClr val="bg2">
                        <a:lumMod val="20000"/>
                        <a:lumOff val="80000"/>
                      </a:schemeClr>
                    </a:solidFill>
                  </a:tcPr>
                </a:tc>
                <a:tc>
                  <a:txBody>
                    <a:bodyPr/>
                    <a:lstStyle/>
                    <a:p>
                      <a:pPr marL="0" indent="0" algn="l">
                        <a:buFont typeface="Arial" panose="020B0604020202020204" pitchFamily="34" charset="0"/>
                        <a:buNone/>
                      </a:pPr>
                      <a:r>
                        <a:rPr lang="en-US" sz="1200" b="1" kern="1200" dirty="0">
                          <a:solidFill>
                            <a:schemeClr val="tx1"/>
                          </a:solidFill>
                          <a:latin typeface="+mn-lt"/>
                          <a:ea typeface="+mn-ea"/>
                          <a:cs typeface="+mn-cs"/>
                        </a:rPr>
                        <a:t>Vantage Health Check is a routine service Teradata provides for customers to help them understand their usage of the Vantage platform.</a:t>
                      </a:r>
                    </a:p>
                  </a:txBody>
                  <a:tcPr marT="45735" marB="45735">
                    <a:solidFill>
                      <a:schemeClr val="bg2">
                        <a:lumMod val="20000"/>
                        <a:lumOff val="80000"/>
                      </a:schemeClr>
                    </a:solidFill>
                  </a:tcPr>
                </a:tc>
                <a:extLst>
                  <a:ext uri="{0D108BD9-81ED-4DB2-BD59-A6C34878D82A}">
                    <a16:rowId xmlns:a16="http://schemas.microsoft.com/office/drawing/2014/main" val="2437117178"/>
                  </a:ext>
                </a:extLst>
              </a:tr>
              <a:tr h="1536852">
                <a:tc>
                  <a:txBody>
                    <a:bodyPr/>
                    <a:lstStyle/>
                    <a:p>
                      <a:r>
                        <a:rPr lang="en-AU" sz="1200" b="1" kern="1200">
                          <a:solidFill>
                            <a:schemeClr val="tx1"/>
                          </a:solidFill>
                          <a:latin typeface="+mn-lt"/>
                          <a:ea typeface="+mn-ea"/>
                          <a:cs typeface="+mn-cs"/>
                        </a:rPr>
                        <a:t>What do I get?</a:t>
                      </a:r>
                    </a:p>
                  </a:txBody>
                  <a:tcPr marT="45735" marB="45735">
                    <a:solidFill>
                      <a:schemeClr val="bg2">
                        <a:lumMod val="20000"/>
                        <a:lumOff val="80000"/>
                      </a:schemeClr>
                    </a:solidFill>
                  </a:tcPr>
                </a:tc>
                <a:tc>
                  <a:txBody>
                    <a:bodyPr/>
                    <a:lstStyle/>
                    <a:p>
                      <a:pPr marL="0" indent="0">
                        <a:buFont typeface="Arial" panose="020B0604020202020204" pitchFamily="34" charset="0"/>
                        <a:buNone/>
                      </a:pPr>
                      <a:r>
                        <a:rPr lang="en-US" sz="1200" b="0" kern="1200">
                          <a:effectLst/>
                        </a:rPr>
                        <a:t>A report detailing the usage of the Vantage Platform along the dimensions of:</a:t>
                      </a:r>
                    </a:p>
                    <a:p>
                      <a:pPr marL="628650" lvl="1" indent="-171450">
                        <a:buFont typeface="Arial" panose="020B0604020202020204" pitchFamily="34" charset="0"/>
                        <a:buChar char="•"/>
                      </a:pPr>
                      <a:r>
                        <a:rPr lang="en-US" sz="1200" b="0" kern="1200">
                          <a:effectLst/>
                        </a:rPr>
                        <a:t>Resource usage (Compute &amp; Storage)</a:t>
                      </a:r>
                    </a:p>
                    <a:p>
                      <a:pPr marL="628650" lvl="1" indent="-171450">
                        <a:buFont typeface="Arial" panose="020B0604020202020204" pitchFamily="34" charset="0"/>
                        <a:buChar char="•"/>
                      </a:pPr>
                      <a:r>
                        <a:rPr lang="en-US" sz="1200" b="0" kern="1200">
                          <a:effectLst/>
                        </a:rPr>
                        <a:t>Workload Profile</a:t>
                      </a:r>
                    </a:p>
                    <a:p>
                      <a:pPr marL="628650" lvl="1" indent="-171450">
                        <a:buFont typeface="Arial" panose="020B0604020202020204" pitchFamily="34" charset="0"/>
                        <a:buChar char="•"/>
                      </a:pPr>
                      <a:r>
                        <a:rPr lang="en-US" sz="1200" b="0" kern="1200">
                          <a:effectLst/>
                        </a:rPr>
                        <a:t>Data Affinity</a:t>
                      </a:r>
                    </a:p>
                    <a:p>
                      <a:pPr marL="628650" lvl="1" indent="-171450">
                        <a:buFont typeface="Arial" panose="020B0604020202020204" pitchFamily="34" charset="0"/>
                        <a:buChar char="•"/>
                      </a:pPr>
                      <a:r>
                        <a:rPr lang="en-US" sz="1200" b="0" kern="1200">
                          <a:effectLst/>
                        </a:rPr>
                        <a:t>Feature Usage (if on Teradata 16+)</a:t>
                      </a:r>
                    </a:p>
                    <a:p>
                      <a:pPr marL="628650" lvl="1" indent="-171450">
                        <a:buFont typeface="Arial" panose="020B0604020202020204" pitchFamily="34" charset="0"/>
                        <a:buChar char="•"/>
                      </a:pPr>
                      <a:r>
                        <a:rPr lang="en-US" sz="1200" b="0" kern="1200">
                          <a:solidFill>
                            <a:schemeClr val="tx1"/>
                          </a:solidFill>
                          <a:effectLst/>
                          <a:latin typeface="+mn-lt"/>
                          <a:ea typeface="+mn-ea"/>
                          <a:cs typeface="+mn-cs"/>
                        </a:rPr>
                        <a:t>User Profile (optional)</a:t>
                      </a:r>
                    </a:p>
                    <a:p>
                      <a:pPr marL="628650" lvl="1" indent="-171450">
                        <a:buFont typeface="Arial" panose="020B0604020202020204" pitchFamily="34" charset="0"/>
                        <a:buChar char="•"/>
                      </a:pPr>
                      <a:r>
                        <a:rPr lang="en-US" sz="1200" b="0" kern="1200">
                          <a:solidFill>
                            <a:schemeClr val="tx1"/>
                          </a:solidFill>
                          <a:effectLst/>
                          <a:latin typeface="+mn-lt"/>
                          <a:ea typeface="+mn-ea"/>
                          <a:cs typeface="+mn-cs"/>
                        </a:rPr>
                        <a:t>Data Usage Profile (optional)</a:t>
                      </a:r>
                      <a:endParaRPr lang="en-US" sz="1200" b="1" kern="1200">
                        <a:solidFill>
                          <a:schemeClr val="tx1"/>
                        </a:solidFill>
                        <a:effectLst/>
                        <a:latin typeface="+mn-lt"/>
                        <a:ea typeface="+mn-ea"/>
                        <a:cs typeface="+mn-cs"/>
                      </a:endParaRPr>
                    </a:p>
                    <a:p>
                      <a:pPr marL="457200" lvl="1" indent="0">
                        <a:buFont typeface="Arial" panose="020B0604020202020204" pitchFamily="34" charset="0"/>
                        <a:buNone/>
                      </a:pPr>
                      <a:endParaRPr lang="en-US" sz="1200" b="0" kern="1200">
                        <a:effectLst/>
                      </a:endParaRPr>
                    </a:p>
                  </a:txBody>
                  <a:tcPr marT="45735" marB="45735">
                    <a:solidFill>
                      <a:schemeClr val="bg2">
                        <a:lumMod val="20000"/>
                        <a:lumOff val="80000"/>
                      </a:schemeClr>
                    </a:solidFill>
                  </a:tcPr>
                </a:tc>
                <a:extLst>
                  <a:ext uri="{0D108BD9-81ED-4DB2-BD59-A6C34878D82A}">
                    <a16:rowId xmlns:a16="http://schemas.microsoft.com/office/drawing/2014/main" val="245454751"/>
                  </a:ext>
                </a:extLst>
              </a:tr>
              <a:tr h="189845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a:effectLst/>
                        </a:rPr>
                        <a:t>What do I need?</a:t>
                      </a:r>
                    </a:p>
                    <a:p>
                      <a:endParaRPr lang="en-AU" sz="1200" b="1" kern="1200">
                        <a:solidFill>
                          <a:schemeClr val="tx1"/>
                        </a:solidFill>
                        <a:latin typeface="+mn-lt"/>
                        <a:ea typeface="+mn-ea"/>
                        <a:cs typeface="+mn-cs"/>
                      </a:endParaRPr>
                    </a:p>
                  </a:txBody>
                  <a:tcPr marT="45735" marB="45735">
                    <a:solidFill>
                      <a:schemeClr val="bg2">
                        <a:lumMod val="20000"/>
                        <a:lumOff val="80000"/>
                      </a:schemeClr>
                    </a:solidFill>
                  </a:tcPr>
                </a:tc>
                <a:tc>
                  <a:txBody>
                    <a:bodyPr/>
                    <a:lstStyle/>
                    <a:p>
                      <a:pPr marL="0" indent="0">
                        <a:buFont typeface="Arial" panose="020B0604020202020204" pitchFamily="34" charset="0"/>
                        <a:buNone/>
                      </a:pPr>
                      <a:r>
                        <a:rPr lang="en-US" sz="1200" b="0" kern="1200">
                          <a:effectLst/>
                        </a:rPr>
                        <a:t>The health check requires the following data:</a:t>
                      </a:r>
                    </a:p>
                    <a:p>
                      <a:pPr marL="628650" lvl="1" indent="-171450">
                        <a:buFont typeface="Arial" panose="020B0604020202020204" pitchFamily="34" charset="0"/>
                        <a:buChar char="•"/>
                      </a:pPr>
                      <a:r>
                        <a:rPr lang="en-US" sz="1200" b="0" kern="1200">
                          <a:effectLst/>
                        </a:rPr>
                        <a:t>ResUsage and Database Query Log (DBQL)</a:t>
                      </a:r>
                    </a:p>
                    <a:p>
                      <a:pPr marL="628650" lvl="1" indent="-171450">
                        <a:buFont typeface="Arial" panose="020B0604020202020204" pitchFamily="34" charset="0"/>
                        <a:buChar char="•"/>
                      </a:pPr>
                      <a:r>
                        <a:rPr lang="en-US" sz="1200" b="0" kern="1200">
                          <a:effectLst/>
                        </a:rPr>
                        <a:t>DBQL Object logging (for Data Affinity)</a:t>
                      </a:r>
                    </a:p>
                    <a:p>
                      <a:pPr marL="628650" lvl="1" indent="-171450">
                        <a:buFont typeface="Arial" panose="020B0604020202020204" pitchFamily="34" charset="0"/>
                        <a:buChar char="•"/>
                      </a:pPr>
                      <a:r>
                        <a:rPr lang="en-US" sz="1200" b="0" kern="1200">
                          <a:effectLst/>
                        </a:rPr>
                        <a:t>Feature logging (for Feature Usage)</a:t>
                      </a:r>
                    </a:p>
                    <a:p>
                      <a:pPr marL="628650" lvl="1" indent="-171450">
                        <a:buFont typeface="Arial" panose="020B0604020202020204" pitchFamily="34" charset="0"/>
                        <a:buChar char="•"/>
                      </a:pPr>
                      <a:r>
                        <a:rPr lang="en-US" sz="1200" b="0" kern="1200">
                          <a:effectLst/>
                        </a:rPr>
                        <a:t>User group mapping (optional, requires customer input) </a:t>
                      </a:r>
                    </a:p>
                    <a:p>
                      <a:pPr marL="628650" lvl="1" indent="-171450">
                        <a:buFont typeface="Arial" panose="020B0604020202020204" pitchFamily="34" charset="0"/>
                        <a:buChar char="•"/>
                      </a:pPr>
                      <a:r>
                        <a:rPr lang="en-US" sz="1200" b="0" kern="1200">
                          <a:effectLst/>
                        </a:rPr>
                        <a:t>Data subject area mapping (optional, requires customer input)</a:t>
                      </a:r>
                    </a:p>
                    <a:p>
                      <a:pPr marL="628650" lvl="1" indent="-171450">
                        <a:buFont typeface="Arial" panose="020B0604020202020204" pitchFamily="34" charset="0"/>
                        <a:buChar char="•"/>
                      </a:pPr>
                      <a:endParaRPr lang="en-US" sz="1200" b="0" kern="1200">
                        <a:effectLst/>
                      </a:endParaRPr>
                    </a:p>
                    <a:p>
                      <a:pPr marL="0" lvl="0" indent="0">
                        <a:buFont typeface="Arial" panose="020B0604020202020204" pitchFamily="34" charset="0"/>
                        <a:buNone/>
                      </a:pPr>
                      <a:r>
                        <a:rPr lang="en-US" sz="1200" b="0" kern="1200">
                          <a:effectLst/>
                        </a:rPr>
                        <a:t>SQL will be supplied to the DBA for execution and extraction of the results for visualization</a:t>
                      </a:r>
                    </a:p>
                    <a:p>
                      <a:pPr marL="0" lvl="0" indent="0">
                        <a:buFont typeface="Arial" panose="020B0604020202020204" pitchFamily="34" charset="0"/>
                        <a:buNone/>
                      </a:pPr>
                      <a:endParaRPr lang="en-US" sz="1200" b="1" kern="1200">
                        <a:solidFill>
                          <a:schemeClr val="tx1"/>
                        </a:solidFill>
                        <a:latin typeface="+mn-lt"/>
                        <a:ea typeface="+mn-ea"/>
                        <a:cs typeface="+mn-cs"/>
                      </a:endParaRPr>
                    </a:p>
                  </a:txBody>
                  <a:tcPr marT="45735" marB="45735">
                    <a:solidFill>
                      <a:schemeClr val="bg2">
                        <a:lumMod val="20000"/>
                        <a:lumOff val="80000"/>
                      </a:schemeClr>
                    </a:solidFill>
                  </a:tcPr>
                </a:tc>
                <a:extLst>
                  <a:ext uri="{0D108BD9-81ED-4DB2-BD59-A6C34878D82A}">
                    <a16:rowId xmlns:a16="http://schemas.microsoft.com/office/drawing/2014/main" val="2743031175"/>
                  </a:ext>
                </a:extLst>
              </a:tr>
              <a:tr h="1234524">
                <a:tc>
                  <a:txBody>
                    <a:bodyPr/>
                    <a:lstStyle/>
                    <a:p>
                      <a:r>
                        <a:rPr lang="en-AU" sz="1200" b="1" kern="1200">
                          <a:solidFill>
                            <a:schemeClr val="tx1"/>
                          </a:solidFill>
                          <a:latin typeface="+mn-lt"/>
                          <a:ea typeface="+mn-ea"/>
                          <a:cs typeface="+mn-cs"/>
                        </a:rPr>
                        <a:t>How long does it take?</a:t>
                      </a:r>
                    </a:p>
                  </a:txBody>
                  <a:tcPr marT="45735" marB="45735">
                    <a:solidFill>
                      <a:schemeClr val="bg2">
                        <a:lumMod val="20000"/>
                        <a:lumOff val="80000"/>
                      </a:schemeClr>
                    </a:solidFill>
                  </a:tcPr>
                </a:tc>
                <a:tc>
                  <a:txBody>
                    <a:bodyPr/>
                    <a:lstStyle/>
                    <a:p>
                      <a:pPr marL="0" indent="0">
                        <a:buFont typeface="Arial" panose="020B0604020202020204" pitchFamily="34" charset="0"/>
                        <a:buNone/>
                      </a:pPr>
                      <a:r>
                        <a:rPr lang="en-US" sz="1200" b="0" kern="1200" dirty="0">
                          <a:effectLst/>
                        </a:rPr>
                        <a:t>Teradata will take 1 week to complete the analysis and produce the report.</a:t>
                      </a:r>
                    </a:p>
                    <a:p>
                      <a:pPr marL="0" indent="0">
                        <a:buFont typeface="Arial" panose="020B0604020202020204" pitchFamily="34" charset="0"/>
                        <a:buNone/>
                      </a:pPr>
                      <a:endParaRPr lang="en-US" sz="1200" b="0" kern="1200" dirty="0">
                        <a:effectLst/>
                      </a:endParaRPr>
                    </a:p>
                    <a:p>
                      <a:pPr marL="0" indent="0">
                        <a:buFont typeface="Arial" panose="020B0604020202020204" pitchFamily="34" charset="0"/>
                        <a:buNone/>
                      </a:pPr>
                      <a:r>
                        <a:rPr lang="en-US" sz="1200" b="0" kern="1200" dirty="0">
                          <a:effectLst/>
                        </a:rPr>
                        <a:t>There is no charge for the Initial Baseline service.</a:t>
                      </a:r>
                    </a:p>
                    <a:p>
                      <a:pPr marL="0" lvl="0" indent="0">
                        <a:buFont typeface="Arial" panose="020B0604020202020204" pitchFamily="34" charset="0"/>
                        <a:buNone/>
                      </a:pPr>
                      <a:endParaRPr lang="en-US" sz="1200" b="1" kern="1200" dirty="0">
                        <a:solidFill>
                          <a:schemeClr val="tx1"/>
                        </a:solidFill>
                        <a:latin typeface="+mn-lt"/>
                        <a:ea typeface="+mn-ea"/>
                        <a:cs typeface="+mn-cs"/>
                      </a:endParaRPr>
                    </a:p>
                  </a:txBody>
                  <a:tcPr marT="45735" marB="45735">
                    <a:solidFill>
                      <a:schemeClr val="bg2">
                        <a:lumMod val="20000"/>
                        <a:lumOff val="80000"/>
                      </a:schemeClr>
                    </a:solidFill>
                  </a:tcPr>
                </a:tc>
                <a:extLst>
                  <a:ext uri="{0D108BD9-81ED-4DB2-BD59-A6C34878D82A}">
                    <a16:rowId xmlns:a16="http://schemas.microsoft.com/office/drawing/2014/main" val="3282192285"/>
                  </a:ext>
                </a:extLst>
              </a:tr>
            </a:tbl>
          </a:graphicData>
        </a:graphic>
      </p:graphicFrame>
      <p:graphicFrame>
        <p:nvGraphicFramePr>
          <p:cNvPr id="7" name="Table 6"/>
          <p:cNvGraphicFramePr>
            <a:graphicFrameLocks noGrp="1"/>
          </p:cNvGraphicFramePr>
          <p:nvPr/>
        </p:nvGraphicFramePr>
        <p:xfrm>
          <a:off x="7317125" y="924339"/>
          <a:ext cx="4499206" cy="1600320"/>
        </p:xfrm>
        <a:graphic>
          <a:graphicData uri="http://schemas.openxmlformats.org/drawingml/2006/table">
            <a:tbl>
              <a:tblPr firstRow="1">
                <a:tableStyleId>{3B4B98B0-60AC-42C2-AFA5-B58CD77FA1E5}</a:tableStyleId>
              </a:tblPr>
              <a:tblGrid>
                <a:gridCol w="1439249">
                  <a:extLst>
                    <a:ext uri="{9D8B030D-6E8A-4147-A177-3AD203B41FA5}">
                      <a16:colId xmlns:a16="http://schemas.microsoft.com/office/drawing/2014/main" val="20000"/>
                    </a:ext>
                  </a:extLst>
                </a:gridCol>
                <a:gridCol w="3059957">
                  <a:extLst>
                    <a:ext uri="{9D8B030D-6E8A-4147-A177-3AD203B41FA5}">
                      <a16:colId xmlns:a16="http://schemas.microsoft.com/office/drawing/2014/main" val="20001"/>
                    </a:ext>
                  </a:extLst>
                </a:gridCol>
              </a:tblGrid>
              <a:tr h="150373">
                <a:tc gridSpan="2">
                  <a:txBody>
                    <a:bodyPr/>
                    <a:lstStyle/>
                    <a:p>
                      <a:pPr marL="457200" lvl="1" indent="0">
                        <a:buFont typeface="Arial" panose="020B0604020202020204" pitchFamily="34" charset="0"/>
                        <a:buNone/>
                      </a:pPr>
                      <a:endParaRPr lang="en-AU" sz="1100" b="0" dirty="0">
                        <a:solidFill>
                          <a:schemeClr val="accent5">
                            <a:lumMod val="50000"/>
                          </a:schemeClr>
                        </a:solidFill>
                        <a:latin typeface="Calibri" panose="020F0502020204030204" pitchFamily="34" charset="0"/>
                        <a:cs typeface="Calibri" panose="020F0502020204030204" pitchFamily="34" charset="0"/>
                      </a:endParaRPr>
                    </a:p>
                  </a:txBody>
                  <a:tcPr marT="45735" marB="45735"/>
                </a:tc>
                <a:tc hMerge="1">
                  <a:txBody>
                    <a:bodyPr/>
                    <a:lstStyle/>
                    <a:p>
                      <a:endParaRPr lang="en-US"/>
                    </a:p>
                  </a:txBody>
                  <a:tcPr/>
                </a:tc>
                <a:extLst>
                  <a:ext uri="{0D108BD9-81ED-4DB2-BD59-A6C34878D82A}">
                    <a16:rowId xmlns:a16="http://schemas.microsoft.com/office/drawing/2014/main" val="10000"/>
                  </a:ext>
                </a:extLst>
              </a:tr>
              <a:tr h="252615">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b="1" kern="1200">
                          <a:solidFill>
                            <a:schemeClr val="bg1"/>
                          </a:solidFill>
                          <a:latin typeface="Calibri" panose="020F0502020204030204" pitchFamily="34" charset="0"/>
                          <a:ea typeface="+mn-ea"/>
                          <a:cs typeface="Calibri" panose="020F0502020204030204" pitchFamily="34" charset="0"/>
                        </a:rPr>
                        <a:t>Potentially Sensitive Data</a:t>
                      </a:r>
                    </a:p>
                  </a:txBody>
                  <a:tcPr marT="45735" marB="45735">
                    <a:solidFill>
                      <a:schemeClr val="accent1"/>
                    </a:solidFill>
                  </a:tcPr>
                </a:tc>
                <a:tc hMerge="1">
                  <a:txBody>
                    <a:bodyPr/>
                    <a:lstStyle/>
                    <a:p>
                      <a:endParaRPr lang="en-US"/>
                    </a:p>
                  </a:txBody>
                  <a:tcPr/>
                </a:tc>
                <a:extLst>
                  <a:ext uri="{0D108BD9-81ED-4DB2-BD59-A6C34878D82A}">
                    <a16:rowId xmlns:a16="http://schemas.microsoft.com/office/drawing/2014/main" val="10001"/>
                  </a:ext>
                </a:extLst>
              </a:tr>
              <a:tr h="442241">
                <a:tc>
                  <a:txBody>
                    <a:bodyPr/>
                    <a:lstStyle/>
                    <a:p>
                      <a:pPr marL="0" indent="0">
                        <a:buFont typeface="Arial" pitchFamily="34" charset="0"/>
                        <a:buNone/>
                      </a:pPr>
                      <a:r>
                        <a:rPr lang="en-US" sz="1100" b="1">
                          <a:solidFill>
                            <a:schemeClr val="tx1"/>
                          </a:solidFill>
                        </a:rPr>
                        <a:t>What is extracted?</a:t>
                      </a:r>
                    </a:p>
                  </a:txBody>
                  <a:tcPr marT="45735" marB="45735">
                    <a:solidFill>
                      <a:schemeClr val="bg2">
                        <a:lumMod val="20000"/>
                        <a:lumOff val="80000"/>
                      </a:schemeClr>
                    </a:solidFill>
                  </a:tcPr>
                </a:tc>
                <a:tc>
                  <a:txBody>
                    <a:bodyPr/>
                    <a:lstStyle/>
                    <a:p>
                      <a:pPr marL="0" indent="0" algn="l">
                        <a:buFont typeface="Arial" panose="020B0604020202020204" pitchFamily="34" charset="0"/>
                        <a:buNone/>
                      </a:pPr>
                      <a:r>
                        <a:rPr lang="en-US" sz="1100" b="0" kern="1200">
                          <a:effectLst/>
                        </a:rPr>
                        <a:t>Username</a:t>
                      </a:r>
                    </a:p>
                    <a:p>
                      <a:pPr marL="0" indent="0" algn="l">
                        <a:buFont typeface="Arial" panose="020B0604020202020204" pitchFamily="34" charset="0"/>
                        <a:buNone/>
                      </a:pPr>
                      <a:r>
                        <a:rPr lang="en-US" sz="1100" b="0" kern="1200">
                          <a:effectLst/>
                        </a:rPr>
                        <a:t>Database name</a:t>
                      </a:r>
                    </a:p>
                    <a:p>
                      <a:pPr marL="0" indent="0" algn="l">
                        <a:buFont typeface="Arial" panose="020B0604020202020204" pitchFamily="34" charset="0"/>
                        <a:buNone/>
                      </a:pPr>
                      <a:r>
                        <a:rPr lang="en-US" sz="1100" b="0" kern="1200">
                          <a:effectLst/>
                        </a:rPr>
                        <a:t>Table name</a:t>
                      </a:r>
                    </a:p>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lang="en-US" sz="1100" b="0" i="0" kern="1200">
                          <a:solidFill>
                            <a:schemeClr val="tx1"/>
                          </a:solidFill>
                          <a:effectLst/>
                          <a:latin typeface="+mn-lt"/>
                          <a:ea typeface="+mn-ea"/>
                          <a:cs typeface="+mn-cs"/>
                        </a:rPr>
                        <a:t>CPU, IO and Diskspace metrics</a:t>
                      </a:r>
                    </a:p>
                  </a:txBody>
                  <a:tcPr marT="45735" marB="45735">
                    <a:solidFill>
                      <a:schemeClr val="bg2">
                        <a:lumMod val="20000"/>
                        <a:lumOff val="80000"/>
                      </a:schemeClr>
                    </a:solidFill>
                  </a:tcPr>
                </a:tc>
                <a:extLst>
                  <a:ext uri="{0D108BD9-81ED-4DB2-BD59-A6C34878D82A}">
                    <a16:rowId xmlns:a16="http://schemas.microsoft.com/office/drawing/2014/main" val="10005"/>
                  </a:ext>
                </a:extLst>
              </a:tr>
              <a:tr h="150373">
                <a:tc>
                  <a:txBody>
                    <a:bodyPr/>
                    <a:lstStyle/>
                    <a:p>
                      <a:pPr marL="0" indent="0">
                        <a:buFont typeface="Arial" pitchFamily="34" charset="0"/>
                        <a:buNone/>
                      </a:pPr>
                      <a:endParaRPr lang="en-US" sz="1100" b="1">
                        <a:solidFill>
                          <a:schemeClr val="tx1"/>
                        </a:solidFill>
                      </a:endParaRPr>
                    </a:p>
                  </a:txBody>
                  <a:tcPr marT="45735" marB="45735">
                    <a:solidFill>
                      <a:schemeClr val="bg2">
                        <a:lumMod val="20000"/>
                        <a:lumOff val="80000"/>
                      </a:schemeClr>
                    </a:solidFill>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itchFamily="34" charset="0"/>
                        <a:buChar char="•"/>
                        <a:tabLst/>
                        <a:defRPr/>
                      </a:pPr>
                      <a:endParaRPr lang="en-US" sz="1100" baseline="0" dirty="0">
                        <a:solidFill>
                          <a:schemeClr val="tx1"/>
                        </a:solidFill>
                      </a:endParaRPr>
                    </a:p>
                  </a:txBody>
                  <a:tcPr marT="45735" marB="45735">
                    <a:solidFill>
                      <a:schemeClr val="bg2">
                        <a:lumMod val="20000"/>
                        <a:lumOff val="80000"/>
                      </a:schemeClr>
                    </a:solidFill>
                  </a:tcPr>
                </a:tc>
                <a:extLst>
                  <a:ext uri="{0D108BD9-81ED-4DB2-BD59-A6C34878D82A}">
                    <a16:rowId xmlns:a16="http://schemas.microsoft.com/office/drawing/2014/main" val="10006"/>
                  </a:ext>
                </a:extLst>
              </a:tr>
            </a:tbl>
          </a:graphicData>
        </a:graphic>
      </p:graphicFrame>
      <p:sp>
        <p:nvSpPr>
          <p:cNvPr id="16" name="TextBox 15">
            <a:extLst>
              <a:ext uri="{FF2B5EF4-FFF2-40B4-BE49-F238E27FC236}">
                <a16:creationId xmlns:a16="http://schemas.microsoft.com/office/drawing/2014/main" id="{8498DAA0-AE42-4F5A-ACB1-58C3727EBD00}"/>
              </a:ext>
            </a:extLst>
          </p:cNvPr>
          <p:cNvSpPr txBox="1"/>
          <p:nvPr/>
        </p:nvSpPr>
        <p:spPr>
          <a:xfrm>
            <a:off x="375669" y="345363"/>
            <a:ext cx="4464492" cy="584775"/>
          </a:xfrm>
          <a:prstGeom prst="rect">
            <a:avLst/>
          </a:prstGeom>
          <a:noFill/>
        </p:spPr>
        <p:txBody>
          <a:bodyPr wrap="none" rtlCol="0">
            <a:spAutoFit/>
          </a:bodyPr>
          <a:lstStyle/>
          <a:p>
            <a:pPr defTabSz="1218810"/>
            <a:r>
              <a:rPr lang="en-AU" sz="3200" b="1" dirty="0">
                <a:solidFill>
                  <a:schemeClr val="accent1"/>
                </a:solidFill>
                <a:latin typeface="+mj-lt"/>
                <a:cs typeface="Calibri" panose="020F0502020204030204" pitchFamily="34" charset="0"/>
              </a:rPr>
              <a:t>Vantage Health Check</a:t>
            </a:r>
          </a:p>
        </p:txBody>
      </p:sp>
      <p:pic>
        <p:nvPicPr>
          <p:cNvPr id="9" name="Picture 8">
            <a:extLst>
              <a:ext uri="{FF2B5EF4-FFF2-40B4-BE49-F238E27FC236}">
                <a16:creationId xmlns:a16="http://schemas.microsoft.com/office/drawing/2014/main" id="{81D57292-EAA8-4D27-904A-5A20B85DE260}"/>
              </a:ext>
            </a:extLst>
          </p:cNvPr>
          <p:cNvPicPr>
            <a:picLocks noChangeAspect="1"/>
          </p:cNvPicPr>
          <p:nvPr/>
        </p:nvPicPr>
        <p:blipFill>
          <a:blip r:embed="rId4"/>
          <a:stretch>
            <a:fillRect/>
          </a:stretch>
        </p:blipFill>
        <p:spPr>
          <a:xfrm>
            <a:off x="9534946" y="5036673"/>
            <a:ext cx="2281385" cy="1256784"/>
          </a:xfrm>
          <a:prstGeom prst="rect">
            <a:avLst/>
          </a:prstGeom>
        </p:spPr>
      </p:pic>
      <p:pic>
        <p:nvPicPr>
          <p:cNvPr id="11" name="Picture 10">
            <a:extLst>
              <a:ext uri="{FF2B5EF4-FFF2-40B4-BE49-F238E27FC236}">
                <a16:creationId xmlns:a16="http://schemas.microsoft.com/office/drawing/2014/main" id="{4BDB59D3-04B5-4301-9732-E93C76A2C13D}"/>
              </a:ext>
            </a:extLst>
          </p:cNvPr>
          <p:cNvPicPr>
            <a:picLocks noChangeAspect="1"/>
          </p:cNvPicPr>
          <p:nvPr/>
        </p:nvPicPr>
        <p:blipFill>
          <a:blip r:embed="rId5"/>
          <a:stretch>
            <a:fillRect/>
          </a:stretch>
        </p:blipFill>
        <p:spPr>
          <a:xfrm>
            <a:off x="7220426" y="4994126"/>
            <a:ext cx="2281385" cy="1269700"/>
          </a:xfrm>
          <a:prstGeom prst="rect">
            <a:avLst/>
          </a:prstGeom>
        </p:spPr>
      </p:pic>
      <p:pic>
        <p:nvPicPr>
          <p:cNvPr id="12" name="Picture 11">
            <a:extLst>
              <a:ext uri="{FF2B5EF4-FFF2-40B4-BE49-F238E27FC236}">
                <a16:creationId xmlns:a16="http://schemas.microsoft.com/office/drawing/2014/main" id="{3C436E40-0741-4DF9-BE16-7EB3271C118E}"/>
              </a:ext>
            </a:extLst>
          </p:cNvPr>
          <p:cNvPicPr>
            <a:picLocks noChangeAspect="1"/>
          </p:cNvPicPr>
          <p:nvPr/>
        </p:nvPicPr>
        <p:blipFill>
          <a:blip r:embed="rId6"/>
          <a:stretch>
            <a:fillRect/>
          </a:stretch>
        </p:blipFill>
        <p:spPr>
          <a:xfrm>
            <a:off x="7271566" y="2636030"/>
            <a:ext cx="2226079" cy="2259366"/>
          </a:xfrm>
          <a:prstGeom prst="rect">
            <a:avLst/>
          </a:prstGeom>
        </p:spPr>
      </p:pic>
      <p:pic>
        <p:nvPicPr>
          <p:cNvPr id="10" name="Picture 9">
            <a:extLst>
              <a:ext uri="{FF2B5EF4-FFF2-40B4-BE49-F238E27FC236}">
                <a16:creationId xmlns:a16="http://schemas.microsoft.com/office/drawing/2014/main" id="{1C511F54-E0DD-4E0D-9D57-499A79E7F51B}"/>
              </a:ext>
            </a:extLst>
          </p:cNvPr>
          <p:cNvPicPr>
            <a:picLocks noChangeAspect="1"/>
          </p:cNvPicPr>
          <p:nvPr/>
        </p:nvPicPr>
        <p:blipFill>
          <a:blip r:embed="rId7"/>
          <a:stretch>
            <a:fillRect/>
          </a:stretch>
        </p:blipFill>
        <p:spPr>
          <a:xfrm>
            <a:off x="9418133" y="2592839"/>
            <a:ext cx="2398198" cy="2302557"/>
          </a:xfrm>
          <a:prstGeom prst="rect">
            <a:avLst/>
          </a:prstGeom>
        </p:spPr>
      </p:pic>
      <p:sp>
        <p:nvSpPr>
          <p:cNvPr id="13" name="TextBox 12">
            <a:extLst>
              <a:ext uri="{FF2B5EF4-FFF2-40B4-BE49-F238E27FC236}">
                <a16:creationId xmlns:a16="http://schemas.microsoft.com/office/drawing/2014/main" id="{7F017F90-4513-4FC4-92A6-46673E30ECC3}"/>
              </a:ext>
            </a:extLst>
          </p:cNvPr>
          <p:cNvSpPr txBox="1"/>
          <p:nvPr/>
        </p:nvSpPr>
        <p:spPr>
          <a:xfrm>
            <a:off x="509531" y="6512637"/>
            <a:ext cx="1751069" cy="261610"/>
          </a:xfrm>
          <a:prstGeom prst="rect">
            <a:avLst/>
          </a:prstGeom>
          <a:noFill/>
        </p:spPr>
        <p:txBody>
          <a:bodyPr wrap="square" lIns="0" tIns="0" rIns="0" b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a:solidFill>
                  <a:schemeClr val="bg1">
                    <a:lumMod val="65000"/>
                  </a:schemeClr>
                </a:solidFill>
              </a:rPr>
              <a:t>©2020 Teradata</a:t>
            </a:r>
          </a:p>
        </p:txBody>
      </p:sp>
    </p:spTree>
    <p:custDataLst>
      <p:tags r:id="rId1"/>
    </p:custDataLst>
    <p:extLst>
      <p:ext uri="{BB962C8B-B14F-4D97-AF65-F5344CB8AC3E}">
        <p14:creationId xmlns:p14="http://schemas.microsoft.com/office/powerpoint/2010/main" val="3051988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solidFill>
                  <a:schemeClr val="accent1"/>
                </a:solidFill>
                <a:latin typeface="+mj-lt"/>
              </a:rPr>
              <a:t>System Summary</a:t>
            </a:r>
            <a:endParaRPr lang="en-AU">
              <a:solidFill>
                <a:schemeClr val="accent1"/>
              </a:solidFill>
              <a:latin typeface="+mj-lt"/>
            </a:endParaRPr>
          </a:p>
        </p:txBody>
      </p:sp>
      <p:sp>
        <p:nvSpPr>
          <p:cNvPr id="7" name="Content Placeholder 6"/>
          <p:cNvSpPr>
            <a:spLocks noGrp="1"/>
          </p:cNvSpPr>
          <p:nvPr>
            <p:ph idx="1"/>
          </p:nvPr>
        </p:nvSpPr>
        <p:spPr/>
        <p:txBody>
          <a:bodyPr>
            <a:normAutofit/>
          </a:bodyPr>
          <a:lstStyle/>
          <a:p>
            <a:r>
              <a:rPr lang="en-AU" sz="2000" dirty="0"/>
              <a:t>&lt;config&gt; nodes with 512Gb memory + &lt;config&gt; standby nodes</a:t>
            </a:r>
          </a:p>
          <a:p>
            <a:r>
              <a:rPr lang="en-US" sz="2000" dirty="0"/>
              <a:t>Database Version {{</a:t>
            </a:r>
            <a:r>
              <a:rPr lang="en-US" sz="2000" dirty="0" err="1"/>
              <a:t>val:intro.csv</a:t>
            </a:r>
            <a:r>
              <a:rPr lang="en-US" sz="2000" dirty="0"/>
              <a:t>[1,Database_Version]}}</a:t>
            </a:r>
          </a:p>
          <a:p>
            <a:r>
              <a:rPr lang="en-US" sz="2000" dirty="0"/>
              <a:t>Total Current Used Space as of 14-Nov-2018</a:t>
            </a:r>
          </a:p>
          <a:p>
            <a:pPr lvl="1"/>
            <a:r>
              <a:rPr lang="en-US" sz="1800" dirty="0"/>
              <a:t>&lt;num&gt; Databases (Databases with tables)</a:t>
            </a:r>
          </a:p>
          <a:p>
            <a:pPr lvl="2"/>
            <a:r>
              <a:rPr lang="en-US" sz="1600" dirty="0"/>
              <a:t>&lt;</a:t>
            </a:r>
            <a:r>
              <a:rPr lang="en-US" sz="1600" dirty="0" err="1"/>
              <a:t>databasename</a:t>
            </a:r>
            <a:r>
              <a:rPr lang="en-US" sz="1600" dirty="0"/>
              <a:t>&gt; (10,403 tables)</a:t>
            </a:r>
          </a:p>
          <a:p>
            <a:pPr lvl="1"/>
            <a:r>
              <a:rPr lang="en-US" sz="2000" dirty="0"/>
              <a:t>Sample Period  from </a:t>
            </a:r>
            <a:r>
              <a:rPr lang="en-US" sz="1700" dirty="0"/>
              <a:t>Apr 2019 to May 2020</a:t>
            </a:r>
          </a:p>
          <a:p>
            <a:r>
              <a:rPr lang="en-US" sz="2000" dirty="0"/>
              <a:t>Total Queries in the Period are 151,937,750</a:t>
            </a:r>
            <a:endParaRPr lang="en-US" sz="2000" dirty="0">
              <a:solidFill>
                <a:srgbClr val="FF0000"/>
              </a:solidFill>
            </a:endParaRPr>
          </a:p>
          <a:p>
            <a:pPr lvl="1"/>
            <a:r>
              <a:rPr lang="en-US" sz="1700" dirty="0"/>
              <a:t>This is in the higher range from other engagements</a:t>
            </a:r>
          </a:p>
          <a:p>
            <a:pPr lvl="1"/>
            <a:r>
              <a:rPr lang="en-US" sz="1800" dirty="0"/>
              <a:t>All Maintenance (ETL or data preparation): 71,247,130 </a:t>
            </a:r>
          </a:p>
          <a:p>
            <a:pPr lvl="1"/>
            <a:r>
              <a:rPr lang="en-US" sz="1800" dirty="0"/>
              <a:t>All Select: 80,690,620 </a:t>
            </a:r>
          </a:p>
          <a:p>
            <a:pPr lvl="1"/>
            <a:r>
              <a:rPr lang="en-US" sz="1800" dirty="0"/>
              <a:t>Daily Average All Queries: 3,453,130</a:t>
            </a:r>
          </a:p>
          <a:p>
            <a:pPr lvl="1"/>
            <a:r>
              <a:rPr lang="en-US" sz="1800" dirty="0"/>
              <a:t>Daily Max All Queries: 5,325,366 (12</a:t>
            </a:r>
            <a:r>
              <a:rPr lang="en-US" sz="1800" baseline="30000" dirty="0"/>
              <a:t>th</a:t>
            </a:r>
            <a:r>
              <a:rPr lang="en-US" sz="1800" dirty="0"/>
              <a:t> May 20)</a:t>
            </a:r>
            <a:endParaRPr lang="pt-BR" sz="1800" dirty="0"/>
          </a:p>
          <a:p>
            <a:pPr lvl="3"/>
            <a:endParaRPr lang="pt-BR" dirty="0"/>
          </a:p>
          <a:p>
            <a:endParaRPr lang="en-US" dirty="0"/>
          </a:p>
        </p:txBody>
      </p:sp>
      <p:sp>
        <p:nvSpPr>
          <p:cNvPr id="8" name="Content Placeholder 6">
            <a:extLst>
              <a:ext uri="{FF2B5EF4-FFF2-40B4-BE49-F238E27FC236}">
                <a16:creationId xmlns:a16="http://schemas.microsoft.com/office/drawing/2014/main" id="{AD1E5AC2-0058-4A91-B768-30A31E09220E}"/>
              </a:ext>
            </a:extLst>
          </p:cNvPr>
          <p:cNvSpPr txBox="1">
            <a:spLocks/>
          </p:cNvSpPr>
          <p:nvPr/>
        </p:nvSpPr>
        <p:spPr bwMode="gray">
          <a:xfrm>
            <a:off x="6988029" y="3124576"/>
            <a:ext cx="5041784" cy="2730940"/>
          </a:xfrm>
          <a:prstGeom prst="rect">
            <a:avLst/>
          </a:prstGeom>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400" kern="1200">
                <a:solidFill>
                  <a:schemeClr val="tx1"/>
                </a:solidFill>
                <a:latin typeface="+mn-lt"/>
                <a:ea typeface="+mn-ea"/>
                <a:cs typeface="+mn-cs"/>
              </a:defRPr>
            </a:lvl1pPr>
            <a:lvl2pPr marL="687601" indent="-306780" algn="l" defTabSz="914400" rtl="0" eaLnBrk="1" latinLnBrk="0" hangingPunct="1">
              <a:lnSpc>
                <a:spcPct val="100000"/>
              </a:lnSpc>
              <a:spcBef>
                <a:spcPts val="500"/>
              </a:spcBef>
              <a:buFont typeface="Arial" panose="020B0604020202020204" pitchFamily="34" charset="0"/>
              <a:buChar char="•"/>
              <a:tabLst/>
              <a:defRPr sz="2100" kern="1200">
                <a:solidFill>
                  <a:schemeClr val="tx1"/>
                </a:solidFill>
                <a:latin typeface="+mn-lt"/>
                <a:ea typeface="+mn-ea"/>
                <a:cs typeface="+mn-cs"/>
              </a:defRPr>
            </a:lvl2pPr>
            <a:lvl3pPr marL="916090" indent="-228495" algn="l" defTabSz="914400" rtl="0" eaLnBrk="1" latinLnBrk="0" hangingPunct="1">
              <a:lnSpc>
                <a:spcPct val="90000"/>
              </a:lnSpc>
              <a:spcBef>
                <a:spcPts val="500"/>
              </a:spcBef>
              <a:buFont typeface="Arial" panose="020B0604020202020204" pitchFamily="34" charset="0"/>
              <a:buChar char="•"/>
              <a:tabLst/>
              <a:defRPr sz="19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24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t>Top three users of the Teradata  production platform</a:t>
            </a:r>
          </a:p>
          <a:p>
            <a:pPr lvl="1"/>
            <a:r>
              <a:rPr lang="pt-BR" sz="1800"/>
              <a:t>&lt;user&gt;	  24,717,543 (Queries)</a:t>
            </a:r>
          </a:p>
          <a:p>
            <a:pPr lvl="1"/>
            <a:r>
              <a:rPr lang="pt-BR" sz="1800"/>
              <a:t>&lt;user&gt; 	  17,657,196 (Queries)</a:t>
            </a:r>
          </a:p>
          <a:p>
            <a:pPr lvl="1"/>
            <a:r>
              <a:rPr lang="pt-BR" sz="1800"/>
              <a:t>&lt;user&gt;	   7,105,911 (Queries)</a:t>
            </a:r>
          </a:p>
          <a:p>
            <a:pPr lvl="3"/>
            <a:endParaRPr lang="pt-BR"/>
          </a:p>
          <a:p>
            <a:endParaRPr lang="en-US"/>
          </a:p>
        </p:txBody>
      </p:sp>
      <p:graphicFrame>
        <p:nvGraphicFramePr>
          <p:cNvPr id="2" name="Table 1">
            <a:extLst>
              <a:ext uri="{FF2B5EF4-FFF2-40B4-BE49-F238E27FC236}">
                <a16:creationId xmlns:a16="http://schemas.microsoft.com/office/drawing/2014/main" id="{F71A7AD2-B8F3-462E-8CE6-04DEC7B75355}"/>
              </a:ext>
            </a:extLst>
          </p:cNvPr>
          <p:cNvGraphicFramePr>
            <a:graphicFrameLocks noGrp="1"/>
          </p:cNvGraphicFramePr>
          <p:nvPr>
            <p:extLst>
              <p:ext uri="{D42A27DB-BD31-4B8C-83A1-F6EECF244321}">
                <p14:modId xmlns:p14="http://schemas.microsoft.com/office/powerpoint/2010/main" val="156921204"/>
              </p:ext>
            </p:extLst>
          </p:nvPr>
        </p:nvGraphicFramePr>
        <p:xfrm>
          <a:off x="6196668" y="2189005"/>
          <a:ext cx="4971779" cy="700166"/>
        </p:xfrm>
        <a:graphic>
          <a:graphicData uri="http://schemas.openxmlformats.org/drawingml/2006/table">
            <a:tbl>
              <a:tblPr firstRow="1" firstCol="1" bandRow="1">
                <a:tableStyleId>{1FECB4D8-DB02-4DC6-A0A2-4F2EBAE1DC90}</a:tableStyleId>
              </a:tblPr>
              <a:tblGrid>
                <a:gridCol w="1656787">
                  <a:extLst>
                    <a:ext uri="{9D8B030D-6E8A-4147-A177-3AD203B41FA5}">
                      <a16:colId xmlns:a16="http://schemas.microsoft.com/office/drawing/2014/main" val="3457980967"/>
                    </a:ext>
                  </a:extLst>
                </a:gridCol>
                <a:gridCol w="1657496">
                  <a:extLst>
                    <a:ext uri="{9D8B030D-6E8A-4147-A177-3AD203B41FA5}">
                      <a16:colId xmlns:a16="http://schemas.microsoft.com/office/drawing/2014/main" val="405637657"/>
                    </a:ext>
                  </a:extLst>
                </a:gridCol>
                <a:gridCol w="1657496">
                  <a:extLst>
                    <a:ext uri="{9D8B030D-6E8A-4147-A177-3AD203B41FA5}">
                      <a16:colId xmlns:a16="http://schemas.microsoft.com/office/drawing/2014/main" val="370415411"/>
                    </a:ext>
                  </a:extLst>
                </a:gridCol>
              </a:tblGrid>
              <a:tr h="350083">
                <a:tc>
                  <a:txBody>
                    <a:bodyPr/>
                    <a:lstStyle/>
                    <a:p>
                      <a:pPr>
                        <a:spcAft>
                          <a:spcPts val="0"/>
                        </a:spcAft>
                      </a:pPr>
                      <a:r>
                        <a:rPr lang="en-AU" sz="1600">
                          <a:effectLst/>
                        </a:rPr>
                        <a:t>CurrentPermTB</a:t>
                      </a:r>
                      <a:endParaRPr lang="en-AU" sz="1600">
                        <a:effectLst/>
                        <a:latin typeface="Calibri" panose="020F0502020204030204" pitchFamily="34" charset="0"/>
                        <a:ea typeface="Calibri" panose="020F0502020204030204" pitchFamily="34" charset="0"/>
                      </a:endParaRPr>
                    </a:p>
                  </a:txBody>
                  <a:tcPr marL="68580" marR="68580" marT="0" marB="0"/>
                </a:tc>
                <a:tc>
                  <a:txBody>
                    <a:bodyPr/>
                    <a:lstStyle/>
                    <a:p>
                      <a:pPr>
                        <a:spcAft>
                          <a:spcPts val="0"/>
                        </a:spcAft>
                      </a:pPr>
                      <a:r>
                        <a:rPr lang="en-AU" sz="1600">
                          <a:effectLst/>
                        </a:rPr>
                        <a:t>maxPermTB</a:t>
                      </a:r>
                      <a:endParaRPr lang="en-AU" sz="1600">
                        <a:effectLst/>
                        <a:latin typeface="Calibri" panose="020F0502020204030204" pitchFamily="34" charset="0"/>
                        <a:ea typeface="Calibri" panose="020F0502020204030204" pitchFamily="34" charset="0"/>
                      </a:endParaRPr>
                    </a:p>
                  </a:txBody>
                  <a:tcPr marL="68580" marR="68580" marT="0" marB="0"/>
                </a:tc>
                <a:tc>
                  <a:txBody>
                    <a:bodyPr/>
                    <a:lstStyle/>
                    <a:p>
                      <a:pPr>
                        <a:spcAft>
                          <a:spcPts val="0"/>
                        </a:spcAft>
                      </a:pPr>
                      <a:r>
                        <a:rPr lang="en-AU" sz="1600">
                          <a:effectLst/>
                        </a:rPr>
                        <a:t>FreePermTB</a:t>
                      </a:r>
                      <a:endParaRPr lang="en-AU" sz="1600">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3486348353"/>
                  </a:ext>
                </a:extLst>
              </a:tr>
              <a:tr h="350083">
                <a:tc>
                  <a:txBody>
                    <a:bodyPr/>
                    <a:lstStyle/>
                    <a:p>
                      <a:pPr>
                        <a:spcAft>
                          <a:spcPts val="0"/>
                        </a:spcAft>
                      </a:pPr>
                      <a:r>
                        <a:rPr lang="en-AU" sz="1600">
                          <a:effectLst/>
                        </a:rPr>
                        <a:t>xxxx</a:t>
                      </a:r>
                      <a:endParaRPr lang="en-AU" sz="1600">
                        <a:effectLst/>
                        <a:latin typeface="Calibri" panose="020F0502020204030204" pitchFamily="34" charset="0"/>
                        <a:ea typeface="Calibri" panose="020F0502020204030204" pitchFamily="34" charset="0"/>
                      </a:endParaRPr>
                    </a:p>
                  </a:txBody>
                  <a:tcPr marL="68580" marR="68580" marT="0" marB="0"/>
                </a:tc>
                <a:tc>
                  <a:txBody>
                    <a:bodyPr/>
                    <a:lstStyle/>
                    <a:p>
                      <a:pPr>
                        <a:spcAft>
                          <a:spcPts val="0"/>
                        </a:spcAft>
                      </a:pPr>
                      <a:r>
                        <a:rPr lang="en-AU" sz="1600">
                          <a:effectLst/>
                        </a:rPr>
                        <a:t>xxxx</a:t>
                      </a:r>
                      <a:endParaRPr lang="en-AU" sz="1600">
                        <a:effectLst/>
                        <a:latin typeface="Calibri" panose="020F0502020204030204" pitchFamily="34" charset="0"/>
                        <a:ea typeface="Calibri" panose="020F0502020204030204" pitchFamily="34" charset="0"/>
                      </a:endParaRPr>
                    </a:p>
                  </a:txBody>
                  <a:tcPr marL="68580" marR="68580" marT="0" marB="0"/>
                </a:tc>
                <a:tc>
                  <a:txBody>
                    <a:bodyPr/>
                    <a:lstStyle/>
                    <a:p>
                      <a:pPr>
                        <a:spcAft>
                          <a:spcPts val="0"/>
                        </a:spcAft>
                      </a:pPr>
                      <a:r>
                        <a:rPr lang="en-AU" sz="1600">
                          <a:effectLst/>
                        </a:rPr>
                        <a:t>xxxx</a:t>
                      </a:r>
                      <a:endParaRPr lang="en-AU" sz="1600">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2817575696"/>
                  </a:ext>
                </a:extLst>
              </a:tr>
            </a:tbl>
          </a:graphicData>
        </a:graphic>
      </p:graphicFrame>
    </p:spTree>
    <p:extLst>
      <p:ext uri="{BB962C8B-B14F-4D97-AF65-F5344CB8AC3E}">
        <p14:creationId xmlns:p14="http://schemas.microsoft.com/office/powerpoint/2010/main" val="39736876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latin typeface="+mj-lt"/>
              </a:rPr>
              <a:t>Key Findings</a:t>
            </a:r>
            <a:endParaRPr lang="en-AU">
              <a:solidFill>
                <a:schemeClr val="accent1"/>
              </a:solidFill>
              <a:latin typeface="+mj-lt"/>
            </a:endParaRPr>
          </a:p>
        </p:txBody>
      </p:sp>
      <p:sp>
        <p:nvSpPr>
          <p:cNvPr id="3" name="Content Placeholder 2"/>
          <p:cNvSpPr>
            <a:spLocks noGrp="1"/>
          </p:cNvSpPr>
          <p:nvPr>
            <p:ph idx="1"/>
          </p:nvPr>
        </p:nvSpPr>
        <p:spPr>
          <a:xfrm>
            <a:off x="609600" y="1163078"/>
            <a:ext cx="10972801" cy="4819208"/>
          </a:xfrm>
        </p:spPr>
        <p:txBody>
          <a:bodyPr>
            <a:noAutofit/>
          </a:bodyPr>
          <a:lstStyle/>
          <a:p>
            <a:pPr marL="0" indent="0">
              <a:buNone/>
            </a:pPr>
            <a:r>
              <a:rPr lang="en-US" sz="1800" b="1" u="sng"/>
              <a:t>KEY OBSERVATIONS &amp; RECOMMENDATIONS</a:t>
            </a:r>
          </a:p>
          <a:p>
            <a:pPr marL="0" indent="0">
              <a:buNone/>
            </a:pPr>
            <a:r>
              <a:rPr lang="en-AU" sz="1600" b="1">
                <a:solidFill>
                  <a:schemeClr val="accent3"/>
                </a:solidFill>
              </a:rPr>
              <a:t>Production Performance</a:t>
            </a:r>
          </a:p>
          <a:p>
            <a:pPr>
              <a:lnSpc>
                <a:spcPct val="100000"/>
              </a:lnSpc>
            </a:pPr>
            <a:r>
              <a:rPr lang="en-AU" sz="1400"/>
              <a:t>The processing profiles of workloads loads running on the Production Platform are performing within the capability boundaries of the Teradata system but are at the top end of the current CPU capacity.</a:t>
            </a:r>
          </a:p>
          <a:p>
            <a:pPr>
              <a:lnSpc>
                <a:spcPct val="100000"/>
              </a:lnSpc>
            </a:pPr>
            <a:r>
              <a:rPr lang="en-AU" sz="1400"/>
              <a:t>However, the platform is CPU constrained with load jobs for &lt;app&gt; (app) and Master Data Management (MDM) being large consumers.</a:t>
            </a:r>
          </a:p>
          <a:p>
            <a:pPr>
              <a:lnSpc>
                <a:spcPct val="100000"/>
              </a:lnSpc>
            </a:pPr>
            <a:r>
              <a:rPr lang="en-AU" sz="1400"/>
              <a:t>Data maintenance (ETL) queries consume approx. 80% of the CPU and I/O.</a:t>
            </a:r>
          </a:p>
          <a:p>
            <a:pPr marL="0" indent="0">
              <a:buNone/>
            </a:pPr>
            <a:r>
              <a:rPr lang="en-AU" sz="1600" b="1">
                <a:solidFill>
                  <a:schemeClr val="accent3"/>
                </a:solidFill>
              </a:rPr>
              <a:t>Potential to Optimize (Prioritised)</a:t>
            </a:r>
          </a:p>
          <a:p>
            <a:pPr>
              <a:lnSpc>
                <a:spcPct val="100000"/>
              </a:lnSpc>
            </a:pPr>
            <a:r>
              <a:rPr lang="en-AU" sz="1400"/>
              <a:t>34 TB of non active space exists on the system which is a candidate for clean up/backup and may help reduce weekly backup timings and will help in the upgrade process.</a:t>
            </a:r>
          </a:p>
          <a:p>
            <a:pPr>
              <a:lnSpc>
                <a:spcPct val="100000"/>
              </a:lnSpc>
            </a:pPr>
            <a:r>
              <a:rPr lang="en-AU" sz="1400"/>
              <a:t>There is high I/O when the &lt;tablename&gt; table is accessed. There is an opportunity for Physical tuning (Partitioning etc…)</a:t>
            </a:r>
          </a:p>
          <a:p>
            <a:pPr>
              <a:lnSpc>
                <a:spcPct val="100000"/>
              </a:lnSpc>
            </a:pPr>
            <a:r>
              <a:rPr lang="en-AU" sz="1400"/>
              <a:t>Work databases have large number of objects that are used once or twice, &lt;tablename&gt; has thousands of objects. There are Utility databases that are not cleaned up after load jobs (UT and EV tables).</a:t>
            </a:r>
          </a:p>
          <a:p>
            <a:pPr>
              <a:lnSpc>
                <a:spcPct val="100000"/>
              </a:lnSpc>
            </a:pPr>
            <a:r>
              <a:rPr lang="en-AU" sz="1400"/>
              <a:t>Review jobs for &lt;app&gt;, but a wider review of batch architecture will be beneficial.</a:t>
            </a:r>
          </a:p>
          <a:p>
            <a:pPr>
              <a:lnSpc>
                <a:spcPct val="100000"/>
              </a:lnSpc>
            </a:pPr>
            <a:r>
              <a:rPr lang="en-AU" sz="1400"/>
              <a:t>Other than the points above, high number of tables or clusters of tables are isolated and candidates for clean-up or backup (subject to analysis of their query profile), most medium or large tables are heavily used in conjunction with other tables.  </a:t>
            </a:r>
          </a:p>
        </p:txBody>
      </p:sp>
    </p:spTree>
    <p:extLst>
      <p:ext uri="{BB962C8B-B14F-4D97-AF65-F5344CB8AC3E}">
        <p14:creationId xmlns:p14="http://schemas.microsoft.com/office/powerpoint/2010/main" val="24610773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solidFill>
                  <a:schemeClr val="accent1"/>
                </a:solidFill>
                <a:latin typeface="+mj-lt"/>
              </a:rPr>
              <a:t>Recommendations</a:t>
            </a:r>
            <a:endParaRPr lang="en-AU">
              <a:solidFill>
                <a:schemeClr val="accent1"/>
              </a:solidFill>
              <a:latin typeface="+mj-lt"/>
            </a:endParaRPr>
          </a:p>
        </p:txBody>
      </p:sp>
      <p:sp>
        <p:nvSpPr>
          <p:cNvPr id="7" name="Content Placeholder 6"/>
          <p:cNvSpPr>
            <a:spLocks noGrp="1"/>
          </p:cNvSpPr>
          <p:nvPr>
            <p:ph idx="1"/>
          </p:nvPr>
        </p:nvSpPr>
        <p:spPr/>
        <p:txBody>
          <a:bodyPr>
            <a:normAutofit/>
          </a:bodyPr>
          <a:lstStyle/>
          <a:p>
            <a:r>
              <a:rPr lang="en-US"/>
              <a:t>Clean up inactive data </a:t>
            </a:r>
          </a:p>
          <a:p>
            <a:pPr lvl="1"/>
            <a:r>
              <a:rPr lang="en-US" sz="1800"/>
              <a:t>Utility and other Temporary space areas has a potential to return up to 34 TB of user space.</a:t>
            </a:r>
          </a:p>
          <a:p>
            <a:pPr lvl="1"/>
            <a:r>
              <a:rPr lang="en-US" sz="1800"/>
              <a:t>May lead to reduced backup time (verify is excluded from backup)</a:t>
            </a:r>
          </a:p>
          <a:p>
            <a:pPr lvl="1"/>
            <a:r>
              <a:rPr lang="en-US" sz="1800"/>
              <a:t>Advised to be complete prior to any upgrade/migration.</a:t>
            </a:r>
          </a:p>
          <a:p>
            <a:pPr lvl="1"/>
            <a:r>
              <a:rPr lang="en-US" sz="1800"/>
              <a:t>Inactive data, if required to be retained, can be migrated offline</a:t>
            </a:r>
          </a:p>
          <a:p>
            <a:pPr lvl="1"/>
            <a:endParaRPr lang="en-US" sz="1800"/>
          </a:p>
          <a:p>
            <a:r>
              <a:rPr lang="en-US"/>
              <a:t>Physical Tuning of Large CPU and I/O Consuming Tables</a:t>
            </a:r>
          </a:p>
          <a:p>
            <a:pPr lvl="1"/>
            <a:r>
              <a:rPr lang="en-US" sz="1800"/>
              <a:t>Focus tuning on reducing CPU usage</a:t>
            </a:r>
          </a:p>
          <a:p>
            <a:pPr lvl="2"/>
            <a:r>
              <a:rPr lang="en-US" sz="1800"/>
              <a:t>Multi-Value Compression </a:t>
            </a:r>
          </a:p>
          <a:p>
            <a:pPr lvl="2"/>
            <a:r>
              <a:rPr lang="en-US" sz="1800"/>
              <a:t>Indexing and Partitioning</a:t>
            </a:r>
          </a:p>
          <a:p>
            <a:pPr lvl="2"/>
            <a:r>
              <a:rPr lang="en-US" sz="1800"/>
              <a:t>Aggregate Join Indexes</a:t>
            </a:r>
          </a:p>
          <a:p>
            <a:pPr lvl="2"/>
            <a:r>
              <a:rPr lang="en-US" sz="1800"/>
              <a:t>Review unused indexes</a:t>
            </a:r>
          </a:p>
          <a:p>
            <a:pPr lvl="2"/>
            <a:r>
              <a:rPr lang="en-US" sz="1800"/>
              <a:t>Review statistics</a:t>
            </a:r>
          </a:p>
          <a:p>
            <a:endParaRPr lang="en-US"/>
          </a:p>
          <a:p>
            <a:endParaRPr lang="en-AU"/>
          </a:p>
        </p:txBody>
      </p:sp>
    </p:spTree>
    <p:extLst>
      <p:ext uri="{BB962C8B-B14F-4D97-AF65-F5344CB8AC3E}">
        <p14:creationId xmlns:p14="http://schemas.microsoft.com/office/powerpoint/2010/main" val="1098124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solidFill>
                  <a:schemeClr val="accent1"/>
                </a:solidFill>
                <a:latin typeface="+mj-lt"/>
              </a:rPr>
              <a:t>Recommendations continued…</a:t>
            </a:r>
            <a:endParaRPr lang="en-AU">
              <a:solidFill>
                <a:schemeClr val="accent1"/>
              </a:solidFill>
              <a:latin typeface="+mj-lt"/>
            </a:endParaRPr>
          </a:p>
        </p:txBody>
      </p:sp>
      <p:sp>
        <p:nvSpPr>
          <p:cNvPr id="7" name="Content Placeholder 6"/>
          <p:cNvSpPr>
            <a:spLocks noGrp="1"/>
          </p:cNvSpPr>
          <p:nvPr>
            <p:ph idx="1"/>
          </p:nvPr>
        </p:nvSpPr>
        <p:spPr/>
        <p:txBody>
          <a:bodyPr>
            <a:noAutofit/>
          </a:bodyPr>
          <a:lstStyle/>
          <a:p>
            <a:r>
              <a:rPr lang="en-US">
                <a:solidFill>
                  <a:schemeClr val="bg1">
                    <a:lumMod val="50000"/>
                  </a:schemeClr>
                </a:solidFill>
              </a:rPr>
              <a:t>Focus on Migrating to new Platform</a:t>
            </a:r>
          </a:p>
          <a:p>
            <a:pPr lvl="1"/>
            <a:r>
              <a:rPr lang="en-US" sz="1800"/>
              <a:t>New platform has capacity for current and new workloads.</a:t>
            </a:r>
          </a:p>
          <a:p>
            <a:pPr>
              <a:spcBef>
                <a:spcPts val="1200"/>
              </a:spcBef>
            </a:pPr>
            <a:r>
              <a:rPr lang="en-US">
                <a:solidFill>
                  <a:schemeClr val="bg1">
                    <a:lumMod val="50000"/>
                  </a:schemeClr>
                </a:solidFill>
              </a:rPr>
              <a:t>Investigate use of new Teradata Software Features</a:t>
            </a:r>
          </a:p>
          <a:p>
            <a:pPr lvl="1"/>
            <a:r>
              <a:rPr lang="en-US" sz="1700">
                <a:solidFill>
                  <a:schemeClr val="bg1">
                    <a:lumMod val="50000"/>
                  </a:schemeClr>
                </a:solidFill>
              </a:rPr>
              <a:t>To optimize legacy code</a:t>
            </a:r>
          </a:p>
          <a:p>
            <a:pPr lvl="1"/>
            <a:r>
              <a:rPr lang="en-US" sz="1700">
                <a:solidFill>
                  <a:schemeClr val="bg1">
                    <a:lumMod val="50000"/>
                  </a:schemeClr>
                </a:solidFill>
              </a:rPr>
              <a:t>Reduce resource consumption</a:t>
            </a:r>
          </a:p>
          <a:p>
            <a:pPr>
              <a:spcBef>
                <a:spcPts val="1200"/>
              </a:spcBef>
            </a:pPr>
            <a:r>
              <a:rPr lang="en-US">
                <a:solidFill>
                  <a:schemeClr val="bg1">
                    <a:lumMod val="50000"/>
                  </a:schemeClr>
                </a:solidFill>
              </a:rPr>
              <a:t>Establish a regular monitoring Process</a:t>
            </a:r>
          </a:p>
          <a:p>
            <a:pPr lvl="2"/>
            <a:r>
              <a:rPr lang="en-US" sz="1800"/>
              <a:t>It is recommended to have this engagement run on a regular basis to provide an up to date state on the system. This will help maintain a healthy system state throughout the year.  This will also help in providing quick indicators for performance management activities.</a:t>
            </a:r>
          </a:p>
          <a:p>
            <a:endParaRPr lang="en-US"/>
          </a:p>
          <a:p>
            <a:endParaRPr lang="en-US"/>
          </a:p>
          <a:p>
            <a:endParaRPr lang="en-AU"/>
          </a:p>
        </p:txBody>
      </p:sp>
    </p:spTree>
    <p:extLst>
      <p:ext uri="{BB962C8B-B14F-4D97-AF65-F5344CB8AC3E}">
        <p14:creationId xmlns:p14="http://schemas.microsoft.com/office/powerpoint/2010/main" val="4581021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323087" y="3136071"/>
            <a:ext cx="5717754" cy="324000"/>
          </a:xfrm>
          <a:prstGeom prst="rect">
            <a:avLst/>
          </a:prstGeom>
          <a:solidFill>
            <a:srgbClr val="00B2B1">
              <a:alpha val="40000"/>
            </a:srgbClr>
          </a:solidFill>
          <a:ln w="9525">
            <a:noFill/>
            <a:miter lim="800000"/>
            <a:headEnd/>
            <a:tailEnd/>
          </a:ln>
          <a:effectLst/>
        </p:spPr>
        <p:txBody>
          <a:bodyPr wrap="square" tIns="91440" bIns="91440" rtlCol="0" anchor="t">
            <a:prstTxWarp prst="textNoShape">
              <a:avLst/>
            </a:prstTxWarp>
            <a:noAutofit/>
          </a:bodyPr>
          <a:lstStyle/>
          <a:p>
            <a:pPr algn="ctr"/>
            <a:endParaRPr lang="en-AU" kern="0">
              <a:solidFill>
                <a:prstClr val="white"/>
              </a:solidFill>
            </a:endParaRPr>
          </a:p>
        </p:txBody>
      </p:sp>
      <p:sp>
        <p:nvSpPr>
          <p:cNvPr id="2" name="Title 1"/>
          <p:cNvSpPr>
            <a:spLocks noGrp="1"/>
          </p:cNvSpPr>
          <p:nvPr>
            <p:ph type="title"/>
          </p:nvPr>
        </p:nvSpPr>
        <p:spPr/>
        <p:txBody>
          <a:bodyPr anchor="t"/>
          <a:lstStyle/>
          <a:p>
            <a:r>
              <a:rPr lang="en-US"/>
              <a:t>Outline</a:t>
            </a:r>
            <a:endParaRPr lang="en-AU"/>
          </a:p>
        </p:txBody>
      </p:sp>
      <p:sp>
        <p:nvSpPr>
          <p:cNvPr id="7" name="Text Placeholder 3"/>
          <p:cNvSpPr txBox="1">
            <a:spLocks/>
          </p:cNvSpPr>
          <p:nvPr/>
        </p:nvSpPr>
        <p:spPr bwMode="gray">
          <a:xfrm>
            <a:off x="6400734" y="1015585"/>
            <a:ext cx="5180251" cy="5125156"/>
          </a:xfrm>
          <a:prstGeom prst="rect">
            <a:avLst/>
          </a:prstGeom>
        </p:spPr>
        <p:txBody>
          <a:bodyPr vert="horz" lIns="0" tIns="0" rIns="0" bIns="0" rtlCol="0">
            <a:noAutofit/>
          </a:bodyPr>
          <a:lstStyle>
            <a:lvl1pPr marL="225378" indent="-225378" algn="l" defTabSz="1217360" rtl="0" eaLnBrk="1" fontAlgn="base" hangingPunct="1">
              <a:lnSpc>
                <a:spcPct val="95000"/>
              </a:lnSpc>
              <a:spcBef>
                <a:spcPts val="800"/>
              </a:spcBef>
              <a:spcAft>
                <a:spcPts val="263"/>
              </a:spcAft>
              <a:buFont typeface="Arial" pitchFamily="34" charset="0"/>
              <a:buChar char="•"/>
              <a:defRPr sz="2400" kern="1200">
                <a:solidFill>
                  <a:schemeClr val="tx1"/>
                </a:solidFill>
                <a:latin typeface="+mn-lt"/>
                <a:ea typeface="MS PGothic" pitchFamily="34" charset="-128"/>
                <a:cs typeface="+mn-cs"/>
              </a:defRPr>
            </a:lvl1pPr>
            <a:lvl2pPr marL="687601" indent="-306780" algn="l" defTabSz="1217360" rtl="0" eaLnBrk="1" fontAlgn="base" hangingPunct="1">
              <a:lnSpc>
                <a:spcPct val="85000"/>
              </a:lnSpc>
              <a:spcBef>
                <a:spcPts val="267"/>
              </a:spcBef>
              <a:spcAft>
                <a:spcPts val="263"/>
              </a:spcAft>
              <a:buFont typeface="Arial" pitchFamily="34" charset="0"/>
              <a:buChar char="–"/>
              <a:defRPr sz="2100" kern="1200">
                <a:solidFill>
                  <a:schemeClr val="tx1"/>
                </a:solidFill>
                <a:latin typeface="+mn-lt"/>
                <a:ea typeface="MS PGothic" pitchFamily="34" charset="-128"/>
                <a:cs typeface="+mn-cs"/>
              </a:defRPr>
            </a:lvl2pPr>
            <a:lvl3pPr marL="916090" indent="-228495" algn="l" defTabSz="1217360" rtl="0" eaLnBrk="1" fontAlgn="base" hangingPunct="1">
              <a:lnSpc>
                <a:spcPct val="85000"/>
              </a:lnSpc>
              <a:spcBef>
                <a:spcPts val="267"/>
              </a:spcBef>
              <a:spcAft>
                <a:spcPts val="263"/>
              </a:spcAft>
              <a:buFont typeface="Arial" pitchFamily="34" charset="0"/>
              <a:buChar char="-"/>
              <a:defRPr sz="1900" kern="1200">
                <a:solidFill>
                  <a:schemeClr val="tx1"/>
                </a:solidFill>
                <a:latin typeface="+mn-lt"/>
                <a:ea typeface="MS PGothic" pitchFamily="34" charset="-128"/>
                <a:cs typeface="+mn-cs"/>
              </a:defRPr>
            </a:lvl3pPr>
            <a:lvl4pPr marL="1599867" indent="-228553" algn="l" defTabSz="1217360" rtl="0" eaLnBrk="1" fontAlgn="base" hangingPunct="1">
              <a:lnSpc>
                <a:spcPct val="95000"/>
              </a:lnSpc>
              <a:spcBef>
                <a:spcPts val="800"/>
              </a:spcBef>
              <a:spcAft>
                <a:spcPts val="267"/>
              </a:spcAft>
              <a:buFont typeface="Arial" pitchFamily="34" charset="0"/>
              <a:buChar char="​"/>
              <a:defRPr sz="2400" kern="1200">
                <a:solidFill>
                  <a:schemeClr val="tx1"/>
                </a:solidFill>
                <a:latin typeface="+mn-lt"/>
                <a:ea typeface="MS PGothic" pitchFamily="34" charset="-128"/>
                <a:cs typeface="+mn-cs"/>
              </a:defRPr>
            </a:lvl4pPr>
            <a:lvl5pPr marL="2056971" indent="-228553" algn="l" defTabSz="1217360" rtl="0" eaLnBrk="1" fontAlgn="base" hangingPunct="1">
              <a:lnSpc>
                <a:spcPct val="95000"/>
              </a:lnSpc>
              <a:spcBef>
                <a:spcPts val="800"/>
              </a:spcBef>
              <a:spcAft>
                <a:spcPts val="267"/>
              </a:spcAft>
              <a:buFont typeface="Arial" pitchFamily="34" charset="0"/>
              <a:buChar char="​"/>
              <a:defRPr sz="2400" kern="1200">
                <a:solidFill>
                  <a:schemeClr val="accent1"/>
                </a:solidFill>
                <a:latin typeface="+mn-lt"/>
                <a:ea typeface="MS PGothic" pitchFamily="34" charset="-128"/>
                <a:cs typeface="+mn-cs"/>
              </a:defRPr>
            </a:lvl5pPr>
            <a:lvl6pPr marL="0" indent="0" algn="l" defTabSz="1218632" rtl="0" eaLnBrk="1" latinLnBrk="0" hangingPunct="1">
              <a:lnSpc>
                <a:spcPct val="95000"/>
              </a:lnSpc>
              <a:spcBef>
                <a:spcPts val="800"/>
              </a:spcBef>
              <a:spcAft>
                <a:spcPts val="267"/>
              </a:spcAft>
              <a:buFont typeface="Arial" panose="020B0604020202020204" pitchFamily="34" charset="0"/>
              <a:buChar char="​"/>
              <a:defRPr sz="2400" b="0" kern="1200">
                <a:solidFill>
                  <a:schemeClr val="accent2"/>
                </a:solidFill>
                <a:latin typeface="+mn-lt"/>
                <a:ea typeface="+mn-ea"/>
                <a:cs typeface="+mn-cs"/>
              </a:defRPr>
            </a:lvl6pPr>
            <a:lvl7pPr marL="0" indent="0" algn="l" defTabSz="1218632" rtl="0" eaLnBrk="1" latinLnBrk="0" hangingPunct="1">
              <a:lnSpc>
                <a:spcPct val="95000"/>
              </a:lnSpc>
              <a:spcBef>
                <a:spcPts val="1333"/>
              </a:spcBef>
              <a:spcAft>
                <a:spcPts val="0"/>
              </a:spcAft>
              <a:buFont typeface="Arial" panose="020B0604020202020204" pitchFamily="34" charset="0"/>
              <a:buChar char="​"/>
              <a:defRPr sz="2400" b="1" kern="1200">
                <a:solidFill>
                  <a:schemeClr val="tx1"/>
                </a:solidFill>
                <a:latin typeface="+mn-lt"/>
                <a:ea typeface="+mn-ea"/>
                <a:cs typeface="+mn-cs"/>
              </a:defRPr>
            </a:lvl7pPr>
            <a:lvl8pPr marL="304663" indent="-304663" algn="l" defTabSz="1218632" rtl="0" eaLnBrk="1" latinLnBrk="0" hangingPunct="1">
              <a:lnSpc>
                <a:spcPct val="95000"/>
              </a:lnSpc>
              <a:spcBef>
                <a:spcPts val="267"/>
              </a:spcBef>
              <a:spcAft>
                <a:spcPts val="267"/>
              </a:spcAft>
              <a:buFont typeface="+mj-lt"/>
              <a:buAutoNum type="arabicPeriod"/>
              <a:defRPr sz="2400" b="0" kern="1200" baseline="0">
                <a:solidFill>
                  <a:schemeClr val="tx1"/>
                </a:solidFill>
                <a:latin typeface="+mn-lt"/>
                <a:ea typeface="+mn-ea"/>
                <a:cs typeface="+mn-cs"/>
              </a:defRPr>
            </a:lvl8pPr>
            <a:lvl9pPr marL="0" indent="0" algn="l" defTabSz="1218632" rtl="0" eaLnBrk="1" latinLnBrk="0" hangingPunct="1">
              <a:lnSpc>
                <a:spcPct val="95000"/>
              </a:lnSpc>
              <a:spcBef>
                <a:spcPts val="533"/>
              </a:spcBef>
              <a:spcAft>
                <a:spcPts val="533"/>
              </a:spcAft>
              <a:buFont typeface="Arial" panose="020B0604020202020204" pitchFamily="34" charset="0"/>
              <a:buChar char="​"/>
              <a:defRPr sz="1200" b="0" kern="1200">
                <a:solidFill>
                  <a:schemeClr val="accent6"/>
                </a:solidFill>
                <a:latin typeface="+mn-lt"/>
                <a:ea typeface="+mn-ea"/>
                <a:cs typeface="+mn-cs"/>
              </a:defRPr>
            </a:lvl9pPr>
          </a:lstStyle>
          <a:p>
            <a:pPr>
              <a:spcBef>
                <a:spcPts val="1200"/>
              </a:spcBef>
              <a:spcAft>
                <a:spcPts val="300"/>
              </a:spcAft>
            </a:pPr>
            <a:r>
              <a:rPr lang="en-US" sz="2000" b="1" dirty="0"/>
              <a:t>Purpose and Context</a:t>
            </a:r>
          </a:p>
          <a:p>
            <a:pPr lvl="1"/>
            <a:r>
              <a:rPr lang="en-US" sz="1800" dirty="0"/>
              <a:t>Purpose</a:t>
            </a:r>
          </a:p>
          <a:p>
            <a:pPr lvl="1"/>
            <a:r>
              <a:rPr lang="en-US" sz="1800" dirty="0"/>
              <a:t>System Summary</a:t>
            </a:r>
          </a:p>
          <a:p>
            <a:pPr lvl="1"/>
            <a:r>
              <a:rPr lang="en-US" sz="1800" dirty="0"/>
              <a:t>Key Findings</a:t>
            </a:r>
          </a:p>
          <a:p>
            <a:pPr lvl="1"/>
            <a:r>
              <a:rPr lang="en-US" sz="1800" dirty="0"/>
              <a:t>Recommendations</a:t>
            </a:r>
          </a:p>
          <a:p>
            <a:pPr>
              <a:spcBef>
                <a:spcPts val="1800"/>
              </a:spcBef>
              <a:spcAft>
                <a:spcPts val="300"/>
              </a:spcAft>
            </a:pPr>
            <a:r>
              <a:rPr lang="en-US" sz="2000" b="1" dirty="0"/>
              <a:t>Analysis and Findings</a:t>
            </a:r>
          </a:p>
          <a:p>
            <a:pPr lvl="1"/>
            <a:r>
              <a:rPr lang="en-US" sz="1800" b="1" dirty="0">
                <a:solidFill>
                  <a:schemeClr val="tx2"/>
                </a:solidFill>
              </a:rPr>
              <a:t>System Consumption</a:t>
            </a:r>
          </a:p>
          <a:p>
            <a:pPr lvl="1"/>
            <a:r>
              <a:rPr lang="en-US" sz="1800" dirty="0"/>
              <a:t>Feature Usage</a:t>
            </a:r>
          </a:p>
          <a:p>
            <a:pPr lvl="1"/>
            <a:r>
              <a:rPr lang="en-US" sz="1800" dirty="0"/>
              <a:t>Workload Profile</a:t>
            </a:r>
          </a:p>
          <a:p>
            <a:pPr lvl="1"/>
            <a:r>
              <a:rPr lang="en-US" sz="1800" dirty="0"/>
              <a:t>Data Affinity</a:t>
            </a:r>
          </a:p>
          <a:p>
            <a:pPr lvl="1"/>
            <a:r>
              <a:rPr lang="en-US" sz="1800" dirty="0"/>
              <a:t>Data Usage Profile</a:t>
            </a:r>
          </a:p>
          <a:p>
            <a:pPr lvl="1"/>
            <a:r>
              <a:rPr lang="en-US" sz="1800" dirty="0"/>
              <a:t>User Profile</a:t>
            </a:r>
          </a:p>
          <a:p>
            <a:pPr lvl="1"/>
            <a:endParaRPr lang="en-US" sz="1800" dirty="0"/>
          </a:p>
          <a:p>
            <a:pPr defTabSz="914400" fontAlgn="auto">
              <a:lnSpc>
                <a:spcPct val="100000"/>
              </a:lnSpc>
              <a:spcBef>
                <a:spcPts val="1800"/>
              </a:spcBef>
              <a:spcAft>
                <a:spcPts val="300"/>
              </a:spcAft>
            </a:pPr>
            <a:r>
              <a:rPr lang="en-US" sz="2000" dirty="0">
                <a:solidFill>
                  <a:srgbClr val="6B767D"/>
                </a:solidFill>
                <a:ea typeface="+mn-ea"/>
              </a:rPr>
              <a:t>Appendix – Feature Usage Grouping</a:t>
            </a:r>
          </a:p>
          <a:p>
            <a:endParaRPr lang="en-US" sz="2100" dirty="0"/>
          </a:p>
        </p:txBody>
      </p:sp>
    </p:spTree>
    <p:extLst>
      <p:ext uri="{BB962C8B-B14F-4D97-AF65-F5344CB8AC3E}">
        <p14:creationId xmlns:p14="http://schemas.microsoft.com/office/powerpoint/2010/main" val="2086543831"/>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4FFD3F-AC0A-4218-9197-2EF3288E397E}"/>
              </a:ext>
            </a:extLst>
          </p:cNvPr>
          <p:cNvSpPr>
            <a:spLocks noGrp="1"/>
          </p:cNvSpPr>
          <p:nvPr>
            <p:ph type="title"/>
          </p:nvPr>
        </p:nvSpPr>
        <p:spPr/>
        <p:txBody>
          <a:bodyPr/>
          <a:lstStyle/>
          <a:p>
            <a:r>
              <a:rPr lang="en-AU">
                <a:solidFill>
                  <a:schemeClr val="accent1"/>
                </a:solidFill>
                <a:latin typeface="+mj-lt"/>
              </a:rPr>
              <a:t>System Consumption Findings</a:t>
            </a:r>
          </a:p>
        </p:txBody>
      </p:sp>
      <p:sp>
        <p:nvSpPr>
          <p:cNvPr id="7" name="Content Placeholder 6">
            <a:extLst>
              <a:ext uri="{FF2B5EF4-FFF2-40B4-BE49-F238E27FC236}">
                <a16:creationId xmlns:a16="http://schemas.microsoft.com/office/drawing/2014/main" id="{0ADE3E8F-6749-489E-AC7B-493185B81AE4}"/>
              </a:ext>
            </a:extLst>
          </p:cNvPr>
          <p:cNvSpPr>
            <a:spLocks noGrp="1"/>
          </p:cNvSpPr>
          <p:nvPr>
            <p:ph idx="1"/>
          </p:nvPr>
        </p:nvSpPr>
        <p:spPr/>
        <p:txBody>
          <a:bodyPr>
            <a:normAutofit fontScale="70000" lnSpcReduction="20000"/>
          </a:bodyPr>
          <a:lstStyle/>
          <a:p>
            <a:r>
              <a:rPr lang="en-AU"/>
              <a:t>What is the long term change in consumption/storage?</a:t>
            </a:r>
          </a:p>
          <a:p>
            <a:pPr marL="380933" lvl="1" indent="0">
              <a:buNone/>
            </a:pPr>
            <a:r>
              <a:rPr lang="en-AU" i="1">
                <a:solidFill>
                  <a:srgbClr val="0070C0"/>
                </a:solidFill>
              </a:rPr>
              <a:t>Plenty of headroom in the system currently – CPU, IO and Storage</a:t>
            </a:r>
          </a:p>
          <a:p>
            <a:pPr lvl="1"/>
            <a:r>
              <a:rPr lang="en-AU"/>
              <a:t>Has the pattern changed recently?</a:t>
            </a:r>
          </a:p>
          <a:p>
            <a:pPr marL="380933" lvl="1" indent="0">
              <a:buNone/>
            </a:pPr>
            <a:r>
              <a:rPr lang="en-AU" i="1">
                <a:solidFill>
                  <a:srgbClr val="0070C0"/>
                </a:solidFill>
              </a:rPr>
              <a:t>	Since migration to cloud resource utilisation has reduced due to 14.0 to 16.20 Upgrades</a:t>
            </a:r>
            <a:endParaRPr lang="en-AU"/>
          </a:p>
          <a:p>
            <a:pPr lvl="1"/>
            <a:r>
              <a:rPr lang="en-AU"/>
              <a:t>When will the system become congested/full?</a:t>
            </a:r>
          </a:p>
          <a:p>
            <a:pPr marL="609493" lvl="2" indent="0">
              <a:buNone/>
            </a:pPr>
            <a:r>
              <a:rPr lang="en-AU" i="1">
                <a:solidFill>
                  <a:srgbClr val="0070C0"/>
                </a:solidFill>
              </a:rPr>
              <a:t>IO trend growth will result in system congestion by August 2021, possibly impacting user experience and application SLA’s.</a:t>
            </a:r>
          </a:p>
          <a:p>
            <a:r>
              <a:rPr lang="en-AU"/>
              <a:t>Are there outliers or anomalies that should be investigated further?</a:t>
            </a:r>
          </a:p>
          <a:p>
            <a:pPr lvl="1">
              <a:buFont typeface="Courier New" panose="02070309020205020404" pitchFamily="49" charset="0"/>
              <a:buChar char="o"/>
            </a:pPr>
            <a:r>
              <a:rPr lang="en-AU" i="1">
                <a:solidFill>
                  <a:srgbClr val="0070C0"/>
                </a:solidFill>
              </a:rPr>
              <a:t>The significant low CPU usage (35%) need to be instigated further, over provisioned system?</a:t>
            </a:r>
          </a:p>
          <a:p>
            <a:r>
              <a:rPr lang="en-AU"/>
              <a:t>From the heatmap, is there periods of time where workload can be added/shifted?</a:t>
            </a:r>
          </a:p>
          <a:p>
            <a:pPr lvl="1">
              <a:buFont typeface="Courier New" panose="02070309020205020404" pitchFamily="49" charset="0"/>
              <a:buChar char="o"/>
            </a:pPr>
            <a:r>
              <a:rPr lang="en-AU" i="1">
                <a:solidFill>
                  <a:srgbClr val="0070C0"/>
                </a:solidFill>
              </a:rPr>
              <a:t>The compute heatmap shows system is quiet in the afternoons and evenings.</a:t>
            </a:r>
          </a:p>
          <a:p>
            <a:pPr lvl="2">
              <a:buFont typeface="Courier New" panose="02070309020205020404" pitchFamily="49" charset="0"/>
              <a:buChar char="o"/>
            </a:pPr>
            <a:r>
              <a:rPr lang="en-AU" i="1">
                <a:solidFill>
                  <a:srgbClr val="0070C0"/>
                </a:solidFill>
              </a:rPr>
              <a:t>Opportunity to enable more users to access the system directly and bring more analytics in-database</a:t>
            </a:r>
          </a:p>
          <a:p>
            <a:r>
              <a:rPr lang="en-AU"/>
              <a:t>Which databases are outliers for consumption?  Why?	</a:t>
            </a:r>
          </a:p>
          <a:p>
            <a:pPr lvl="1">
              <a:buFont typeface="Courier New" panose="02070309020205020404" pitchFamily="49" charset="0"/>
              <a:buChar char="o"/>
            </a:pPr>
            <a:r>
              <a:rPr lang="en-AU" i="1">
                <a:solidFill>
                  <a:srgbClr val="0070C0"/>
                </a:solidFill>
              </a:rPr>
              <a:t>The 3-Tier Architecture databases are the most resource-intensive and space-intensive</a:t>
            </a:r>
          </a:p>
          <a:p>
            <a:pPr lvl="1">
              <a:buFont typeface="Courier New" panose="02070309020205020404" pitchFamily="49" charset="0"/>
              <a:buChar char="o"/>
            </a:pPr>
            <a:r>
              <a:rPr lang="en-AU" i="1">
                <a:solidFill>
                  <a:srgbClr val="0070C0"/>
                </a:solidFill>
              </a:rPr>
              <a:t>however a </a:t>
            </a:r>
            <a:r>
              <a:rPr lang="en-AU" i="1" err="1">
                <a:solidFill>
                  <a:srgbClr val="0070C0"/>
                </a:solidFill>
              </a:rPr>
              <a:t>xxx_T</a:t>
            </a:r>
            <a:r>
              <a:rPr lang="en-AU" i="1">
                <a:solidFill>
                  <a:srgbClr val="0070C0"/>
                </a:solidFill>
              </a:rPr>
              <a:t> is the next most resource-intensive</a:t>
            </a:r>
          </a:p>
          <a:p>
            <a:pPr lvl="1">
              <a:buFont typeface="Courier New" panose="02070309020205020404" pitchFamily="49" charset="0"/>
              <a:buChar char="o"/>
            </a:pPr>
            <a:r>
              <a:rPr lang="en-AU" i="1">
                <a:solidFill>
                  <a:srgbClr val="0070C0"/>
                </a:solidFill>
              </a:rPr>
              <a:t>some sandpit databases are storing high volumes of tables and data but are not being accessed much at all</a:t>
            </a:r>
          </a:p>
          <a:p>
            <a:pPr lvl="1">
              <a:buFont typeface="Courier New" panose="02070309020205020404" pitchFamily="49" charset="0"/>
              <a:buChar char="o"/>
            </a:pPr>
            <a:r>
              <a:rPr lang="en-AU" sz="1500" i="1">
                <a:solidFill>
                  <a:srgbClr val="0070C0"/>
                </a:solidFill>
              </a:rPr>
              <a:t>Investigate the need/usage of all the sandpits</a:t>
            </a:r>
          </a:p>
          <a:p>
            <a:endParaRPr lang="en-AU"/>
          </a:p>
          <a:p>
            <a:endParaRPr lang="en-AU"/>
          </a:p>
        </p:txBody>
      </p:sp>
    </p:spTree>
    <p:extLst>
      <p:ext uri="{BB962C8B-B14F-4D97-AF65-F5344CB8AC3E}">
        <p14:creationId xmlns:p14="http://schemas.microsoft.com/office/powerpoint/2010/main" val="2026379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3" descr="PercentTotalCPU">
            <a:extLst>
              <a:ext uri="{FF2B5EF4-FFF2-40B4-BE49-F238E27FC236}">
                <a16:creationId xmlns:a16="http://schemas.microsoft.com/office/drawing/2014/main" id="{2F792ADE-A47A-4E4E-B30F-DB4808EA08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110786"/>
            <a:ext cx="10309353" cy="5672271"/>
          </a:xfrm>
          <a:prstGeom prst="rect">
            <a:avLst/>
          </a:prstGeom>
        </p:spPr>
      </p:pic>
      <p:sp>
        <p:nvSpPr>
          <p:cNvPr id="2" name="Title 1">
            <a:extLst>
              <a:ext uri="{FF2B5EF4-FFF2-40B4-BE49-F238E27FC236}">
                <a16:creationId xmlns:a16="http://schemas.microsoft.com/office/drawing/2014/main" id="{CE9F6A7D-618C-471B-BFE3-B42B63E2D6F1}"/>
              </a:ext>
            </a:extLst>
          </p:cNvPr>
          <p:cNvSpPr>
            <a:spLocks noGrp="1"/>
          </p:cNvSpPr>
          <p:nvPr>
            <p:ph type="title"/>
          </p:nvPr>
        </p:nvSpPr>
        <p:spPr/>
        <p:txBody>
          <a:bodyPr/>
          <a:lstStyle/>
          <a:p>
            <a:r>
              <a:rPr lang="en-US">
                <a:solidFill>
                  <a:schemeClr val="accent1"/>
                </a:solidFill>
                <a:latin typeface="+mj-lt"/>
              </a:rPr>
              <a:t>Consumption (CPU) by Outcome</a:t>
            </a:r>
          </a:p>
        </p:txBody>
      </p:sp>
      <p:sp>
        <p:nvSpPr>
          <p:cNvPr id="4" name="TextBox 3">
            <a:extLst>
              <a:ext uri="{FF2B5EF4-FFF2-40B4-BE49-F238E27FC236}">
                <a16:creationId xmlns:a16="http://schemas.microsoft.com/office/drawing/2014/main" id="{A2A19A72-DDD6-430F-ADBC-AD1DE0AAFDA8}"/>
              </a:ext>
            </a:extLst>
          </p:cNvPr>
          <p:cNvSpPr txBox="1"/>
          <p:nvPr/>
        </p:nvSpPr>
        <p:spPr>
          <a:xfrm>
            <a:off x="9591370" y="2117725"/>
            <a:ext cx="2171700" cy="341632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Vantage Health Check has four classifications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We can change the classification based on this slide as well which provides more bucketed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485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4AB2633-5133-42FC-9637-2C5617448EFE}"/>
              </a:ext>
            </a:extLst>
          </p:cNvPr>
          <p:cNvSpPr>
            <a:spLocks noGrp="1"/>
          </p:cNvSpPr>
          <p:nvPr>
            <p:ph type="title"/>
          </p:nvPr>
        </p:nvSpPr>
        <p:spPr>
          <a:xfrm>
            <a:off x="501587" y="157906"/>
            <a:ext cx="10515600" cy="715294"/>
          </a:xfrm>
        </p:spPr>
        <p:txBody>
          <a:bodyPr/>
          <a:lstStyle/>
          <a:p>
            <a:r>
              <a:rPr lang="en-US">
                <a:latin typeface="+mj-lt"/>
              </a:rPr>
              <a:t>Usage Trending &amp; Forecast – CPU</a:t>
            </a:r>
          </a:p>
        </p:txBody>
      </p:sp>
      <p:pic>
        <p:nvPicPr>
          <p:cNvPr id="16" name="slide2" descr="CPU Actuals &amp;amp; Variable Peak Period Trend">
            <a:extLst>
              <a:ext uri="{FF2B5EF4-FFF2-40B4-BE49-F238E27FC236}">
                <a16:creationId xmlns:a16="http://schemas.microsoft.com/office/drawing/2014/main" id="{D5F475B0-E831-47ED-AF53-3DB0CFB94A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49" y="998376"/>
            <a:ext cx="7633792" cy="5859624"/>
          </a:xfrm>
          <a:prstGeom prst="rect">
            <a:avLst/>
          </a:prstGeom>
        </p:spPr>
      </p:pic>
      <p:sp>
        <p:nvSpPr>
          <p:cNvPr id="17" name="TextBox 16">
            <a:extLst>
              <a:ext uri="{FF2B5EF4-FFF2-40B4-BE49-F238E27FC236}">
                <a16:creationId xmlns:a16="http://schemas.microsoft.com/office/drawing/2014/main" id="{2787359B-63E5-47CC-8A68-F77308B070DC}"/>
              </a:ext>
            </a:extLst>
          </p:cNvPr>
          <p:cNvSpPr txBox="1"/>
          <p:nvPr/>
        </p:nvSpPr>
        <p:spPr>
          <a:xfrm>
            <a:off x="8689599" y="2226722"/>
            <a:ext cx="2975610" cy="3539430"/>
          </a:xfrm>
          <a:prstGeom prst="rect">
            <a:avLst/>
          </a:prstGeom>
          <a:noFill/>
        </p:spPr>
        <p:txBody>
          <a:bodyPr wrap="square" rtlCol="0">
            <a:spAutoFit/>
          </a:bodyPr>
          <a:lstStyle>
            <a:defPPr>
              <a:defRPr lang="en-US"/>
            </a:defPPr>
            <a:lvl1pPr>
              <a:defRPr sz="1600" b="1"/>
            </a:lvl1pPr>
          </a:lstStyle>
          <a:p>
            <a:pPr marL="285750" indent="-285750">
              <a:buFont typeface="Arial" panose="020B0604020202020204" pitchFamily="34" charset="0"/>
              <a:buChar char="•"/>
            </a:pPr>
            <a:r>
              <a:rPr lang="en-US" sz="1400" b="0"/>
              <a:t>Peak system utilization drastically reduced end March due to optimizer improvements between TD 14.0 and Vantage SQLE 16.20 and CPU rich system on AWS</a:t>
            </a:r>
          </a:p>
          <a:p>
            <a:pPr marL="285750" indent="-285750">
              <a:buFont typeface="Arial" panose="020B0604020202020204" pitchFamily="34" charset="0"/>
              <a:buChar char="•"/>
            </a:pPr>
            <a:endParaRPr lang="en-US" sz="1400" b="0"/>
          </a:p>
          <a:p>
            <a:pPr marL="285750" indent="-285750">
              <a:buFont typeface="Arial" panose="020B0604020202020204" pitchFamily="34" charset="0"/>
              <a:buChar char="•"/>
            </a:pPr>
            <a:r>
              <a:rPr lang="en-US" sz="1400" b="0"/>
              <a:t>Peak utilization is now averaging around 35% of system and on a slow growth path.  This provides ample scope to open system up to more users, expand workloads, introduce new workloads and optimize analytics to use more of the Vantage engine.</a:t>
            </a:r>
          </a:p>
        </p:txBody>
      </p:sp>
    </p:spTree>
    <p:extLst>
      <p:ext uri="{BB962C8B-B14F-4D97-AF65-F5344CB8AC3E}">
        <p14:creationId xmlns:p14="http://schemas.microsoft.com/office/powerpoint/2010/main" val="7814062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solidFill>
                <a:latin typeface="+mj-lt"/>
              </a:rPr>
              <a:t>System CPU Heat Map</a:t>
            </a:r>
          </a:p>
        </p:txBody>
      </p:sp>
      <p:sp>
        <p:nvSpPr>
          <p:cNvPr id="6" name="TextBox 5">
            <a:extLst>
              <a:ext uri="{FF2B5EF4-FFF2-40B4-BE49-F238E27FC236}">
                <a16:creationId xmlns:a16="http://schemas.microsoft.com/office/drawing/2014/main" id="{0FFEA79E-A335-1243-8C0C-8790CE9FCCB7}"/>
              </a:ext>
            </a:extLst>
          </p:cNvPr>
          <p:cNvSpPr txBox="1"/>
          <p:nvPr/>
        </p:nvSpPr>
        <p:spPr>
          <a:xfrm>
            <a:off x="6631827" y="2105561"/>
            <a:ext cx="4669155" cy="1323439"/>
          </a:xfrm>
          <a:prstGeom prst="rect">
            <a:avLst/>
          </a:prstGeom>
          <a:noFill/>
        </p:spPr>
        <p:txBody>
          <a:bodyPr wrap="square" rtlCol="0">
            <a:spAutoFit/>
          </a:bodyPr>
          <a:lstStyle/>
          <a:p>
            <a:r>
              <a:rPr lang="en-AU" sz="1600" b="1"/>
              <a:t>Finding(s):</a:t>
            </a:r>
            <a:endParaRPr lang="en-AU" sz="1600"/>
          </a:p>
          <a:p>
            <a:pPr marL="285750" indent="-285750">
              <a:buFont typeface="Arial" panose="020B0604020202020204" pitchFamily="34" charset="0"/>
              <a:buChar char="•"/>
            </a:pPr>
            <a:r>
              <a:rPr lang="en-AU" sz="1600"/>
              <a:t>Busiest CPU times are early mornings and Fridays late to mid morning</a:t>
            </a:r>
          </a:p>
          <a:p>
            <a:pPr marL="285750" indent="-285750">
              <a:buFont typeface="Arial" panose="020B0604020202020204" pitchFamily="34" charset="0"/>
              <a:buChar char="•"/>
            </a:pPr>
            <a:r>
              <a:rPr lang="en-AU" sz="1600"/>
              <a:t>Afternoons and evenings exhibit low utilisation – may point to the use of offline reports.</a:t>
            </a:r>
          </a:p>
        </p:txBody>
      </p:sp>
      <p:sp>
        <p:nvSpPr>
          <p:cNvPr id="8" name="TextBox 7">
            <a:extLst>
              <a:ext uri="{FF2B5EF4-FFF2-40B4-BE49-F238E27FC236}">
                <a16:creationId xmlns:a16="http://schemas.microsoft.com/office/drawing/2014/main" id="{42DA9C8C-8AB2-D24E-B263-6EA236DA2F3F}"/>
              </a:ext>
            </a:extLst>
          </p:cNvPr>
          <p:cNvSpPr txBox="1"/>
          <p:nvPr/>
        </p:nvSpPr>
        <p:spPr>
          <a:xfrm>
            <a:off x="6631826" y="3646170"/>
            <a:ext cx="4669155" cy="1323439"/>
          </a:xfrm>
          <a:prstGeom prst="rect">
            <a:avLst/>
          </a:prstGeom>
          <a:noFill/>
        </p:spPr>
        <p:txBody>
          <a:bodyPr wrap="square" rtlCol="0">
            <a:spAutoFit/>
          </a:bodyPr>
          <a:lstStyle/>
          <a:p>
            <a:r>
              <a:rPr lang="en-AU" sz="1600" b="1"/>
              <a:t>Implication(s):</a:t>
            </a:r>
          </a:p>
          <a:p>
            <a:pPr marL="285750" indent="-285750">
              <a:buFont typeface="Arial" panose="020B0604020202020204" pitchFamily="34" charset="0"/>
              <a:buChar char="•"/>
            </a:pPr>
            <a:r>
              <a:rPr lang="en-AU" sz="1600"/>
              <a:t>Investigate possibility of bringing reports online and enabling more self-service and in-database analytics for business users?</a:t>
            </a:r>
          </a:p>
          <a:p>
            <a:endParaRPr lang="en-AU" sz="1600" b="1"/>
          </a:p>
        </p:txBody>
      </p:sp>
      <p:pic>
        <p:nvPicPr>
          <p:cNvPr id="4" name="Picture 3">
            <a:extLst>
              <a:ext uri="{FF2B5EF4-FFF2-40B4-BE49-F238E27FC236}">
                <a16:creationId xmlns:a16="http://schemas.microsoft.com/office/drawing/2014/main" id="{0BC3506A-B5DE-4E69-BECE-DDBDA62F9E3A}"/>
              </a:ext>
            </a:extLst>
          </p:cNvPr>
          <p:cNvPicPr>
            <a:picLocks noChangeAspect="1"/>
          </p:cNvPicPr>
          <p:nvPr/>
        </p:nvPicPr>
        <p:blipFill>
          <a:blip r:embed="rId3"/>
          <a:stretch>
            <a:fillRect/>
          </a:stretch>
        </p:blipFill>
        <p:spPr>
          <a:xfrm>
            <a:off x="494867" y="1520190"/>
            <a:ext cx="6082043" cy="4865634"/>
          </a:xfrm>
          <a:prstGeom prst="rect">
            <a:avLst/>
          </a:prstGeom>
        </p:spPr>
      </p:pic>
    </p:spTree>
    <p:extLst>
      <p:ext uri="{BB962C8B-B14F-4D97-AF65-F5344CB8AC3E}">
        <p14:creationId xmlns:p14="http://schemas.microsoft.com/office/powerpoint/2010/main" val="21068298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F1FA-BC7B-494C-959B-EFD12108DFB4}"/>
              </a:ext>
            </a:extLst>
          </p:cNvPr>
          <p:cNvSpPr>
            <a:spLocks noGrp="1"/>
          </p:cNvSpPr>
          <p:nvPr>
            <p:ph type="title"/>
          </p:nvPr>
        </p:nvSpPr>
        <p:spPr>
          <a:xfrm>
            <a:off x="587482" y="320088"/>
            <a:ext cx="10515600" cy="715294"/>
          </a:xfrm>
        </p:spPr>
        <p:txBody>
          <a:bodyPr/>
          <a:lstStyle/>
          <a:p>
            <a:r>
              <a:rPr lang="en-US">
                <a:solidFill>
                  <a:schemeClr val="accent1"/>
                </a:solidFill>
                <a:latin typeface="+mj-lt"/>
              </a:rPr>
              <a:t>Consumption (CPU) By Operating Window</a:t>
            </a:r>
          </a:p>
        </p:txBody>
      </p:sp>
      <p:pic>
        <p:nvPicPr>
          <p:cNvPr id="5" name="Picture 4">
            <a:extLst>
              <a:ext uri="{FF2B5EF4-FFF2-40B4-BE49-F238E27FC236}">
                <a16:creationId xmlns:a16="http://schemas.microsoft.com/office/drawing/2014/main" id="{6AA3BCAB-02A2-40ED-8C1B-11A62C7704B9}"/>
              </a:ext>
            </a:extLst>
          </p:cNvPr>
          <p:cNvPicPr>
            <a:picLocks noChangeAspect="1"/>
          </p:cNvPicPr>
          <p:nvPr/>
        </p:nvPicPr>
        <p:blipFill>
          <a:blip r:embed="rId3"/>
          <a:stretch>
            <a:fillRect/>
          </a:stretch>
        </p:blipFill>
        <p:spPr>
          <a:xfrm>
            <a:off x="1129121" y="1337179"/>
            <a:ext cx="9143464" cy="4843086"/>
          </a:xfrm>
          <a:prstGeom prst="rect">
            <a:avLst/>
          </a:prstGeom>
        </p:spPr>
      </p:pic>
      <p:sp>
        <p:nvSpPr>
          <p:cNvPr id="4" name="TextBox 3">
            <a:extLst>
              <a:ext uri="{FF2B5EF4-FFF2-40B4-BE49-F238E27FC236}">
                <a16:creationId xmlns:a16="http://schemas.microsoft.com/office/drawing/2014/main" id="{99158F35-F4B4-4B05-ADC0-37BC66B05126}"/>
              </a:ext>
            </a:extLst>
          </p:cNvPr>
          <p:cNvSpPr txBox="1"/>
          <p:nvPr/>
        </p:nvSpPr>
        <p:spPr>
          <a:xfrm>
            <a:off x="9448800" y="3257550"/>
            <a:ext cx="2743200" cy="132343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prstClr val="black"/>
                </a:solidFill>
                <a:effectLst/>
                <a:uLnTx/>
                <a:uFillTx/>
                <a:latin typeface="Calibri" panose="020F0502020204030204"/>
                <a:ea typeface="+mn-ea"/>
                <a:cs typeface="+mn-cs"/>
              </a:rPr>
              <a:t>Interesting to see consumption in different User defined Time Windows across Business Groups or Data Domains. </a:t>
            </a:r>
          </a:p>
        </p:txBody>
      </p:sp>
    </p:spTree>
    <p:extLst>
      <p:ext uri="{BB962C8B-B14F-4D97-AF65-F5344CB8AC3E}">
        <p14:creationId xmlns:p14="http://schemas.microsoft.com/office/powerpoint/2010/main" val="3492799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9D2EDFFC-8BBB-6E49-B5A5-8D81F4D14C6C}"/>
              </a:ext>
            </a:extLst>
          </p:cNvPr>
          <p:cNvSpPr>
            <a:spLocks noGrp="1"/>
          </p:cNvSpPr>
          <p:nvPr>
            <p:ph type="body" sz="quarter" idx="10"/>
          </p:nvPr>
        </p:nvSpPr>
        <p:spPr>
          <a:xfrm>
            <a:off x="5070676" y="1132699"/>
            <a:ext cx="6309897" cy="2296301"/>
          </a:xfrm>
        </p:spPr>
        <p:txBody>
          <a:bodyPr/>
          <a:lstStyle/>
          <a:p>
            <a:r>
              <a:rPr lang="en-US" dirty="0"/>
              <a:t>Teradata </a:t>
            </a:r>
            <a:br>
              <a:rPr lang="en-US" dirty="0"/>
            </a:br>
            <a:r>
              <a:rPr lang="en-US" dirty="0"/>
              <a:t>Vantage Health Check</a:t>
            </a:r>
          </a:p>
        </p:txBody>
      </p:sp>
      <p:sp>
        <p:nvSpPr>
          <p:cNvPr id="16" name="Text Placeholder 15">
            <a:extLst>
              <a:ext uri="{FF2B5EF4-FFF2-40B4-BE49-F238E27FC236}">
                <a16:creationId xmlns:a16="http://schemas.microsoft.com/office/drawing/2014/main" id="{462EAF12-727C-BA44-B72E-151774AC1204}"/>
              </a:ext>
            </a:extLst>
          </p:cNvPr>
          <p:cNvSpPr>
            <a:spLocks noGrp="1"/>
          </p:cNvSpPr>
          <p:nvPr>
            <p:ph type="body" sz="quarter" idx="14"/>
          </p:nvPr>
        </p:nvSpPr>
        <p:spPr/>
        <p:txBody>
          <a:bodyPr/>
          <a:lstStyle/>
          <a:p>
            <a:r>
              <a:rPr lang="en-US" dirty="0"/>
              <a:t>{{</a:t>
            </a:r>
            <a:r>
              <a:rPr lang="en-US" dirty="0" err="1"/>
              <a:t>val:intro.csv</a:t>
            </a:r>
            <a:r>
              <a:rPr lang="en-US" dirty="0"/>
              <a:t>[1,Customer_Name]}}</a:t>
            </a:r>
          </a:p>
          <a:p>
            <a:pPr>
              <a:buNone/>
            </a:pPr>
            <a:endParaRPr lang="en-US" dirty="0"/>
          </a:p>
        </p:txBody>
      </p:sp>
      <p:sp>
        <p:nvSpPr>
          <p:cNvPr id="17" name="Text Placeholder 16">
            <a:extLst>
              <a:ext uri="{FF2B5EF4-FFF2-40B4-BE49-F238E27FC236}">
                <a16:creationId xmlns:a16="http://schemas.microsoft.com/office/drawing/2014/main" id="{D264EEBE-8E68-5E4B-AF2C-D85570DF05A1}"/>
              </a:ext>
            </a:extLst>
          </p:cNvPr>
          <p:cNvSpPr>
            <a:spLocks noGrp="1"/>
          </p:cNvSpPr>
          <p:nvPr>
            <p:ph type="body" sz="quarter" idx="15"/>
          </p:nvPr>
        </p:nvSpPr>
        <p:spPr/>
        <p:txBody>
          <a:bodyPr/>
          <a:lstStyle/>
          <a:p>
            <a:r>
              <a:rPr lang="en-US" dirty="0"/>
              <a:t>{{</a:t>
            </a:r>
            <a:r>
              <a:rPr lang="en-US" dirty="0" err="1"/>
              <a:t>val:intro.csv</a:t>
            </a:r>
            <a:r>
              <a:rPr lang="en-US" dirty="0"/>
              <a:t>[1,Your_Name]}}</a:t>
            </a:r>
          </a:p>
          <a:p>
            <a:r>
              <a:rPr lang="en-US" dirty="0"/>
              <a:t>Ecosystem Architecture Practice</a:t>
            </a:r>
          </a:p>
          <a:p>
            <a:pPr>
              <a:buNone/>
            </a:pPr>
            <a:r>
              <a:rPr lang="en-US" dirty="0"/>
              <a:t>{{</a:t>
            </a:r>
            <a:r>
              <a:rPr lang="en-US" dirty="0" err="1"/>
              <a:t>val:intro.csv</a:t>
            </a:r>
            <a:r>
              <a:rPr lang="en-US" dirty="0"/>
              <a:t>[1,FullDate]}}</a:t>
            </a:r>
          </a:p>
        </p:txBody>
      </p:sp>
    </p:spTree>
    <p:extLst>
      <p:ext uri="{BB962C8B-B14F-4D97-AF65-F5344CB8AC3E}">
        <p14:creationId xmlns:p14="http://schemas.microsoft.com/office/powerpoint/2010/main" val="728498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lide2" descr="I/O Actuals &amp;amp; Variable Peak Period Trend">
            <a:extLst>
              <a:ext uri="{FF2B5EF4-FFF2-40B4-BE49-F238E27FC236}">
                <a16:creationId xmlns:a16="http://schemas.microsoft.com/office/drawing/2014/main" id="{C7BF6529-CCDA-46B5-8EB2-A23CCC4242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621" y="1110786"/>
            <a:ext cx="6919300" cy="5747214"/>
          </a:xfrm>
          <a:prstGeom prst="rect">
            <a:avLst/>
          </a:prstGeom>
        </p:spPr>
      </p:pic>
      <p:sp>
        <p:nvSpPr>
          <p:cNvPr id="2" name="Title 1">
            <a:extLst>
              <a:ext uri="{FF2B5EF4-FFF2-40B4-BE49-F238E27FC236}">
                <a16:creationId xmlns:a16="http://schemas.microsoft.com/office/drawing/2014/main" id="{14EAF8C3-2202-2048-982B-9D58BA4631AB}"/>
              </a:ext>
            </a:extLst>
          </p:cNvPr>
          <p:cNvSpPr>
            <a:spLocks noGrp="1"/>
          </p:cNvSpPr>
          <p:nvPr>
            <p:ph type="title"/>
          </p:nvPr>
        </p:nvSpPr>
        <p:spPr/>
        <p:txBody>
          <a:bodyPr/>
          <a:lstStyle/>
          <a:p>
            <a:r>
              <a:rPr lang="en-US"/>
              <a:t>Usage Trending &amp; Forecast – IO</a:t>
            </a:r>
            <a:endParaRPr lang="en-AU"/>
          </a:p>
        </p:txBody>
      </p:sp>
      <p:sp>
        <p:nvSpPr>
          <p:cNvPr id="5" name="TextBox 4">
            <a:extLst>
              <a:ext uri="{FF2B5EF4-FFF2-40B4-BE49-F238E27FC236}">
                <a16:creationId xmlns:a16="http://schemas.microsoft.com/office/drawing/2014/main" id="{716EBA64-677F-554A-841D-92400AE35BDC}"/>
              </a:ext>
            </a:extLst>
          </p:cNvPr>
          <p:cNvSpPr txBox="1"/>
          <p:nvPr/>
        </p:nvSpPr>
        <p:spPr>
          <a:xfrm>
            <a:off x="2912784" y="3652229"/>
            <a:ext cx="2457450" cy="523220"/>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1400" b="0" i="0" u="none" strike="noStrike" kern="1200" cap="none" spc="0" normalizeH="0" baseline="0" noProof="0">
                <a:ln>
                  <a:noFill/>
                </a:ln>
                <a:solidFill>
                  <a:srgbClr val="000000"/>
                </a:solidFill>
                <a:effectLst/>
                <a:uLnTx/>
                <a:uFillTx/>
                <a:latin typeface="Arial" panose="020B0604020202020204"/>
                <a:ea typeface="+mn-ea"/>
                <a:cs typeface="+mn-cs"/>
              </a:rPr>
              <a:t>Average Daily Utilization in 4-Hour Peak</a:t>
            </a:r>
          </a:p>
        </p:txBody>
      </p:sp>
      <p:sp>
        <p:nvSpPr>
          <p:cNvPr id="6" name="TextBox 5">
            <a:extLst>
              <a:ext uri="{FF2B5EF4-FFF2-40B4-BE49-F238E27FC236}">
                <a16:creationId xmlns:a16="http://schemas.microsoft.com/office/drawing/2014/main" id="{24DB4FF2-BE8A-5D4A-9A26-36DA6DBEFCD5}"/>
              </a:ext>
            </a:extLst>
          </p:cNvPr>
          <p:cNvSpPr txBox="1"/>
          <p:nvPr/>
        </p:nvSpPr>
        <p:spPr>
          <a:xfrm>
            <a:off x="8507730" y="2510373"/>
            <a:ext cx="2975610" cy="2031325"/>
          </a:xfrm>
          <a:prstGeom prst="rect">
            <a:avLst/>
          </a:prstGeom>
          <a:noFill/>
        </p:spPr>
        <p:txBody>
          <a:bodyPr wrap="square" rtlCol="0">
            <a:spAutoFit/>
          </a:bodyPr>
          <a:lstStyle>
            <a:defPPr>
              <a:defRPr lang="en-US"/>
            </a:defPPr>
            <a:lvl1pPr>
              <a:defRPr sz="1600" b="1"/>
            </a:lvl1pPr>
          </a:lstStyle>
          <a:p>
            <a:pPr marL="285750" indent="-285750">
              <a:buFont typeface="Arial" panose="020B0604020202020204" pitchFamily="34" charset="0"/>
              <a:buChar char="•"/>
            </a:pPr>
            <a:r>
              <a:rPr lang="en-US" sz="1400" b="0"/>
              <a:t>Peak I/O utilization % is slowly growing from a low base of around 35%</a:t>
            </a:r>
          </a:p>
          <a:p>
            <a:pPr marL="285750" indent="-285750">
              <a:buFont typeface="Arial" panose="020B0604020202020204" pitchFamily="34" charset="0"/>
              <a:buChar char="•"/>
            </a:pPr>
            <a:endParaRPr lang="en-US" sz="1400" b="0"/>
          </a:p>
          <a:p>
            <a:pPr marL="285750" indent="-285750">
              <a:buFont typeface="Arial" panose="020B0604020202020204" pitchFamily="34" charset="0"/>
              <a:buChar char="•"/>
            </a:pPr>
            <a:r>
              <a:rPr lang="en-US" sz="1400" b="0"/>
              <a:t>However, the trend of that growth means IO could be saturated by August 2021 without expansion of the system before that time.</a:t>
            </a:r>
          </a:p>
        </p:txBody>
      </p:sp>
    </p:spTree>
    <p:extLst>
      <p:ext uri="{BB962C8B-B14F-4D97-AF65-F5344CB8AC3E}">
        <p14:creationId xmlns:p14="http://schemas.microsoft.com/office/powerpoint/2010/main" val="4135764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7157F-DBAD-7347-AB04-DD22DC3C843B}"/>
              </a:ext>
            </a:extLst>
          </p:cNvPr>
          <p:cNvSpPr>
            <a:spLocks noGrp="1"/>
          </p:cNvSpPr>
          <p:nvPr>
            <p:ph type="title"/>
          </p:nvPr>
        </p:nvSpPr>
        <p:spPr/>
        <p:txBody>
          <a:bodyPr/>
          <a:lstStyle/>
          <a:p>
            <a:r>
              <a:rPr lang="en-AU"/>
              <a:t>Space Consumption by Historical Trend</a:t>
            </a:r>
          </a:p>
        </p:txBody>
      </p:sp>
      <p:sp>
        <p:nvSpPr>
          <p:cNvPr id="6" name="TextBox 5">
            <a:extLst>
              <a:ext uri="{FF2B5EF4-FFF2-40B4-BE49-F238E27FC236}">
                <a16:creationId xmlns:a16="http://schemas.microsoft.com/office/drawing/2014/main" id="{96AB1367-AAF3-2248-887C-76DA3B4C8503}"/>
              </a:ext>
            </a:extLst>
          </p:cNvPr>
          <p:cNvSpPr txBox="1"/>
          <p:nvPr/>
        </p:nvSpPr>
        <p:spPr>
          <a:xfrm>
            <a:off x="8873490" y="2578953"/>
            <a:ext cx="2975610" cy="954107"/>
          </a:xfrm>
          <a:prstGeom prst="rect">
            <a:avLst/>
          </a:prstGeom>
          <a:noFill/>
        </p:spPr>
        <p:txBody>
          <a:bodyPr wrap="square" rtlCol="0">
            <a:spAutoFit/>
          </a:bodyPr>
          <a:lstStyle>
            <a:defPPr>
              <a:defRPr lang="en-US"/>
            </a:defPPr>
            <a:lvl1pPr>
              <a:defRPr sz="1600" b="1"/>
            </a:lvl1pPr>
          </a:lstStyle>
          <a:p>
            <a:pPr marL="285750" indent="-285750">
              <a:buFont typeface="Arial" panose="020B0604020202020204" pitchFamily="34" charset="0"/>
              <a:buChar char="•"/>
            </a:pPr>
            <a:r>
              <a:rPr lang="en-US" sz="1400" b="0"/>
              <a:t>Total Storage (in TBs) dropped in AWS due to global block-level-compression on the AWS system</a:t>
            </a:r>
          </a:p>
        </p:txBody>
      </p:sp>
      <p:pic>
        <p:nvPicPr>
          <p:cNvPr id="7" name="slide2" descr="Storage Actuals &amp;amp; Trend of Running Avg">
            <a:extLst>
              <a:ext uri="{FF2B5EF4-FFF2-40B4-BE49-F238E27FC236}">
                <a16:creationId xmlns:a16="http://schemas.microsoft.com/office/drawing/2014/main" id="{1D5BE99A-56A2-4E83-82BF-82F4EB3E00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53" y="1026367"/>
            <a:ext cx="6858757" cy="5831633"/>
          </a:xfrm>
          <a:prstGeom prst="rect">
            <a:avLst/>
          </a:prstGeom>
        </p:spPr>
      </p:pic>
      <p:sp>
        <p:nvSpPr>
          <p:cNvPr id="3" name="TextBox 2">
            <a:extLst>
              <a:ext uri="{FF2B5EF4-FFF2-40B4-BE49-F238E27FC236}">
                <a16:creationId xmlns:a16="http://schemas.microsoft.com/office/drawing/2014/main" id="{D267CF9A-BDCA-4C07-AAA5-636A7875E8C8}"/>
              </a:ext>
            </a:extLst>
          </p:cNvPr>
          <p:cNvSpPr txBox="1"/>
          <p:nvPr/>
        </p:nvSpPr>
        <p:spPr>
          <a:xfrm>
            <a:off x="0" y="978946"/>
            <a:ext cx="7132320" cy="369332"/>
          </a:xfrm>
          <a:prstGeom prst="rect">
            <a:avLst/>
          </a:prstGeom>
          <a:noFill/>
        </p:spPr>
        <p:txBody>
          <a:bodyPr wrap="square" rtlCol="0">
            <a:spAutoFit/>
          </a:bodyPr>
          <a:lstStyle/>
          <a:p>
            <a:r>
              <a:rPr lang="en-AU" dirty="0"/>
              <a:t>{{ </a:t>
            </a:r>
            <a:r>
              <a:rPr lang="en-AU" dirty="0" err="1"/>
              <a:t>valr</a:t>
            </a:r>
            <a:r>
              <a:rPr lang="en-AU"/>
              <a:t>: PNG}}</a:t>
            </a:r>
            <a:endParaRPr lang="en-US" dirty="0"/>
          </a:p>
        </p:txBody>
      </p:sp>
    </p:spTree>
    <p:extLst>
      <p:ext uri="{BB962C8B-B14F-4D97-AF65-F5344CB8AC3E}">
        <p14:creationId xmlns:p14="http://schemas.microsoft.com/office/powerpoint/2010/main" val="3052482576"/>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chor="ctr"/>
          <a:lstStyle/>
          <a:p>
            <a:r>
              <a:rPr lang="en-US">
                <a:solidFill>
                  <a:schemeClr val="accent1"/>
                </a:solidFill>
                <a:latin typeface="+mj-lt"/>
              </a:rPr>
              <a:t>Production Database Sizes</a:t>
            </a:r>
          </a:p>
        </p:txBody>
      </p:sp>
      <p:pic>
        <p:nvPicPr>
          <p:cNvPr id="4" name="Picture 3">
            <a:extLst>
              <a:ext uri="{FF2B5EF4-FFF2-40B4-BE49-F238E27FC236}">
                <a16:creationId xmlns:a16="http://schemas.microsoft.com/office/drawing/2014/main" id="{07E10730-30C7-49DF-B815-9AF07F736EB8}"/>
              </a:ext>
            </a:extLst>
          </p:cNvPr>
          <p:cNvPicPr>
            <a:picLocks noChangeAspect="1"/>
          </p:cNvPicPr>
          <p:nvPr/>
        </p:nvPicPr>
        <p:blipFill>
          <a:blip r:embed="rId3"/>
          <a:stretch>
            <a:fillRect/>
          </a:stretch>
        </p:blipFill>
        <p:spPr>
          <a:xfrm>
            <a:off x="325016" y="1019650"/>
            <a:ext cx="6542314" cy="5745043"/>
          </a:xfrm>
          <a:prstGeom prst="rect">
            <a:avLst/>
          </a:prstGeom>
        </p:spPr>
      </p:pic>
      <p:sp>
        <p:nvSpPr>
          <p:cNvPr id="9" name="TextBox 8">
            <a:extLst>
              <a:ext uri="{FF2B5EF4-FFF2-40B4-BE49-F238E27FC236}">
                <a16:creationId xmlns:a16="http://schemas.microsoft.com/office/drawing/2014/main" id="{1DDE7D79-B65B-4574-A246-9D5085D27040}"/>
              </a:ext>
            </a:extLst>
          </p:cNvPr>
          <p:cNvSpPr txBox="1"/>
          <p:nvPr/>
        </p:nvSpPr>
        <p:spPr>
          <a:xfrm>
            <a:off x="7673340" y="1676391"/>
            <a:ext cx="3596640" cy="3108543"/>
          </a:xfrm>
          <a:prstGeom prst="rect">
            <a:avLst/>
          </a:prstGeom>
          <a:noFill/>
        </p:spPr>
        <p:txBody>
          <a:bodyPr wrap="square" rtlCol="0">
            <a:spAutoFit/>
          </a:bodyPr>
          <a:lstStyle>
            <a:defPPr>
              <a:defRPr lang="en-US"/>
            </a:defPPr>
            <a:lvl1pPr>
              <a:defRPr sz="1600" b="1"/>
            </a:lvl1pPr>
          </a:lstStyle>
          <a:p>
            <a:pPr marL="285750" indent="-285750">
              <a:buFont typeface="Arial" panose="020B0604020202020204" pitchFamily="34" charset="0"/>
              <a:buChar char="•"/>
            </a:pPr>
            <a:r>
              <a:rPr lang="en-US" sz="1400" b="0"/>
              <a:t>By data volume, the 3 tiers of the data architecture (operational image, integrated layer and semantic layer) are the 3 largest databases</a:t>
            </a:r>
          </a:p>
          <a:p>
            <a:pPr marL="742950" lvl="1" indent="-285750">
              <a:buFont typeface="Arial" panose="020B0604020202020204" pitchFamily="34" charset="0"/>
              <a:buChar char="•"/>
            </a:pPr>
            <a:r>
              <a:rPr lang="en-US" sz="1400"/>
              <a:t>This reflects good practice in physical data management</a:t>
            </a:r>
          </a:p>
          <a:p>
            <a:pPr marL="742950" lvl="1"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b="0"/>
              <a:t>Multiple Sandpits are prominent in terms of data stored</a:t>
            </a:r>
          </a:p>
          <a:p>
            <a:pPr marL="742950" lvl="1" indent="-285750">
              <a:buFont typeface="Arial" panose="020B0604020202020204" pitchFamily="34" charset="0"/>
              <a:buChar char="•"/>
            </a:pPr>
            <a:r>
              <a:rPr lang="en-US" sz="1400"/>
              <a:t>Some of these sandpits could be obsolete – therefore storage could be saved by dropping some of these.</a:t>
            </a:r>
          </a:p>
          <a:p>
            <a:pPr marL="742950" lvl="1" indent="-285750">
              <a:buFont typeface="Arial" panose="020B0604020202020204" pitchFamily="34" charset="0"/>
              <a:buChar char="•"/>
            </a:pPr>
            <a:endParaRPr lang="en-US" sz="1400"/>
          </a:p>
        </p:txBody>
      </p:sp>
    </p:spTree>
    <p:extLst>
      <p:ext uri="{BB962C8B-B14F-4D97-AF65-F5344CB8AC3E}">
        <p14:creationId xmlns:p14="http://schemas.microsoft.com/office/powerpoint/2010/main" val="8754916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A3F199-265C-4043-B1BE-DAD084258645}"/>
              </a:ext>
            </a:extLst>
          </p:cNvPr>
          <p:cNvPicPr>
            <a:picLocks noChangeAspect="1"/>
          </p:cNvPicPr>
          <p:nvPr/>
        </p:nvPicPr>
        <p:blipFill>
          <a:blip r:embed="rId3"/>
          <a:stretch>
            <a:fillRect/>
          </a:stretch>
        </p:blipFill>
        <p:spPr>
          <a:xfrm>
            <a:off x="296150" y="1349156"/>
            <a:ext cx="5572125" cy="5219700"/>
          </a:xfrm>
          <a:prstGeom prst="rect">
            <a:avLst/>
          </a:prstGeom>
        </p:spPr>
      </p:pic>
      <p:sp>
        <p:nvSpPr>
          <p:cNvPr id="2" name="Title 1">
            <a:extLst>
              <a:ext uri="{FF2B5EF4-FFF2-40B4-BE49-F238E27FC236}">
                <a16:creationId xmlns:a16="http://schemas.microsoft.com/office/drawing/2014/main" id="{AB781DC5-C50F-D342-B2BC-AEC0456C83E4}"/>
              </a:ext>
            </a:extLst>
          </p:cNvPr>
          <p:cNvSpPr>
            <a:spLocks noGrp="1"/>
          </p:cNvSpPr>
          <p:nvPr>
            <p:ph type="title"/>
          </p:nvPr>
        </p:nvSpPr>
        <p:spPr/>
        <p:txBody>
          <a:bodyPr/>
          <a:lstStyle/>
          <a:p>
            <a:r>
              <a:rPr lang="en-AU"/>
              <a:t>Database Activity Summary</a:t>
            </a:r>
          </a:p>
        </p:txBody>
      </p:sp>
      <p:pic>
        <p:nvPicPr>
          <p:cNvPr id="5" name="Picture 4">
            <a:extLst>
              <a:ext uri="{FF2B5EF4-FFF2-40B4-BE49-F238E27FC236}">
                <a16:creationId xmlns:a16="http://schemas.microsoft.com/office/drawing/2014/main" id="{100B3B65-D655-6A41-8ED4-3EB251744082}"/>
              </a:ext>
            </a:extLst>
          </p:cNvPr>
          <p:cNvPicPr>
            <a:picLocks noChangeAspect="1"/>
          </p:cNvPicPr>
          <p:nvPr/>
        </p:nvPicPr>
        <p:blipFill>
          <a:blip r:embed="rId4"/>
          <a:stretch>
            <a:fillRect/>
          </a:stretch>
        </p:blipFill>
        <p:spPr>
          <a:xfrm>
            <a:off x="5260085" y="3997544"/>
            <a:ext cx="1371600" cy="1511300"/>
          </a:xfrm>
          <a:prstGeom prst="rect">
            <a:avLst/>
          </a:prstGeom>
        </p:spPr>
      </p:pic>
      <p:sp>
        <p:nvSpPr>
          <p:cNvPr id="7" name="TextBox 6">
            <a:extLst>
              <a:ext uri="{FF2B5EF4-FFF2-40B4-BE49-F238E27FC236}">
                <a16:creationId xmlns:a16="http://schemas.microsoft.com/office/drawing/2014/main" id="{08AEEEE4-B0FF-054B-B332-540E8845FF4B}"/>
              </a:ext>
            </a:extLst>
          </p:cNvPr>
          <p:cNvSpPr txBox="1"/>
          <p:nvPr/>
        </p:nvSpPr>
        <p:spPr>
          <a:xfrm>
            <a:off x="6995160" y="1750775"/>
            <a:ext cx="3493770" cy="2031325"/>
          </a:xfrm>
          <a:prstGeom prst="rect">
            <a:avLst/>
          </a:prstGeom>
          <a:noFill/>
        </p:spPr>
        <p:txBody>
          <a:bodyPr wrap="square" rtlCol="0">
            <a:spAutoFit/>
          </a:bodyPr>
          <a:lstStyle>
            <a:defPPr>
              <a:defRPr lang="en-US"/>
            </a:defPPr>
            <a:lvl1pPr>
              <a:defRPr sz="1600" b="1"/>
            </a:lvl1pPr>
          </a:lstStyle>
          <a:p>
            <a:pPr marL="285750" indent="-285750">
              <a:buFont typeface="Arial" panose="020B0604020202020204" pitchFamily="34" charset="0"/>
              <a:buChar char="•"/>
            </a:pPr>
            <a:r>
              <a:rPr lang="en-US" sz="1400" b="0"/>
              <a:t>Good to see the 3 data architecture tiers are attracting the most CPU and IO.</a:t>
            </a:r>
          </a:p>
          <a:p>
            <a:pPr marL="285750" indent="-285750">
              <a:buFont typeface="Arial" panose="020B0604020202020204" pitchFamily="34" charset="0"/>
              <a:buChar char="•"/>
            </a:pPr>
            <a:endParaRPr lang="en-US" sz="1400" b="0"/>
          </a:p>
          <a:p>
            <a:pPr marL="285750" indent="-285750">
              <a:buFont typeface="Arial" panose="020B0604020202020204" pitchFamily="34" charset="0"/>
              <a:buChar char="•"/>
            </a:pPr>
            <a:r>
              <a:rPr lang="en-US" sz="1400" b="0"/>
              <a:t>Again, sandpit databases are the next most prominent resource hungry databases – but not a </a:t>
            </a:r>
            <a:r>
              <a:rPr lang="en-US" sz="1400" b="0" err="1"/>
              <a:t>fuge</a:t>
            </a:r>
            <a:r>
              <a:rPr lang="en-US" sz="1400" b="0"/>
              <a:t> usage to worry about.</a:t>
            </a:r>
          </a:p>
          <a:p>
            <a:pPr marL="742950" lvl="1" indent="-285750">
              <a:buFont typeface="Arial" panose="020B0604020202020204" pitchFamily="34" charset="0"/>
              <a:buChar char="•"/>
            </a:pPr>
            <a:endParaRPr lang="en-US" sz="1400"/>
          </a:p>
        </p:txBody>
      </p:sp>
    </p:spTree>
    <p:extLst>
      <p:ext uri="{BB962C8B-B14F-4D97-AF65-F5344CB8AC3E}">
        <p14:creationId xmlns:p14="http://schemas.microsoft.com/office/powerpoint/2010/main" val="3645160438"/>
      </p:ext>
    </p:extLst>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38539-BCB3-054A-BC52-D177D5DE824C}"/>
              </a:ext>
            </a:extLst>
          </p:cNvPr>
          <p:cNvSpPr>
            <a:spLocks noGrp="1"/>
          </p:cNvSpPr>
          <p:nvPr>
            <p:ph type="title"/>
          </p:nvPr>
        </p:nvSpPr>
        <p:spPr/>
        <p:txBody>
          <a:bodyPr/>
          <a:lstStyle/>
          <a:p>
            <a:r>
              <a:rPr lang="en-AU"/>
              <a:t>Top 30 Tables by volume (GBs)</a:t>
            </a:r>
          </a:p>
        </p:txBody>
      </p:sp>
      <p:sp>
        <p:nvSpPr>
          <p:cNvPr id="6" name="TextBox 5">
            <a:extLst>
              <a:ext uri="{FF2B5EF4-FFF2-40B4-BE49-F238E27FC236}">
                <a16:creationId xmlns:a16="http://schemas.microsoft.com/office/drawing/2014/main" id="{00FADF28-BD0E-FF4C-A242-12D675B9548F}"/>
              </a:ext>
            </a:extLst>
          </p:cNvPr>
          <p:cNvSpPr txBox="1"/>
          <p:nvPr/>
        </p:nvSpPr>
        <p:spPr>
          <a:xfrm>
            <a:off x="8058150" y="1596381"/>
            <a:ext cx="3493770" cy="2462213"/>
          </a:xfrm>
          <a:prstGeom prst="rect">
            <a:avLst/>
          </a:prstGeom>
          <a:noFill/>
        </p:spPr>
        <p:txBody>
          <a:bodyPr wrap="square" rtlCol="0">
            <a:spAutoFit/>
          </a:bodyPr>
          <a:lstStyle>
            <a:defPPr>
              <a:defRPr lang="en-US"/>
            </a:defPPr>
            <a:lvl1pPr>
              <a:defRPr sz="1600" b="1"/>
            </a:lvl1pPr>
          </a:lstStyle>
          <a:p>
            <a:pPr marL="285750" indent="-285750">
              <a:buFont typeface="Arial" panose="020B0604020202020204" pitchFamily="34" charset="0"/>
              <a:buChar char="•"/>
            </a:pPr>
            <a:r>
              <a:rPr lang="en-US" sz="1400" b="0"/>
              <a:t>Good to see some of the largest tables are in xxx</a:t>
            </a:r>
          </a:p>
          <a:p>
            <a:pPr marL="285750" indent="-285750">
              <a:buFont typeface="Arial" panose="020B0604020202020204" pitchFamily="34" charset="0"/>
              <a:buChar char="•"/>
            </a:pPr>
            <a:endParaRPr lang="en-US" sz="1400" b="0"/>
          </a:p>
          <a:p>
            <a:pPr marL="285750" indent="-285750">
              <a:buFont typeface="Arial" panose="020B0604020202020204" pitchFamily="34" charset="0"/>
              <a:buChar char="•"/>
            </a:pPr>
            <a:r>
              <a:rPr lang="en-US" sz="1400" b="0"/>
              <a:t>Some Semantic Fact tables are quite large</a:t>
            </a:r>
          </a:p>
          <a:p>
            <a:pPr marL="742950" lvl="1" indent="-285750">
              <a:buFont typeface="Arial" panose="020B0604020202020204" pitchFamily="34" charset="0"/>
              <a:buChar char="•"/>
            </a:pPr>
            <a:r>
              <a:rPr lang="en-US" sz="1400"/>
              <a:t>Could any of these be delivered via a view</a:t>
            </a:r>
          </a:p>
          <a:p>
            <a:pPr marL="742950" lvl="1"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b="0"/>
              <a:t>Seems to be duplicate versions of xxx</a:t>
            </a:r>
          </a:p>
          <a:p>
            <a:pPr marL="285750" indent="-285750">
              <a:buFont typeface="Arial" panose="020B0604020202020204" pitchFamily="34" charset="0"/>
              <a:buChar char="•"/>
            </a:pPr>
            <a:r>
              <a:rPr lang="en-US" sz="1400" b="0"/>
              <a:t>Are those large table designed properly</a:t>
            </a:r>
            <a:endParaRPr lang="en-US" sz="1400"/>
          </a:p>
        </p:txBody>
      </p:sp>
      <p:pic>
        <p:nvPicPr>
          <p:cNvPr id="3" name="Picture 2">
            <a:extLst>
              <a:ext uri="{FF2B5EF4-FFF2-40B4-BE49-F238E27FC236}">
                <a16:creationId xmlns:a16="http://schemas.microsoft.com/office/drawing/2014/main" id="{E9D86822-D898-4141-B644-44622A2507B1}"/>
              </a:ext>
            </a:extLst>
          </p:cNvPr>
          <p:cNvPicPr>
            <a:picLocks noChangeAspect="1"/>
          </p:cNvPicPr>
          <p:nvPr/>
        </p:nvPicPr>
        <p:blipFill>
          <a:blip r:embed="rId3"/>
          <a:stretch>
            <a:fillRect/>
          </a:stretch>
        </p:blipFill>
        <p:spPr>
          <a:xfrm>
            <a:off x="333376" y="1596692"/>
            <a:ext cx="7600950" cy="5067300"/>
          </a:xfrm>
          <a:prstGeom prst="rect">
            <a:avLst/>
          </a:prstGeom>
        </p:spPr>
      </p:pic>
    </p:spTree>
    <p:extLst>
      <p:ext uri="{BB962C8B-B14F-4D97-AF65-F5344CB8AC3E}">
        <p14:creationId xmlns:p14="http://schemas.microsoft.com/office/powerpoint/2010/main" val="2764476642"/>
      </p:ext>
    </p:extLst>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6A449F6-8638-48E8-8D25-188A17FBD61D}"/>
              </a:ext>
            </a:extLst>
          </p:cNvPr>
          <p:cNvPicPr>
            <a:picLocks noChangeAspect="1"/>
          </p:cNvPicPr>
          <p:nvPr/>
        </p:nvPicPr>
        <p:blipFill>
          <a:blip r:embed="rId3"/>
          <a:stretch>
            <a:fillRect/>
          </a:stretch>
        </p:blipFill>
        <p:spPr>
          <a:xfrm>
            <a:off x="348051" y="1267305"/>
            <a:ext cx="6886575" cy="5410200"/>
          </a:xfrm>
          <a:prstGeom prst="rect">
            <a:avLst/>
          </a:prstGeom>
        </p:spPr>
      </p:pic>
      <p:sp>
        <p:nvSpPr>
          <p:cNvPr id="3" name="Title 2"/>
          <p:cNvSpPr>
            <a:spLocks noGrp="1"/>
          </p:cNvSpPr>
          <p:nvPr>
            <p:ph type="title"/>
          </p:nvPr>
        </p:nvSpPr>
        <p:spPr>
          <a:xfrm>
            <a:off x="609600" y="-41823"/>
            <a:ext cx="10972801" cy="931429"/>
          </a:xfrm>
        </p:spPr>
        <p:txBody>
          <a:bodyPr/>
          <a:lstStyle/>
          <a:p>
            <a:br>
              <a:rPr lang="en-US">
                <a:solidFill>
                  <a:srgbClr val="00B2B2"/>
                </a:solidFill>
              </a:rPr>
            </a:br>
            <a:r>
              <a:rPr lang="en-US">
                <a:solidFill>
                  <a:schemeClr val="accent1"/>
                </a:solidFill>
                <a:latin typeface="+mj-lt"/>
              </a:rPr>
              <a:t>Table Activity Summary</a:t>
            </a:r>
          </a:p>
        </p:txBody>
      </p:sp>
      <p:pic>
        <p:nvPicPr>
          <p:cNvPr id="6" name="Picture 5">
            <a:extLst>
              <a:ext uri="{FF2B5EF4-FFF2-40B4-BE49-F238E27FC236}">
                <a16:creationId xmlns:a16="http://schemas.microsoft.com/office/drawing/2014/main" id="{6F4C6311-0A2E-AB4C-9003-32D90386087C}"/>
              </a:ext>
            </a:extLst>
          </p:cNvPr>
          <p:cNvPicPr>
            <a:picLocks noChangeAspect="1"/>
          </p:cNvPicPr>
          <p:nvPr/>
        </p:nvPicPr>
        <p:blipFill>
          <a:blip r:embed="rId4"/>
          <a:stretch>
            <a:fillRect/>
          </a:stretch>
        </p:blipFill>
        <p:spPr>
          <a:xfrm>
            <a:off x="6373720" y="4659266"/>
            <a:ext cx="1105432" cy="931429"/>
          </a:xfrm>
          <a:prstGeom prst="rect">
            <a:avLst/>
          </a:prstGeom>
        </p:spPr>
      </p:pic>
      <p:sp>
        <p:nvSpPr>
          <p:cNvPr id="7" name="TextBox 6">
            <a:extLst>
              <a:ext uri="{FF2B5EF4-FFF2-40B4-BE49-F238E27FC236}">
                <a16:creationId xmlns:a16="http://schemas.microsoft.com/office/drawing/2014/main" id="{AF0A04A9-7445-7545-B343-263BBC6705DD}"/>
              </a:ext>
            </a:extLst>
          </p:cNvPr>
          <p:cNvSpPr txBox="1"/>
          <p:nvPr/>
        </p:nvSpPr>
        <p:spPr>
          <a:xfrm>
            <a:off x="7635240" y="2059385"/>
            <a:ext cx="3493770" cy="2031325"/>
          </a:xfrm>
          <a:prstGeom prst="rect">
            <a:avLst/>
          </a:prstGeom>
          <a:noFill/>
        </p:spPr>
        <p:txBody>
          <a:bodyPr wrap="square" rtlCol="0">
            <a:spAutoFit/>
          </a:bodyPr>
          <a:lstStyle>
            <a:defPPr>
              <a:defRPr lang="en-US"/>
            </a:defPPr>
            <a:lvl1pPr>
              <a:defRPr sz="1600" b="1"/>
            </a:lvl1pPr>
          </a:lstStyle>
          <a:p>
            <a:pPr marL="285750" indent="-285750">
              <a:buFont typeface="Arial" panose="020B0604020202020204" pitchFamily="34" charset="0"/>
              <a:buChar char="•"/>
            </a:pPr>
            <a:r>
              <a:rPr lang="en-US" sz="1400" b="0"/>
              <a:t>Some CMS tables are attracting high levels of CPU and IO</a:t>
            </a:r>
          </a:p>
          <a:p>
            <a:pPr marL="285750" indent="-285750">
              <a:buFont typeface="Arial" panose="020B0604020202020204" pitchFamily="34" charset="0"/>
              <a:buChar char="•"/>
            </a:pPr>
            <a:endParaRPr lang="en-US" sz="1400" b="0"/>
          </a:p>
          <a:p>
            <a:pPr marL="285750" indent="-285750">
              <a:buFont typeface="Arial" panose="020B0604020202020204" pitchFamily="34" charset="0"/>
              <a:buChar char="•"/>
            </a:pPr>
            <a:r>
              <a:rPr lang="en-US" sz="1400" b="0"/>
              <a:t>Why is the SAP operational image table attracting the highest CPU and IO</a:t>
            </a:r>
          </a:p>
          <a:p>
            <a:pPr marL="742950" lvl="1" indent="-285750">
              <a:buFont typeface="Arial" panose="020B0604020202020204" pitchFamily="34" charset="0"/>
              <a:buChar char="•"/>
            </a:pPr>
            <a:r>
              <a:rPr lang="en-US" sz="1400"/>
              <a:t>Likely a table structure that needs tuning or indexes added</a:t>
            </a:r>
            <a:endParaRPr lang="en-US" sz="1400" b="0"/>
          </a:p>
          <a:p>
            <a:pPr marL="742950" lvl="1" indent="-285750">
              <a:buFont typeface="Arial" panose="020B0604020202020204" pitchFamily="34" charset="0"/>
              <a:buChar char="•"/>
            </a:pPr>
            <a:endParaRPr lang="en-US" sz="1400"/>
          </a:p>
        </p:txBody>
      </p:sp>
    </p:spTree>
    <p:extLst>
      <p:ext uri="{BB962C8B-B14F-4D97-AF65-F5344CB8AC3E}">
        <p14:creationId xmlns:p14="http://schemas.microsoft.com/office/powerpoint/2010/main" val="26263653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323087" y="3428171"/>
            <a:ext cx="5717754" cy="324000"/>
          </a:xfrm>
          <a:prstGeom prst="rect">
            <a:avLst/>
          </a:prstGeom>
          <a:solidFill>
            <a:srgbClr val="00B2B1">
              <a:alpha val="40000"/>
            </a:srgbClr>
          </a:solidFill>
          <a:ln w="9525">
            <a:noFill/>
            <a:miter lim="800000"/>
            <a:headEnd/>
            <a:tailEnd/>
          </a:ln>
          <a:effectLst/>
        </p:spPr>
        <p:txBody>
          <a:bodyPr wrap="square" tIns="91440" bIns="91440" rtlCol="0" anchor="t">
            <a:prstTxWarp prst="textNoShape">
              <a:avLst/>
            </a:prstTxWarp>
            <a:noAutofit/>
          </a:bodyPr>
          <a:lstStyle/>
          <a:p>
            <a:pPr algn="ctr"/>
            <a:endParaRPr lang="en-AU" kern="0">
              <a:solidFill>
                <a:prstClr val="white"/>
              </a:solidFill>
            </a:endParaRPr>
          </a:p>
        </p:txBody>
      </p:sp>
      <p:sp>
        <p:nvSpPr>
          <p:cNvPr id="2" name="Title 1"/>
          <p:cNvSpPr>
            <a:spLocks noGrp="1"/>
          </p:cNvSpPr>
          <p:nvPr>
            <p:ph type="title"/>
          </p:nvPr>
        </p:nvSpPr>
        <p:spPr/>
        <p:txBody>
          <a:bodyPr anchor="t"/>
          <a:lstStyle/>
          <a:p>
            <a:r>
              <a:rPr lang="en-US"/>
              <a:t>Outline</a:t>
            </a:r>
            <a:endParaRPr lang="en-AU"/>
          </a:p>
        </p:txBody>
      </p:sp>
      <p:sp>
        <p:nvSpPr>
          <p:cNvPr id="7" name="Text Placeholder 3"/>
          <p:cNvSpPr txBox="1">
            <a:spLocks/>
          </p:cNvSpPr>
          <p:nvPr/>
        </p:nvSpPr>
        <p:spPr bwMode="gray">
          <a:xfrm>
            <a:off x="6400734" y="1015585"/>
            <a:ext cx="5180251" cy="5125156"/>
          </a:xfrm>
          <a:prstGeom prst="rect">
            <a:avLst/>
          </a:prstGeom>
        </p:spPr>
        <p:txBody>
          <a:bodyPr vert="horz" lIns="0" tIns="0" rIns="0" bIns="0" rtlCol="0">
            <a:noAutofit/>
          </a:bodyPr>
          <a:lstStyle>
            <a:lvl1pPr marL="225378" indent="-225378" algn="l" defTabSz="1217360" rtl="0" eaLnBrk="1" fontAlgn="base" hangingPunct="1">
              <a:lnSpc>
                <a:spcPct val="95000"/>
              </a:lnSpc>
              <a:spcBef>
                <a:spcPts val="800"/>
              </a:spcBef>
              <a:spcAft>
                <a:spcPts val="263"/>
              </a:spcAft>
              <a:buFont typeface="Arial" pitchFamily="34" charset="0"/>
              <a:buChar char="•"/>
              <a:defRPr sz="2400" kern="1200">
                <a:solidFill>
                  <a:schemeClr val="tx1"/>
                </a:solidFill>
                <a:latin typeface="+mn-lt"/>
                <a:ea typeface="MS PGothic" pitchFamily="34" charset="-128"/>
                <a:cs typeface="+mn-cs"/>
              </a:defRPr>
            </a:lvl1pPr>
            <a:lvl2pPr marL="687601" indent="-306780" algn="l" defTabSz="1217360" rtl="0" eaLnBrk="1" fontAlgn="base" hangingPunct="1">
              <a:lnSpc>
                <a:spcPct val="85000"/>
              </a:lnSpc>
              <a:spcBef>
                <a:spcPts val="267"/>
              </a:spcBef>
              <a:spcAft>
                <a:spcPts val="263"/>
              </a:spcAft>
              <a:buFont typeface="Arial" pitchFamily="34" charset="0"/>
              <a:buChar char="–"/>
              <a:defRPr sz="2100" kern="1200">
                <a:solidFill>
                  <a:schemeClr val="tx1"/>
                </a:solidFill>
                <a:latin typeface="+mn-lt"/>
                <a:ea typeface="MS PGothic" pitchFamily="34" charset="-128"/>
                <a:cs typeface="+mn-cs"/>
              </a:defRPr>
            </a:lvl2pPr>
            <a:lvl3pPr marL="916090" indent="-228495" algn="l" defTabSz="1217360" rtl="0" eaLnBrk="1" fontAlgn="base" hangingPunct="1">
              <a:lnSpc>
                <a:spcPct val="85000"/>
              </a:lnSpc>
              <a:spcBef>
                <a:spcPts val="267"/>
              </a:spcBef>
              <a:spcAft>
                <a:spcPts val="263"/>
              </a:spcAft>
              <a:buFont typeface="Arial" pitchFamily="34" charset="0"/>
              <a:buChar char="-"/>
              <a:defRPr sz="1900" kern="1200">
                <a:solidFill>
                  <a:schemeClr val="tx1"/>
                </a:solidFill>
                <a:latin typeface="+mn-lt"/>
                <a:ea typeface="MS PGothic" pitchFamily="34" charset="-128"/>
                <a:cs typeface="+mn-cs"/>
              </a:defRPr>
            </a:lvl3pPr>
            <a:lvl4pPr marL="1599867" indent="-228553" algn="l" defTabSz="1217360" rtl="0" eaLnBrk="1" fontAlgn="base" hangingPunct="1">
              <a:lnSpc>
                <a:spcPct val="95000"/>
              </a:lnSpc>
              <a:spcBef>
                <a:spcPts val="800"/>
              </a:spcBef>
              <a:spcAft>
                <a:spcPts val="267"/>
              </a:spcAft>
              <a:buFont typeface="Arial" pitchFamily="34" charset="0"/>
              <a:buChar char="​"/>
              <a:defRPr sz="2400" kern="1200">
                <a:solidFill>
                  <a:schemeClr val="tx1"/>
                </a:solidFill>
                <a:latin typeface="+mn-lt"/>
                <a:ea typeface="MS PGothic" pitchFamily="34" charset="-128"/>
                <a:cs typeface="+mn-cs"/>
              </a:defRPr>
            </a:lvl4pPr>
            <a:lvl5pPr marL="2056971" indent="-228553" algn="l" defTabSz="1217360" rtl="0" eaLnBrk="1" fontAlgn="base" hangingPunct="1">
              <a:lnSpc>
                <a:spcPct val="95000"/>
              </a:lnSpc>
              <a:spcBef>
                <a:spcPts val="800"/>
              </a:spcBef>
              <a:spcAft>
                <a:spcPts val="267"/>
              </a:spcAft>
              <a:buFont typeface="Arial" pitchFamily="34" charset="0"/>
              <a:buChar char="​"/>
              <a:defRPr sz="2400" kern="1200">
                <a:solidFill>
                  <a:schemeClr val="accent1"/>
                </a:solidFill>
                <a:latin typeface="+mn-lt"/>
                <a:ea typeface="MS PGothic" pitchFamily="34" charset="-128"/>
                <a:cs typeface="+mn-cs"/>
              </a:defRPr>
            </a:lvl5pPr>
            <a:lvl6pPr marL="0" indent="0" algn="l" defTabSz="1218632" rtl="0" eaLnBrk="1" latinLnBrk="0" hangingPunct="1">
              <a:lnSpc>
                <a:spcPct val="95000"/>
              </a:lnSpc>
              <a:spcBef>
                <a:spcPts val="800"/>
              </a:spcBef>
              <a:spcAft>
                <a:spcPts val="267"/>
              </a:spcAft>
              <a:buFont typeface="Arial" panose="020B0604020202020204" pitchFamily="34" charset="0"/>
              <a:buChar char="​"/>
              <a:defRPr sz="2400" b="0" kern="1200">
                <a:solidFill>
                  <a:schemeClr val="accent2"/>
                </a:solidFill>
                <a:latin typeface="+mn-lt"/>
                <a:ea typeface="+mn-ea"/>
                <a:cs typeface="+mn-cs"/>
              </a:defRPr>
            </a:lvl6pPr>
            <a:lvl7pPr marL="0" indent="0" algn="l" defTabSz="1218632" rtl="0" eaLnBrk="1" latinLnBrk="0" hangingPunct="1">
              <a:lnSpc>
                <a:spcPct val="95000"/>
              </a:lnSpc>
              <a:spcBef>
                <a:spcPts val="1333"/>
              </a:spcBef>
              <a:spcAft>
                <a:spcPts val="0"/>
              </a:spcAft>
              <a:buFont typeface="Arial" panose="020B0604020202020204" pitchFamily="34" charset="0"/>
              <a:buChar char="​"/>
              <a:defRPr sz="2400" b="1" kern="1200">
                <a:solidFill>
                  <a:schemeClr val="tx1"/>
                </a:solidFill>
                <a:latin typeface="+mn-lt"/>
                <a:ea typeface="+mn-ea"/>
                <a:cs typeface="+mn-cs"/>
              </a:defRPr>
            </a:lvl7pPr>
            <a:lvl8pPr marL="304663" indent="-304663" algn="l" defTabSz="1218632" rtl="0" eaLnBrk="1" latinLnBrk="0" hangingPunct="1">
              <a:lnSpc>
                <a:spcPct val="95000"/>
              </a:lnSpc>
              <a:spcBef>
                <a:spcPts val="267"/>
              </a:spcBef>
              <a:spcAft>
                <a:spcPts val="267"/>
              </a:spcAft>
              <a:buFont typeface="+mj-lt"/>
              <a:buAutoNum type="arabicPeriod"/>
              <a:defRPr sz="2400" b="0" kern="1200" baseline="0">
                <a:solidFill>
                  <a:schemeClr val="tx1"/>
                </a:solidFill>
                <a:latin typeface="+mn-lt"/>
                <a:ea typeface="+mn-ea"/>
                <a:cs typeface="+mn-cs"/>
              </a:defRPr>
            </a:lvl8pPr>
            <a:lvl9pPr marL="0" indent="0" algn="l" defTabSz="1218632" rtl="0" eaLnBrk="1" latinLnBrk="0" hangingPunct="1">
              <a:lnSpc>
                <a:spcPct val="95000"/>
              </a:lnSpc>
              <a:spcBef>
                <a:spcPts val="533"/>
              </a:spcBef>
              <a:spcAft>
                <a:spcPts val="533"/>
              </a:spcAft>
              <a:buFont typeface="Arial" panose="020B0604020202020204" pitchFamily="34" charset="0"/>
              <a:buChar char="​"/>
              <a:defRPr sz="1200" b="0" kern="1200">
                <a:solidFill>
                  <a:schemeClr val="accent6"/>
                </a:solidFill>
                <a:latin typeface="+mn-lt"/>
                <a:ea typeface="+mn-ea"/>
                <a:cs typeface="+mn-cs"/>
              </a:defRPr>
            </a:lvl9pPr>
          </a:lstStyle>
          <a:p>
            <a:pPr>
              <a:spcBef>
                <a:spcPts val="1200"/>
              </a:spcBef>
              <a:spcAft>
                <a:spcPts val="300"/>
              </a:spcAft>
            </a:pPr>
            <a:r>
              <a:rPr lang="en-US" sz="2000" b="1"/>
              <a:t>Purpose and Context</a:t>
            </a:r>
          </a:p>
          <a:p>
            <a:pPr lvl="1"/>
            <a:r>
              <a:rPr lang="en-US" sz="1800"/>
              <a:t>Purpose</a:t>
            </a:r>
          </a:p>
          <a:p>
            <a:pPr lvl="1"/>
            <a:r>
              <a:rPr lang="en-US" sz="1800">
                <a:solidFill>
                  <a:schemeClr val="tx2"/>
                </a:solidFill>
              </a:rPr>
              <a:t>System Summary</a:t>
            </a:r>
          </a:p>
          <a:p>
            <a:pPr lvl="1"/>
            <a:r>
              <a:rPr lang="en-US" sz="1800">
                <a:solidFill>
                  <a:schemeClr val="tx2"/>
                </a:solidFill>
              </a:rPr>
              <a:t>Key Findings</a:t>
            </a:r>
          </a:p>
          <a:p>
            <a:pPr lvl="1"/>
            <a:r>
              <a:rPr lang="en-US" sz="1800">
                <a:solidFill>
                  <a:schemeClr val="tx2"/>
                </a:solidFill>
              </a:rPr>
              <a:t>Recommendations</a:t>
            </a:r>
          </a:p>
          <a:p>
            <a:pPr>
              <a:spcBef>
                <a:spcPts val="1800"/>
              </a:spcBef>
              <a:spcAft>
                <a:spcPts val="300"/>
              </a:spcAft>
            </a:pPr>
            <a:r>
              <a:rPr lang="en-US" sz="2000" b="1"/>
              <a:t>Analysis and Findings</a:t>
            </a:r>
          </a:p>
          <a:p>
            <a:pPr lvl="1"/>
            <a:r>
              <a:rPr lang="en-US" sz="1800"/>
              <a:t>System Consumption</a:t>
            </a:r>
          </a:p>
          <a:p>
            <a:pPr lvl="1"/>
            <a:r>
              <a:rPr lang="en-US" sz="1800" b="1">
                <a:solidFill>
                  <a:schemeClr val="tx2"/>
                </a:solidFill>
              </a:rPr>
              <a:t>Feature Usage</a:t>
            </a:r>
          </a:p>
          <a:p>
            <a:pPr lvl="1"/>
            <a:r>
              <a:rPr lang="en-US" sz="1800"/>
              <a:t>Workload Profile</a:t>
            </a:r>
          </a:p>
          <a:p>
            <a:pPr lvl="1"/>
            <a:r>
              <a:rPr lang="en-US" sz="1800"/>
              <a:t>Data Affinity</a:t>
            </a:r>
          </a:p>
          <a:p>
            <a:pPr lvl="1"/>
            <a:r>
              <a:rPr lang="en-US" sz="1800"/>
              <a:t>Data Usage Profile</a:t>
            </a:r>
          </a:p>
          <a:p>
            <a:pPr lvl="1"/>
            <a:r>
              <a:rPr lang="en-US" sz="1800"/>
              <a:t>User Profile</a:t>
            </a:r>
          </a:p>
          <a:p>
            <a:pPr lvl="1"/>
            <a:endParaRPr lang="en-US" sz="1800"/>
          </a:p>
          <a:p>
            <a:pPr defTabSz="914400" fontAlgn="auto">
              <a:lnSpc>
                <a:spcPct val="100000"/>
              </a:lnSpc>
              <a:spcBef>
                <a:spcPts val="1800"/>
              </a:spcBef>
              <a:spcAft>
                <a:spcPts val="300"/>
              </a:spcAft>
            </a:pPr>
            <a:r>
              <a:rPr lang="en-US" sz="2000">
                <a:solidFill>
                  <a:srgbClr val="6B767D"/>
                </a:solidFill>
                <a:ea typeface="+mn-ea"/>
              </a:rPr>
              <a:t>Appendix – Feature Usage Grouping</a:t>
            </a:r>
          </a:p>
          <a:p>
            <a:endParaRPr lang="en-US" sz="2100"/>
          </a:p>
        </p:txBody>
      </p:sp>
    </p:spTree>
    <p:extLst>
      <p:ext uri="{BB962C8B-B14F-4D97-AF65-F5344CB8AC3E}">
        <p14:creationId xmlns:p14="http://schemas.microsoft.com/office/powerpoint/2010/main" val="3420611931"/>
      </p:ext>
    </p:extLst>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4FFD3F-AC0A-4218-9197-2EF3288E397E}"/>
              </a:ext>
            </a:extLst>
          </p:cNvPr>
          <p:cNvSpPr>
            <a:spLocks noGrp="1"/>
          </p:cNvSpPr>
          <p:nvPr>
            <p:ph type="title"/>
          </p:nvPr>
        </p:nvSpPr>
        <p:spPr/>
        <p:txBody>
          <a:bodyPr/>
          <a:lstStyle/>
          <a:p>
            <a:r>
              <a:rPr lang="en-AU">
                <a:solidFill>
                  <a:schemeClr val="accent1"/>
                </a:solidFill>
                <a:latin typeface="+mj-lt"/>
              </a:rPr>
              <a:t>Feature Usage Findings</a:t>
            </a:r>
          </a:p>
        </p:txBody>
      </p:sp>
      <p:sp>
        <p:nvSpPr>
          <p:cNvPr id="7" name="Content Placeholder 6">
            <a:extLst>
              <a:ext uri="{FF2B5EF4-FFF2-40B4-BE49-F238E27FC236}">
                <a16:creationId xmlns:a16="http://schemas.microsoft.com/office/drawing/2014/main" id="{0ADE3E8F-6749-489E-AC7B-493185B81AE4}"/>
              </a:ext>
            </a:extLst>
          </p:cNvPr>
          <p:cNvSpPr>
            <a:spLocks noGrp="1"/>
          </p:cNvSpPr>
          <p:nvPr>
            <p:ph idx="1"/>
          </p:nvPr>
        </p:nvSpPr>
        <p:spPr/>
        <p:txBody>
          <a:bodyPr vert="horz" lIns="91440" tIns="45720" rIns="91440" bIns="45720" rtlCol="0" anchor="t">
            <a:normAutofit fontScale="70000" lnSpcReduction="20000"/>
          </a:bodyPr>
          <a:lstStyle/>
          <a:p>
            <a:r>
              <a:rPr lang="en-AU" dirty="0"/>
              <a:t>What features are being used in the system?</a:t>
            </a:r>
          </a:p>
          <a:p>
            <a:pPr marL="452755" lvl="1" indent="0">
              <a:buNone/>
            </a:pPr>
            <a:r>
              <a:rPr lang="en-AU" sz="1500" i="1" dirty="0">
                <a:solidFill>
                  <a:srgbClr val="0070C0"/>
                </a:solidFill>
              </a:rPr>
              <a:t>Primary Index and Multiset/Set Table, Table Functions, Query logging, Small Large Object, non-Unique hashed index and Parameterised Queries are being used extensively</a:t>
            </a:r>
            <a:endParaRPr lang="en-AU" sz="1500" i="1" dirty="0">
              <a:solidFill>
                <a:srgbClr val="0070C0"/>
              </a:solidFill>
              <a:cs typeface="Arial"/>
            </a:endParaRPr>
          </a:p>
          <a:p>
            <a:r>
              <a:rPr lang="en-AU" dirty="0"/>
              <a:t>What additional features could be used to deliver value?</a:t>
            </a:r>
            <a:endParaRPr lang="en-AU" dirty="0">
              <a:cs typeface="Arial"/>
            </a:endParaRPr>
          </a:p>
          <a:p>
            <a:pPr marL="687705" lvl="1" indent="-306705">
              <a:buFont typeface="Courier New" panose="02070309020205020404" pitchFamily="49" charset="0"/>
              <a:buChar char="o"/>
            </a:pPr>
            <a:r>
              <a:rPr lang="en-AU" sz="1500" i="1" dirty="0">
                <a:solidFill>
                  <a:srgbClr val="0070C0"/>
                </a:solidFill>
              </a:rPr>
              <a:t>Columnar could be used more to drive performance of interactive reporting and OLAP queries, thereby improving productivity of data analysts.  Also, </a:t>
            </a:r>
            <a:r>
              <a:rPr lang="en-AU" sz="1500" i="1" dirty="0" err="1">
                <a:solidFill>
                  <a:srgbClr val="0070C0"/>
                </a:solidFill>
              </a:rPr>
              <a:t>Querygrid</a:t>
            </a:r>
            <a:r>
              <a:rPr lang="en-AU" sz="1500" i="1" dirty="0">
                <a:solidFill>
                  <a:srgbClr val="0070C0"/>
                </a:solidFill>
              </a:rPr>
              <a:t> could be used to enable access to/from Hive and Spark platforms for analysts who need to access cross-platform data quickly.</a:t>
            </a:r>
            <a:endParaRPr lang="en-AU" sz="1500" i="1" dirty="0">
              <a:solidFill>
                <a:srgbClr val="0070C0"/>
              </a:solidFill>
              <a:cs typeface="Arial"/>
            </a:endParaRPr>
          </a:p>
          <a:p>
            <a:pPr marL="687705" lvl="1" indent="-306705">
              <a:buFont typeface="Courier New" panose="02070309020205020404" pitchFamily="49" charset="0"/>
              <a:buChar char="o"/>
            </a:pPr>
            <a:r>
              <a:rPr lang="en-AU" sz="1500" i="1" dirty="0">
                <a:solidFill>
                  <a:srgbClr val="0070C0"/>
                </a:solidFill>
              </a:rPr>
              <a:t>Collect and Stats usage logging could be used more to optimise statistics collection and ensure the stats are more targeted.</a:t>
            </a:r>
            <a:endParaRPr lang="en-AU" sz="1500" i="1" dirty="0">
              <a:solidFill>
                <a:srgbClr val="0070C0"/>
              </a:solidFill>
              <a:cs typeface="Arial"/>
            </a:endParaRPr>
          </a:p>
          <a:p>
            <a:pPr marL="687705" lvl="1" indent="-306705">
              <a:buFont typeface="Courier New" panose="02070309020205020404" pitchFamily="49" charset="0"/>
              <a:buChar char="o"/>
            </a:pPr>
            <a:r>
              <a:rPr lang="en-AU" sz="1500" i="1" dirty="0">
                <a:solidFill>
                  <a:srgbClr val="0070C0"/>
                </a:solidFill>
              </a:rPr>
              <a:t>With In-database Analytics features a lot more could be leveraged such as 4D analytics (geospatial, temporal and time series), R and Script Table Operator and JSON data type</a:t>
            </a:r>
            <a:endParaRPr lang="en-AU" dirty="0">
              <a:cs typeface="Arial" panose="020B0604020202020204"/>
            </a:endParaRPr>
          </a:p>
          <a:p>
            <a:r>
              <a:rPr lang="en-AU" dirty="0"/>
              <a:t>Do any features stand out when looking at consumption?</a:t>
            </a:r>
            <a:endParaRPr lang="en-AU" dirty="0">
              <a:cs typeface="Arial"/>
            </a:endParaRPr>
          </a:p>
          <a:p>
            <a:pPr marL="687705" lvl="1" indent="-306705">
              <a:buFont typeface="Courier New" panose="02070309020205020404" pitchFamily="49" charset="0"/>
              <a:buChar char="o"/>
            </a:pPr>
            <a:r>
              <a:rPr lang="en-AU" sz="1500" i="1" dirty="0">
                <a:solidFill>
                  <a:srgbClr val="0070C0"/>
                </a:solidFill>
              </a:rPr>
              <a:t>Columnar is a feature that could be utilised in the FACT tables of the semantic layer – this will cut down the IO of reporting queries on those tables and improve performance and end-user productivity</a:t>
            </a:r>
            <a:endParaRPr lang="en-AU" sz="1500" i="1" dirty="0">
              <a:solidFill>
                <a:srgbClr val="0070C0"/>
              </a:solidFill>
              <a:cs typeface="Arial"/>
            </a:endParaRPr>
          </a:p>
          <a:p>
            <a:pPr marL="687705" lvl="1" indent="-306705">
              <a:buFont typeface="Courier New" panose="02070309020205020404" pitchFamily="49" charset="0"/>
              <a:buChar char="o"/>
            </a:pPr>
            <a:r>
              <a:rPr lang="en-AU" sz="1500" i="1" dirty="0">
                <a:solidFill>
                  <a:srgbClr val="0070C0"/>
                </a:solidFill>
              </a:rPr>
              <a:t>4D Analytics will help </a:t>
            </a:r>
            <a:r>
              <a:rPr lang="en-AU" sz="1600" dirty="0" err="1"/>
              <a:t>Customerx</a:t>
            </a:r>
            <a:r>
              <a:rPr lang="en-AU" sz="1500" i="1" dirty="0">
                <a:solidFill>
                  <a:srgbClr val="0070C0"/>
                </a:solidFill>
              </a:rPr>
              <a:t> with Fraud use cases (temporal), IOT data feeds and analysis and Geospatial analysis (e.g. member locations vs. provider locations)</a:t>
            </a:r>
            <a:endParaRPr lang="en-AU" sz="1500" i="1" dirty="0">
              <a:solidFill>
                <a:srgbClr val="0070C0"/>
              </a:solidFill>
              <a:cs typeface="Arial"/>
            </a:endParaRPr>
          </a:p>
          <a:p>
            <a:pPr marL="687705" lvl="1" indent="-306705"/>
            <a:r>
              <a:rPr lang="en-AU" dirty="0"/>
              <a:t>For high consumption features can we tune or suggest alternatives?</a:t>
            </a:r>
            <a:endParaRPr lang="en-AU" dirty="0">
              <a:cs typeface="Arial"/>
            </a:endParaRPr>
          </a:p>
          <a:p>
            <a:pPr marL="380365" lvl="1" indent="0">
              <a:buNone/>
            </a:pPr>
            <a:r>
              <a:rPr lang="en-AU" sz="1500" i="1" dirty="0">
                <a:solidFill>
                  <a:srgbClr val="0070C0"/>
                </a:solidFill>
              </a:rPr>
              <a:t>	Investigate whether Multiload provides more flexibility and supportability compared to </a:t>
            </a:r>
            <a:r>
              <a:rPr lang="en-AU" sz="1500" i="1" dirty="0" err="1">
                <a:solidFill>
                  <a:srgbClr val="0070C0"/>
                </a:solidFill>
              </a:rPr>
              <a:t>Fastload</a:t>
            </a:r>
            <a:r>
              <a:rPr lang="en-AU" sz="1500" i="1" dirty="0">
                <a:solidFill>
                  <a:srgbClr val="0070C0"/>
                </a:solidFill>
              </a:rPr>
              <a:t>.</a:t>
            </a:r>
            <a:endParaRPr lang="en-AU" sz="1500" i="1" dirty="0">
              <a:solidFill>
                <a:srgbClr val="0070C0"/>
              </a:solidFill>
              <a:cs typeface="Arial"/>
            </a:endParaRPr>
          </a:p>
          <a:p>
            <a:r>
              <a:rPr lang="en-AU" dirty="0"/>
              <a:t>Are there teams using groups of features that could share and collaborate with other teams to enable new value?</a:t>
            </a:r>
            <a:endParaRPr lang="en-AU" dirty="0">
              <a:cs typeface="Arial"/>
            </a:endParaRPr>
          </a:p>
          <a:p>
            <a:pPr marL="452755" lvl="1" indent="0">
              <a:buNone/>
            </a:pPr>
            <a:r>
              <a:rPr lang="en-AU" i="1" dirty="0">
                <a:solidFill>
                  <a:srgbClr val="0070C0"/>
                </a:solidFill>
              </a:rPr>
              <a:t>Team xxx use </a:t>
            </a:r>
            <a:r>
              <a:rPr lang="en-AU" i="1" dirty="0" err="1">
                <a:solidFill>
                  <a:srgbClr val="0070C0"/>
                </a:solidFill>
              </a:rPr>
              <a:t>autocompression</a:t>
            </a:r>
            <a:r>
              <a:rPr lang="en-AU" i="1" dirty="0">
                <a:solidFill>
                  <a:srgbClr val="0070C0"/>
                </a:solidFill>
              </a:rPr>
              <a:t> which others team are not, recommend that team XXX host a lunch and learn session with other teams to share the benefits and best practice from using the feature.</a:t>
            </a:r>
            <a:endParaRPr lang="en-AU" i="1" dirty="0">
              <a:solidFill>
                <a:srgbClr val="0070C0"/>
              </a:solidFill>
              <a:cs typeface="Arial"/>
            </a:endParaRPr>
          </a:p>
        </p:txBody>
      </p:sp>
    </p:spTree>
    <p:extLst>
      <p:ext uri="{BB962C8B-B14F-4D97-AF65-F5344CB8AC3E}">
        <p14:creationId xmlns:p14="http://schemas.microsoft.com/office/powerpoint/2010/main" val="34477562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8EA47-9B06-DF41-831E-8C52A4C3915A}"/>
              </a:ext>
            </a:extLst>
          </p:cNvPr>
          <p:cNvSpPr>
            <a:spLocks noGrp="1"/>
          </p:cNvSpPr>
          <p:nvPr>
            <p:ph type="title"/>
          </p:nvPr>
        </p:nvSpPr>
        <p:spPr>
          <a:xfrm>
            <a:off x="609600" y="231649"/>
            <a:ext cx="10972801" cy="931429"/>
          </a:xfrm>
        </p:spPr>
        <p:txBody>
          <a:bodyPr anchor="ctr">
            <a:normAutofit/>
          </a:bodyPr>
          <a:lstStyle/>
          <a:p>
            <a:r>
              <a:rPr lang="en-AU" dirty="0"/>
              <a:t>Feature Usage – Data Optimisation</a:t>
            </a:r>
          </a:p>
        </p:txBody>
      </p:sp>
      <p:pic>
        <p:nvPicPr>
          <p:cNvPr id="4" name="Picture 3">
            <a:extLst>
              <a:ext uri="{FF2B5EF4-FFF2-40B4-BE49-F238E27FC236}">
                <a16:creationId xmlns:a16="http://schemas.microsoft.com/office/drawing/2014/main" id="{970673B7-90DF-A64F-A3BF-DB48F5C30791}"/>
              </a:ext>
            </a:extLst>
          </p:cNvPr>
          <p:cNvPicPr>
            <a:picLocks noChangeAspect="1"/>
          </p:cNvPicPr>
          <p:nvPr/>
        </p:nvPicPr>
        <p:blipFill>
          <a:blip r:embed="rId3"/>
          <a:stretch>
            <a:fillRect/>
          </a:stretch>
        </p:blipFill>
        <p:spPr>
          <a:xfrm>
            <a:off x="360216" y="1033152"/>
            <a:ext cx="9080667" cy="5260769"/>
          </a:xfrm>
          <a:prstGeom prst="rect">
            <a:avLst/>
          </a:prstGeom>
        </p:spPr>
      </p:pic>
      <p:sp>
        <p:nvSpPr>
          <p:cNvPr id="5" name="TextBox 4">
            <a:extLst>
              <a:ext uri="{FF2B5EF4-FFF2-40B4-BE49-F238E27FC236}">
                <a16:creationId xmlns:a16="http://schemas.microsoft.com/office/drawing/2014/main" id="{CBB93CD2-6043-0F44-B841-71BC7E439525}"/>
              </a:ext>
            </a:extLst>
          </p:cNvPr>
          <p:cNvSpPr txBox="1"/>
          <p:nvPr/>
        </p:nvSpPr>
        <p:spPr>
          <a:xfrm>
            <a:off x="9610344" y="1736090"/>
            <a:ext cx="2350008" cy="3539430"/>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b="0"/>
            </a:lvl1pPr>
            <a:lvl2pPr marL="742950" lvl="1" indent="-285750">
              <a:buFont typeface="Arial" panose="020B0604020202020204" pitchFamily="34" charset="0"/>
              <a:buChar char="•"/>
              <a:defRPr sz="1400"/>
            </a:lvl2pPr>
          </a:lstStyle>
          <a:p>
            <a:r>
              <a:rPr lang="en-US"/>
              <a:t>Columnar could be used to optimize Semantic Layer</a:t>
            </a:r>
          </a:p>
          <a:p>
            <a:endParaRPr lang="en-US"/>
          </a:p>
          <a:p>
            <a:r>
              <a:rPr lang="en-US"/>
              <a:t>Explore the use of Multiload to provide more flexibility in loading logic and data management</a:t>
            </a:r>
          </a:p>
          <a:p>
            <a:endParaRPr lang="en-US"/>
          </a:p>
          <a:p>
            <a:r>
              <a:rPr lang="en-US"/>
              <a:t>Explore the need for </a:t>
            </a:r>
            <a:r>
              <a:rPr lang="en-US" err="1"/>
              <a:t>Querygrid</a:t>
            </a:r>
            <a:r>
              <a:rPr lang="en-US"/>
              <a:t> to enable Vantage queries to access data in other platforms, and vice-versa.</a:t>
            </a:r>
          </a:p>
        </p:txBody>
      </p:sp>
    </p:spTree>
    <p:extLst>
      <p:ext uri="{BB962C8B-B14F-4D97-AF65-F5344CB8AC3E}">
        <p14:creationId xmlns:p14="http://schemas.microsoft.com/office/powerpoint/2010/main" val="4177359376"/>
      </p:ext>
    </p:extLst>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6533E-A0A2-5644-8D6F-F975DBEF9721}"/>
              </a:ext>
            </a:extLst>
          </p:cNvPr>
          <p:cNvSpPr>
            <a:spLocks noGrp="1"/>
          </p:cNvSpPr>
          <p:nvPr>
            <p:ph type="title"/>
          </p:nvPr>
        </p:nvSpPr>
        <p:spPr/>
        <p:txBody>
          <a:bodyPr/>
          <a:lstStyle/>
          <a:p>
            <a:r>
              <a:rPr lang="en-AU" dirty="0"/>
              <a:t>Feature Usage – High Availability and Usage Analysis</a:t>
            </a:r>
          </a:p>
        </p:txBody>
      </p:sp>
      <p:pic>
        <p:nvPicPr>
          <p:cNvPr id="4" name="Picture 3">
            <a:extLst>
              <a:ext uri="{FF2B5EF4-FFF2-40B4-BE49-F238E27FC236}">
                <a16:creationId xmlns:a16="http://schemas.microsoft.com/office/drawing/2014/main" id="{C16C6A8D-F0DC-6A4F-916A-E3210A1B3E67}"/>
              </a:ext>
            </a:extLst>
          </p:cNvPr>
          <p:cNvPicPr>
            <a:picLocks noChangeAspect="1"/>
          </p:cNvPicPr>
          <p:nvPr/>
        </p:nvPicPr>
        <p:blipFill>
          <a:blip r:embed="rId3"/>
          <a:stretch>
            <a:fillRect/>
          </a:stretch>
        </p:blipFill>
        <p:spPr>
          <a:xfrm>
            <a:off x="415333" y="1479601"/>
            <a:ext cx="8999001" cy="4869588"/>
          </a:xfrm>
          <a:prstGeom prst="rect">
            <a:avLst/>
          </a:prstGeom>
        </p:spPr>
      </p:pic>
      <p:sp>
        <p:nvSpPr>
          <p:cNvPr id="5" name="TextBox 4">
            <a:extLst>
              <a:ext uri="{FF2B5EF4-FFF2-40B4-BE49-F238E27FC236}">
                <a16:creationId xmlns:a16="http://schemas.microsoft.com/office/drawing/2014/main" id="{EF26F471-2D1A-C54D-A13C-53B95F316A79}"/>
              </a:ext>
            </a:extLst>
          </p:cNvPr>
          <p:cNvSpPr txBox="1"/>
          <p:nvPr/>
        </p:nvSpPr>
        <p:spPr>
          <a:xfrm>
            <a:off x="9564624" y="1736090"/>
            <a:ext cx="2395728" cy="1600438"/>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b="0"/>
            </a:lvl1pPr>
            <a:lvl2pPr marL="742950" lvl="1" indent="-285750">
              <a:buFont typeface="Arial" panose="020B0604020202020204" pitchFamily="34" charset="0"/>
              <a:buChar char="•"/>
              <a:defRPr sz="1400"/>
            </a:lvl2pPr>
          </a:lstStyle>
          <a:p>
            <a:r>
              <a:rPr lang="en-US"/>
              <a:t>Collect Stats and DBQL STATSUSAGE Logging could be used more to target statistics where the workload requires them.</a:t>
            </a:r>
          </a:p>
          <a:p>
            <a:endParaRPr lang="en-US"/>
          </a:p>
        </p:txBody>
      </p:sp>
    </p:spTree>
    <p:extLst>
      <p:ext uri="{BB962C8B-B14F-4D97-AF65-F5344CB8AC3E}">
        <p14:creationId xmlns:p14="http://schemas.microsoft.com/office/powerpoint/2010/main" val="845889962"/>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ACDED44-D749-4BC3-B8E6-8C427FB4FE1A}"/>
              </a:ext>
            </a:extLst>
          </p:cNvPr>
          <p:cNvSpPr>
            <a:spLocks noGrp="1"/>
          </p:cNvSpPr>
          <p:nvPr>
            <p:ph type="subTitle" idx="1"/>
          </p:nvPr>
        </p:nvSpPr>
        <p:spPr/>
        <p:txBody>
          <a:bodyPr/>
          <a:lstStyle/>
          <a:p>
            <a:endParaRPr lang="en-AU"/>
          </a:p>
        </p:txBody>
      </p:sp>
      <p:sp>
        <p:nvSpPr>
          <p:cNvPr id="3" name="Text Placeholder 2">
            <a:extLst>
              <a:ext uri="{FF2B5EF4-FFF2-40B4-BE49-F238E27FC236}">
                <a16:creationId xmlns:a16="http://schemas.microsoft.com/office/drawing/2014/main" id="{2D2AFD95-2577-495E-8883-5DDFA7676702}"/>
              </a:ext>
            </a:extLst>
          </p:cNvPr>
          <p:cNvSpPr>
            <a:spLocks noGrp="1"/>
          </p:cNvSpPr>
          <p:nvPr>
            <p:ph type="body" sz="quarter" idx="10"/>
          </p:nvPr>
        </p:nvSpPr>
        <p:spPr/>
        <p:txBody>
          <a:bodyPr/>
          <a:lstStyle/>
          <a:p>
            <a:r>
              <a:rPr lang="en-AU"/>
              <a:t>Executive Summary</a:t>
            </a:r>
          </a:p>
        </p:txBody>
      </p:sp>
    </p:spTree>
    <p:extLst>
      <p:ext uri="{BB962C8B-B14F-4D97-AF65-F5344CB8AC3E}">
        <p14:creationId xmlns:p14="http://schemas.microsoft.com/office/powerpoint/2010/main" val="32724652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8777F-D7C1-074A-8E61-E287E918D406}"/>
              </a:ext>
            </a:extLst>
          </p:cNvPr>
          <p:cNvSpPr>
            <a:spLocks noGrp="1"/>
          </p:cNvSpPr>
          <p:nvPr>
            <p:ph type="title"/>
          </p:nvPr>
        </p:nvSpPr>
        <p:spPr/>
        <p:txBody>
          <a:bodyPr/>
          <a:lstStyle/>
          <a:p>
            <a:r>
              <a:rPr lang="en-AU" dirty="0"/>
              <a:t>Vantage Feature Usage - Performance</a:t>
            </a:r>
          </a:p>
        </p:txBody>
      </p:sp>
      <p:pic>
        <p:nvPicPr>
          <p:cNvPr id="4" name="Picture 3">
            <a:extLst>
              <a:ext uri="{FF2B5EF4-FFF2-40B4-BE49-F238E27FC236}">
                <a16:creationId xmlns:a16="http://schemas.microsoft.com/office/drawing/2014/main" id="{4D856F82-6C41-744A-B233-9F0F4DB6C9ED}"/>
              </a:ext>
            </a:extLst>
          </p:cNvPr>
          <p:cNvPicPr>
            <a:picLocks noChangeAspect="1"/>
          </p:cNvPicPr>
          <p:nvPr/>
        </p:nvPicPr>
        <p:blipFill>
          <a:blip r:embed="rId3"/>
          <a:stretch>
            <a:fillRect/>
          </a:stretch>
        </p:blipFill>
        <p:spPr>
          <a:xfrm>
            <a:off x="380010" y="1163078"/>
            <a:ext cx="9310256" cy="5297099"/>
          </a:xfrm>
          <a:prstGeom prst="rect">
            <a:avLst/>
          </a:prstGeom>
        </p:spPr>
      </p:pic>
      <p:sp>
        <p:nvSpPr>
          <p:cNvPr id="5" name="TextBox 4">
            <a:extLst>
              <a:ext uri="{FF2B5EF4-FFF2-40B4-BE49-F238E27FC236}">
                <a16:creationId xmlns:a16="http://schemas.microsoft.com/office/drawing/2014/main" id="{D61FBC7C-72F2-F54B-B58E-751F0459603B}"/>
              </a:ext>
            </a:extLst>
          </p:cNvPr>
          <p:cNvSpPr txBox="1"/>
          <p:nvPr/>
        </p:nvSpPr>
        <p:spPr>
          <a:xfrm>
            <a:off x="9939528" y="1736090"/>
            <a:ext cx="2121408" cy="2893100"/>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b="0"/>
            </a:lvl1pPr>
            <a:lvl2pPr marL="742950" lvl="1" indent="-285750">
              <a:buFont typeface="Arial" panose="020B0604020202020204" pitchFamily="34" charset="0"/>
              <a:buChar char="•"/>
              <a:defRPr sz="1400"/>
            </a:lvl2pPr>
          </a:lstStyle>
          <a:p>
            <a:r>
              <a:rPr lang="en-US"/>
              <a:t>Join indexes could be used more to reduce the need to copy the data to Semantic Layer by delivering performant views. This also significantly reduces the time (latency) for data to be available in the Semantic layer for end-users.</a:t>
            </a:r>
          </a:p>
        </p:txBody>
      </p:sp>
    </p:spTree>
    <p:extLst>
      <p:ext uri="{BB962C8B-B14F-4D97-AF65-F5344CB8AC3E}">
        <p14:creationId xmlns:p14="http://schemas.microsoft.com/office/powerpoint/2010/main" val="363519848"/>
      </p:ext>
    </p:extLst>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2" descr="https://us-api.asm.skype.com/v1/objects/0-eus-d10-e47dd2e69a1ddc546f7e831578677b64/views/imgo">
            <a:extLst>
              <a:ext uri="{FF2B5EF4-FFF2-40B4-BE49-F238E27FC236}">
                <a16:creationId xmlns:a16="http://schemas.microsoft.com/office/drawing/2014/main" id="{09E38900-C5E8-4F44-8B38-E8EDC07CFE81}"/>
              </a:ext>
            </a:extLst>
          </p:cNvPr>
          <p:cNvSpPr>
            <a:spLocks noChangeAspect="1" noChangeArrowheads="1"/>
          </p:cNvSpPr>
          <p:nvPr/>
        </p:nvSpPr>
        <p:spPr bwMode="auto">
          <a:xfrm>
            <a:off x="3124200" y="0"/>
            <a:ext cx="59436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6B767D"/>
              </a:solidFill>
              <a:effectLst/>
              <a:uLnTx/>
              <a:uFillTx/>
              <a:latin typeface="Arial" panose="020B0604020202020204"/>
              <a:ea typeface="+mn-ea"/>
              <a:cs typeface="+mn-cs"/>
            </a:endParaRPr>
          </a:p>
        </p:txBody>
      </p:sp>
      <p:sp>
        <p:nvSpPr>
          <p:cNvPr id="8" name="Content Placeholder 1">
            <a:extLst>
              <a:ext uri="{FF2B5EF4-FFF2-40B4-BE49-F238E27FC236}">
                <a16:creationId xmlns:a16="http://schemas.microsoft.com/office/drawing/2014/main" id="{4BD5200E-F7BB-431A-924D-E70325EF17B4}"/>
              </a:ext>
            </a:extLst>
          </p:cNvPr>
          <p:cNvSpPr txBox="1">
            <a:spLocks/>
          </p:cNvSpPr>
          <p:nvPr/>
        </p:nvSpPr>
        <p:spPr>
          <a:xfrm>
            <a:off x="438287" y="1352549"/>
            <a:ext cx="4658802" cy="4772947"/>
          </a:xfrm>
          <a:prstGeom prst="rect">
            <a:avLst/>
          </a:prstGeom>
        </p:spPr>
        <p:txBody>
          <a:bodyPr/>
          <a:lstStyle>
            <a:lvl1pPr marL="234950" indent="-234950" algn="l" defTabSz="914400" rtl="0" eaLnBrk="1" latinLnBrk="0" hangingPunct="1">
              <a:lnSpc>
                <a:spcPts val="27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ts val="2700"/>
              </a:lnSpc>
              <a:spcBef>
                <a:spcPts val="1000"/>
              </a:spcBef>
              <a:spcAft>
                <a:spcPts val="0"/>
              </a:spcAft>
              <a:buClrTx/>
              <a:buSzTx/>
              <a:buFont typeface="Arial" panose="020B0604020202020204" pitchFamily="34" charset="0"/>
              <a:buNone/>
              <a:tabLst/>
              <a:defRPr/>
            </a:pPr>
            <a:r>
              <a:rPr kumimoji="0" lang="en-US" sz="2100" b="0" i="0" u="none" strike="noStrike" kern="1200" cap="none" spc="0" normalizeH="0" baseline="0" noProof="0">
                <a:ln>
                  <a:noFill/>
                </a:ln>
                <a:solidFill>
                  <a:srgbClr val="000000"/>
                </a:solidFill>
                <a:effectLst/>
                <a:uLnTx/>
                <a:uFillTx/>
                <a:latin typeface="Arial" panose="020B0604020202020204"/>
                <a:ea typeface="+mn-ea"/>
                <a:cs typeface="+mn-cs"/>
              </a:rPr>
              <a:t>Feature Usage by User</a:t>
            </a:r>
          </a:p>
          <a:p>
            <a:pPr marL="234950" marR="0" lvl="0" indent="-234950" algn="l" defTabSz="914400" rtl="0" eaLnBrk="1" fontAlgn="auto" latinLnBrk="0" hangingPunct="1">
              <a:lnSpc>
                <a:spcPts val="2700"/>
              </a:lnSpc>
              <a:spcBef>
                <a:spcPts val="1000"/>
              </a:spcBef>
              <a:spcAft>
                <a:spcPts val="0"/>
              </a:spcAft>
              <a:buClrTx/>
              <a:buSzTx/>
              <a:buFont typeface="Arial" panose="020B0604020202020204" pitchFamily="34" charset="0"/>
              <a:buChar char="•"/>
              <a:tabLst/>
              <a:defRPr/>
            </a:pPr>
            <a:r>
              <a:rPr kumimoji="0" lang="en-US" sz="2100" b="0" i="0" u="none" strike="noStrike" kern="1200" cap="none" spc="0" normalizeH="0" baseline="0" noProof="0">
                <a:ln>
                  <a:noFill/>
                </a:ln>
                <a:solidFill>
                  <a:srgbClr val="000000"/>
                </a:solidFill>
                <a:effectLst/>
                <a:uLnTx/>
                <a:uFillTx/>
                <a:latin typeface="Arial" panose="020B0604020202020204"/>
                <a:ea typeface="+mn-ea"/>
                <a:cs typeface="+mn-cs"/>
              </a:rPr>
              <a:t>Maps Feature Names to users executing queries using those features</a:t>
            </a:r>
          </a:p>
          <a:p>
            <a:pPr marL="234950" marR="0" lvl="0" indent="-234950" algn="l" defTabSz="914400" rtl="0" eaLnBrk="1" fontAlgn="auto" latinLnBrk="0" hangingPunct="1">
              <a:lnSpc>
                <a:spcPts val="2700"/>
              </a:lnSpc>
              <a:spcBef>
                <a:spcPts val="1000"/>
              </a:spcBef>
              <a:spcAft>
                <a:spcPts val="0"/>
              </a:spcAft>
              <a:buClrTx/>
              <a:buSzTx/>
              <a:buFont typeface="Arial" panose="020B0604020202020204" pitchFamily="34" charset="0"/>
              <a:buChar char="•"/>
              <a:tabLst/>
              <a:defRPr/>
            </a:pPr>
            <a:r>
              <a:rPr kumimoji="0" lang="en-US" sz="2100" b="0" i="0" u="none" strike="noStrike" kern="1200" cap="none" spc="0" normalizeH="0" baseline="0" noProof="0">
                <a:ln>
                  <a:noFill/>
                </a:ln>
                <a:solidFill>
                  <a:srgbClr val="000000"/>
                </a:solidFill>
                <a:effectLst/>
                <a:uLnTx/>
                <a:uFillTx/>
                <a:latin typeface="Arial" panose="020B0604020202020204"/>
                <a:ea typeface="+mn-ea"/>
                <a:cs typeface="+mn-cs"/>
              </a:rPr>
              <a:t>Determine the features driving usage on the system and who is using them</a:t>
            </a:r>
          </a:p>
          <a:p>
            <a:pPr marL="234950" marR="0" lvl="0" indent="-234950" algn="l" defTabSz="914400" rtl="0" eaLnBrk="1" fontAlgn="auto" latinLnBrk="0" hangingPunct="1">
              <a:lnSpc>
                <a:spcPts val="2700"/>
              </a:lnSpc>
              <a:spcBef>
                <a:spcPts val="1000"/>
              </a:spcBef>
              <a:spcAft>
                <a:spcPts val="0"/>
              </a:spcAft>
              <a:buClrTx/>
              <a:buSzTx/>
              <a:buFont typeface="Arial" panose="020B0604020202020204" pitchFamily="34" charset="0"/>
              <a:buChar char="•"/>
              <a:tabLst/>
              <a:defRPr/>
            </a:pPr>
            <a:r>
              <a:rPr lang="en-US">
                <a:solidFill>
                  <a:srgbClr val="000000"/>
                </a:solidFill>
                <a:latin typeface="Arial" panose="020B0604020202020204"/>
              </a:rPr>
              <a:t>Identify users with highest consumption and provide tuning services to ensure the best user experience</a:t>
            </a:r>
            <a:endParaRPr kumimoji="0" lang="en-US" sz="2100" b="0" i="0" u="none" strike="noStrike" kern="1200" cap="none" spc="0" normalizeH="0" baseline="0" noProof="0">
              <a:ln>
                <a:noFill/>
              </a:ln>
              <a:solidFill>
                <a:srgbClr val="000000"/>
              </a:solidFill>
              <a:effectLst/>
              <a:uLnTx/>
              <a:uFillTx/>
              <a:latin typeface="Arial" panose="020B0604020202020204"/>
              <a:ea typeface="+mn-ea"/>
              <a:cs typeface="+mn-cs"/>
            </a:endParaRPr>
          </a:p>
          <a:p>
            <a:pPr marL="0" marR="0" lvl="0" indent="0" algn="l" defTabSz="914400" rtl="0" eaLnBrk="1" fontAlgn="auto" latinLnBrk="0" hangingPunct="1">
              <a:lnSpc>
                <a:spcPts val="2700"/>
              </a:lnSpc>
              <a:spcBef>
                <a:spcPts val="1000"/>
              </a:spcBef>
              <a:spcAft>
                <a:spcPts val="0"/>
              </a:spcAft>
              <a:buClrTx/>
              <a:buSzTx/>
              <a:buFont typeface="Arial" panose="020B0604020202020204" pitchFamily="34" charset="0"/>
              <a:buNone/>
              <a:tabLst/>
              <a:defRPr/>
            </a:pPr>
            <a:endParaRPr kumimoji="0" lang="en-US" sz="21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12" name="Title 5">
            <a:extLst>
              <a:ext uri="{FF2B5EF4-FFF2-40B4-BE49-F238E27FC236}">
                <a16:creationId xmlns:a16="http://schemas.microsoft.com/office/drawing/2014/main" id="{C8A89C12-0E6D-43C1-9187-B5ED587D8B93}"/>
              </a:ext>
            </a:extLst>
          </p:cNvPr>
          <p:cNvSpPr txBox="1">
            <a:spLocks/>
          </p:cNvSpPr>
          <p:nvPr/>
        </p:nvSpPr>
        <p:spPr>
          <a:xfrm>
            <a:off x="609600" y="231649"/>
            <a:ext cx="10972801" cy="931429"/>
          </a:xfrm>
          <a:prstGeom prst="rect">
            <a:avLst/>
          </a:prstGeom>
        </p:spPr>
        <p:txBody>
          <a:bodyPr/>
          <a:lstStyle>
            <a:lvl1pPr algn="l" defTabSz="914400" rtl="0" eaLnBrk="1" latinLnBrk="0" hangingPunct="1">
              <a:lnSpc>
                <a:spcPct val="90000"/>
              </a:lnSpc>
              <a:spcBef>
                <a:spcPct val="0"/>
              </a:spcBef>
              <a:buNone/>
              <a:defRPr sz="3100" b="1" i="0" kern="1200">
                <a:solidFill>
                  <a:srgbClr val="00B2B2"/>
                </a:solidFill>
                <a:latin typeface="Arial" panose="020B0604020202020204" pitchFamily="34" charset="0"/>
                <a:ea typeface="+mj-ea"/>
                <a:cs typeface="Arial" panose="020B0604020202020204" pitchFamily="34" charset="0"/>
              </a:defRPr>
            </a:lvl1pPr>
          </a:lstStyle>
          <a:p>
            <a:r>
              <a:rPr lang="en-US" dirty="0">
                <a:solidFill>
                  <a:schemeClr val="accent1"/>
                </a:solidFill>
                <a:latin typeface="+mj-lt"/>
              </a:rPr>
              <a:t>Feature Usage Logging</a:t>
            </a:r>
          </a:p>
          <a:p>
            <a:r>
              <a:rPr lang="en-US" dirty="0">
                <a:solidFill>
                  <a:schemeClr val="accent1"/>
                </a:solidFill>
                <a:latin typeface="+mj-lt"/>
              </a:rPr>
              <a:t>By User</a:t>
            </a:r>
            <a:endParaRPr lang="en-AU" dirty="0">
              <a:solidFill>
                <a:schemeClr val="accent1"/>
              </a:solidFill>
              <a:latin typeface="+mj-lt"/>
            </a:endParaRPr>
          </a:p>
        </p:txBody>
      </p:sp>
      <p:pic>
        <p:nvPicPr>
          <p:cNvPr id="2" name="Picture 1">
            <a:extLst>
              <a:ext uri="{FF2B5EF4-FFF2-40B4-BE49-F238E27FC236}">
                <a16:creationId xmlns:a16="http://schemas.microsoft.com/office/drawing/2014/main" id="{F67E826D-86A9-4927-AB4D-40C04D5BD4CC}"/>
              </a:ext>
            </a:extLst>
          </p:cNvPr>
          <p:cNvPicPr>
            <a:picLocks noChangeAspect="1"/>
          </p:cNvPicPr>
          <p:nvPr/>
        </p:nvPicPr>
        <p:blipFill>
          <a:blip r:embed="rId3"/>
          <a:stretch>
            <a:fillRect/>
          </a:stretch>
        </p:blipFill>
        <p:spPr>
          <a:xfrm>
            <a:off x="6300787" y="311276"/>
            <a:ext cx="5534025" cy="6315075"/>
          </a:xfrm>
          <a:prstGeom prst="rect">
            <a:avLst/>
          </a:prstGeom>
        </p:spPr>
      </p:pic>
    </p:spTree>
    <p:extLst>
      <p:ext uri="{BB962C8B-B14F-4D97-AF65-F5344CB8AC3E}">
        <p14:creationId xmlns:p14="http://schemas.microsoft.com/office/powerpoint/2010/main" val="28454471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323087" y="3758371"/>
            <a:ext cx="5717754" cy="324000"/>
          </a:xfrm>
          <a:prstGeom prst="rect">
            <a:avLst/>
          </a:prstGeom>
          <a:solidFill>
            <a:srgbClr val="00B2B1">
              <a:alpha val="40000"/>
            </a:srgbClr>
          </a:solidFill>
          <a:ln w="9525">
            <a:noFill/>
            <a:miter lim="800000"/>
            <a:headEnd/>
            <a:tailEnd/>
          </a:ln>
          <a:effectLst/>
        </p:spPr>
        <p:txBody>
          <a:bodyPr wrap="square" tIns="91440" bIns="91440" rtlCol="0" anchor="t">
            <a:prstTxWarp prst="textNoShape">
              <a:avLst/>
            </a:prstTxWarp>
            <a:noAutofit/>
          </a:bodyPr>
          <a:lstStyle/>
          <a:p>
            <a:pPr algn="ctr"/>
            <a:endParaRPr lang="en-AU" kern="0">
              <a:solidFill>
                <a:prstClr val="white"/>
              </a:solidFill>
            </a:endParaRPr>
          </a:p>
        </p:txBody>
      </p:sp>
      <p:sp>
        <p:nvSpPr>
          <p:cNvPr id="2" name="Title 1"/>
          <p:cNvSpPr>
            <a:spLocks noGrp="1"/>
          </p:cNvSpPr>
          <p:nvPr>
            <p:ph type="title"/>
          </p:nvPr>
        </p:nvSpPr>
        <p:spPr/>
        <p:txBody>
          <a:bodyPr anchor="t"/>
          <a:lstStyle/>
          <a:p>
            <a:r>
              <a:rPr lang="en-US"/>
              <a:t>Outline</a:t>
            </a:r>
            <a:endParaRPr lang="en-AU"/>
          </a:p>
        </p:txBody>
      </p:sp>
      <p:sp>
        <p:nvSpPr>
          <p:cNvPr id="7" name="Text Placeholder 3"/>
          <p:cNvSpPr txBox="1">
            <a:spLocks/>
          </p:cNvSpPr>
          <p:nvPr/>
        </p:nvSpPr>
        <p:spPr bwMode="gray">
          <a:xfrm>
            <a:off x="6400734" y="1015585"/>
            <a:ext cx="5180251" cy="5125156"/>
          </a:xfrm>
          <a:prstGeom prst="rect">
            <a:avLst/>
          </a:prstGeom>
        </p:spPr>
        <p:txBody>
          <a:bodyPr vert="horz" lIns="0" tIns="0" rIns="0" bIns="0" rtlCol="0">
            <a:noAutofit/>
          </a:bodyPr>
          <a:lstStyle>
            <a:lvl1pPr marL="225378" indent="-225378" algn="l" defTabSz="1217360" rtl="0" eaLnBrk="1" fontAlgn="base" hangingPunct="1">
              <a:lnSpc>
                <a:spcPct val="95000"/>
              </a:lnSpc>
              <a:spcBef>
                <a:spcPts val="800"/>
              </a:spcBef>
              <a:spcAft>
                <a:spcPts val="263"/>
              </a:spcAft>
              <a:buFont typeface="Arial" pitchFamily="34" charset="0"/>
              <a:buChar char="•"/>
              <a:defRPr sz="2400" kern="1200">
                <a:solidFill>
                  <a:schemeClr val="tx1"/>
                </a:solidFill>
                <a:latin typeface="+mn-lt"/>
                <a:ea typeface="MS PGothic" pitchFamily="34" charset="-128"/>
                <a:cs typeface="+mn-cs"/>
              </a:defRPr>
            </a:lvl1pPr>
            <a:lvl2pPr marL="687601" indent="-306780" algn="l" defTabSz="1217360" rtl="0" eaLnBrk="1" fontAlgn="base" hangingPunct="1">
              <a:lnSpc>
                <a:spcPct val="85000"/>
              </a:lnSpc>
              <a:spcBef>
                <a:spcPts val="267"/>
              </a:spcBef>
              <a:spcAft>
                <a:spcPts val="263"/>
              </a:spcAft>
              <a:buFont typeface="Arial" pitchFamily="34" charset="0"/>
              <a:buChar char="–"/>
              <a:defRPr sz="2100" kern="1200">
                <a:solidFill>
                  <a:schemeClr val="tx1"/>
                </a:solidFill>
                <a:latin typeface="+mn-lt"/>
                <a:ea typeface="MS PGothic" pitchFamily="34" charset="-128"/>
                <a:cs typeface="+mn-cs"/>
              </a:defRPr>
            </a:lvl2pPr>
            <a:lvl3pPr marL="916090" indent="-228495" algn="l" defTabSz="1217360" rtl="0" eaLnBrk="1" fontAlgn="base" hangingPunct="1">
              <a:lnSpc>
                <a:spcPct val="85000"/>
              </a:lnSpc>
              <a:spcBef>
                <a:spcPts val="267"/>
              </a:spcBef>
              <a:spcAft>
                <a:spcPts val="263"/>
              </a:spcAft>
              <a:buFont typeface="Arial" pitchFamily="34" charset="0"/>
              <a:buChar char="-"/>
              <a:defRPr sz="1900" kern="1200">
                <a:solidFill>
                  <a:schemeClr val="tx1"/>
                </a:solidFill>
                <a:latin typeface="+mn-lt"/>
                <a:ea typeface="MS PGothic" pitchFamily="34" charset="-128"/>
                <a:cs typeface="+mn-cs"/>
              </a:defRPr>
            </a:lvl3pPr>
            <a:lvl4pPr marL="1599867" indent="-228553" algn="l" defTabSz="1217360" rtl="0" eaLnBrk="1" fontAlgn="base" hangingPunct="1">
              <a:lnSpc>
                <a:spcPct val="95000"/>
              </a:lnSpc>
              <a:spcBef>
                <a:spcPts val="800"/>
              </a:spcBef>
              <a:spcAft>
                <a:spcPts val="267"/>
              </a:spcAft>
              <a:buFont typeface="Arial" pitchFamily="34" charset="0"/>
              <a:buChar char="​"/>
              <a:defRPr sz="2400" kern="1200">
                <a:solidFill>
                  <a:schemeClr val="tx1"/>
                </a:solidFill>
                <a:latin typeface="+mn-lt"/>
                <a:ea typeface="MS PGothic" pitchFamily="34" charset="-128"/>
                <a:cs typeface="+mn-cs"/>
              </a:defRPr>
            </a:lvl4pPr>
            <a:lvl5pPr marL="2056971" indent="-228553" algn="l" defTabSz="1217360" rtl="0" eaLnBrk="1" fontAlgn="base" hangingPunct="1">
              <a:lnSpc>
                <a:spcPct val="95000"/>
              </a:lnSpc>
              <a:spcBef>
                <a:spcPts val="800"/>
              </a:spcBef>
              <a:spcAft>
                <a:spcPts val="267"/>
              </a:spcAft>
              <a:buFont typeface="Arial" pitchFamily="34" charset="0"/>
              <a:buChar char="​"/>
              <a:defRPr sz="2400" kern="1200">
                <a:solidFill>
                  <a:schemeClr val="accent1"/>
                </a:solidFill>
                <a:latin typeface="+mn-lt"/>
                <a:ea typeface="MS PGothic" pitchFamily="34" charset="-128"/>
                <a:cs typeface="+mn-cs"/>
              </a:defRPr>
            </a:lvl5pPr>
            <a:lvl6pPr marL="0" indent="0" algn="l" defTabSz="1218632" rtl="0" eaLnBrk="1" latinLnBrk="0" hangingPunct="1">
              <a:lnSpc>
                <a:spcPct val="95000"/>
              </a:lnSpc>
              <a:spcBef>
                <a:spcPts val="800"/>
              </a:spcBef>
              <a:spcAft>
                <a:spcPts val="267"/>
              </a:spcAft>
              <a:buFont typeface="Arial" panose="020B0604020202020204" pitchFamily="34" charset="0"/>
              <a:buChar char="​"/>
              <a:defRPr sz="2400" b="0" kern="1200">
                <a:solidFill>
                  <a:schemeClr val="accent2"/>
                </a:solidFill>
                <a:latin typeface="+mn-lt"/>
                <a:ea typeface="+mn-ea"/>
                <a:cs typeface="+mn-cs"/>
              </a:defRPr>
            </a:lvl6pPr>
            <a:lvl7pPr marL="0" indent="0" algn="l" defTabSz="1218632" rtl="0" eaLnBrk="1" latinLnBrk="0" hangingPunct="1">
              <a:lnSpc>
                <a:spcPct val="95000"/>
              </a:lnSpc>
              <a:spcBef>
                <a:spcPts val="1333"/>
              </a:spcBef>
              <a:spcAft>
                <a:spcPts val="0"/>
              </a:spcAft>
              <a:buFont typeface="Arial" panose="020B0604020202020204" pitchFamily="34" charset="0"/>
              <a:buChar char="​"/>
              <a:defRPr sz="2400" b="1" kern="1200">
                <a:solidFill>
                  <a:schemeClr val="tx1"/>
                </a:solidFill>
                <a:latin typeface="+mn-lt"/>
                <a:ea typeface="+mn-ea"/>
                <a:cs typeface="+mn-cs"/>
              </a:defRPr>
            </a:lvl7pPr>
            <a:lvl8pPr marL="304663" indent="-304663" algn="l" defTabSz="1218632" rtl="0" eaLnBrk="1" latinLnBrk="0" hangingPunct="1">
              <a:lnSpc>
                <a:spcPct val="95000"/>
              </a:lnSpc>
              <a:spcBef>
                <a:spcPts val="267"/>
              </a:spcBef>
              <a:spcAft>
                <a:spcPts val="267"/>
              </a:spcAft>
              <a:buFont typeface="+mj-lt"/>
              <a:buAutoNum type="arabicPeriod"/>
              <a:defRPr sz="2400" b="0" kern="1200" baseline="0">
                <a:solidFill>
                  <a:schemeClr val="tx1"/>
                </a:solidFill>
                <a:latin typeface="+mn-lt"/>
                <a:ea typeface="+mn-ea"/>
                <a:cs typeface="+mn-cs"/>
              </a:defRPr>
            </a:lvl8pPr>
            <a:lvl9pPr marL="0" indent="0" algn="l" defTabSz="1218632" rtl="0" eaLnBrk="1" latinLnBrk="0" hangingPunct="1">
              <a:lnSpc>
                <a:spcPct val="95000"/>
              </a:lnSpc>
              <a:spcBef>
                <a:spcPts val="533"/>
              </a:spcBef>
              <a:spcAft>
                <a:spcPts val="533"/>
              </a:spcAft>
              <a:buFont typeface="Arial" panose="020B0604020202020204" pitchFamily="34" charset="0"/>
              <a:buChar char="​"/>
              <a:defRPr sz="1200" b="0" kern="1200">
                <a:solidFill>
                  <a:schemeClr val="accent6"/>
                </a:solidFill>
                <a:latin typeface="+mn-lt"/>
                <a:ea typeface="+mn-ea"/>
                <a:cs typeface="+mn-cs"/>
              </a:defRPr>
            </a:lvl9pPr>
          </a:lstStyle>
          <a:p>
            <a:pPr>
              <a:spcBef>
                <a:spcPts val="1200"/>
              </a:spcBef>
              <a:spcAft>
                <a:spcPts val="300"/>
              </a:spcAft>
            </a:pPr>
            <a:r>
              <a:rPr lang="en-US" sz="2000" b="1"/>
              <a:t>Purpose and Context</a:t>
            </a:r>
          </a:p>
          <a:p>
            <a:pPr lvl="1"/>
            <a:r>
              <a:rPr lang="en-US" sz="1800">
                <a:solidFill>
                  <a:schemeClr val="tx2"/>
                </a:solidFill>
              </a:rPr>
              <a:t>Purpose</a:t>
            </a:r>
          </a:p>
          <a:p>
            <a:pPr lvl="1"/>
            <a:r>
              <a:rPr lang="en-US" sz="1800">
                <a:solidFill>
                  <a:schemeClr val="tx2"/>
                </a:solidFill>
              </a:rPr>
              <a:t>System Summary</a:t>
            </a:r>
          </a:p>
          <a:p>
            <a:pPr lvl="1"/>
            <a:r>
              <a:rPr lang="en-US" sz="1800">
                <a:solidFill>
                  <a:schemeClr val="tx2"/>
                </a:solidFill>
              </a:rPr>
              <a:t>Key Findings</a:t>
            </a:r>
          </a:p>
          <a:p>
            <a:pPr lvl="1"/>
            <a:r>
              <a:rPr lang="en-US" sz="1800">
                <a:solidFill>
                  <a:schemeClr val="tx2"/>
                </a:solidFill>
              </a:rPr>
              <a:t>Recommendations</a:t>
            </a:r>
          </a:p>
          <a:p>
            <a:pPr>
              <a:spcBef>
                <a:spcPts val="1800"/>
              </a:spcBef>
              <a:spcAft>
                <a:spcPts val="300"/>
              </a:spcAft>
            </a:pPr>
            <a:r>
              <a:rPr lang="en-US" sz="2000" b="1"/>
              <a:t>Analysis and Findings</a:t>
            </a:r>
          </a:p>
          <a:p>
            <a:pPr lvl="1"/>
            <a:r>
              <a:rPr lang="en-US" sz="1800"/>
              <a:t>System Consumption</a:t>
            </a:r>
          </a:p>
          <a:p>
            <a:pPr lvl="1"/>
            <a:r>
              <a:rPr lang="en-US" sz="1800"/>
              <a:t>Feature Usage</a:t>
            </a:r>
          </a:p>
          <a:p>
            <a:pPr lvl="1"/>
            <a:r>
              <a:rPr lang="en-US" sz="1800" b="1">
                <a:solidFill>
                  <a:schemeClr val="tx2"/>
                </a:solidFill>
              </a:rPr>
              <a:t>Workload Profile</a:t>
            </a:r>
          </a:p>
          <a:p>
            <a:pPr lvl="1"/>
            <a:r>
              <a:rPr lang="en-US" sz="1800"/>
              <a:t>Data Affinity</a:t>
            </a:r>
          </a:p>
          <a:p>
            <a:pPr lvl="1"/>
            <a:r>
              <a:rPr lang="en-US" sz="1800"/>
              <a:t>Data Usage Profile</a:t>
            </a:r>
          </a:p>
          <a:p>
            <a:pPr lvl="1"/>
            <a:r>
              <a:rPr lang="en-US" sz="1800"/>
              <a:t>User Profile</a:t>
            </a:r>
          </a:p>
          <a:p>
            <a:pPr lvl="1"/>
            <a:endParaRPr lang="en-US" sz="1800"/>
          </a:p>
          <a:p>
            <a:pPr defTabSz="914400" fontAlgn="auto">
              <a:lnSpc>
                <a:spcPct val="100000"/>
              </a:lnSpc>
              <a:spcBef>
                <a:spcPts val="1800"/>
              </a:spcBef>
              <a:spcAft>
                <a:spcPts val="300"/>
              </a:spcAft>
            </a:pPr>
            <a:r>
              <a:rPr lang="en-US" sz="2000">
                <a:solidFill>
                  <a:srgbClr val="6B767D"/>
                </a:solidFill>
                <a:ea typeface="+mn-ea"/>
              </a:rPr>
              <a:t>Appendix – Feature Usage Grouping</a:t>
            </a:r>
          </a:p>
          <a:p>
            <a:endParaRPr lang="en-US" sz="2100"/>
          </a:p>
        </p:txBody>
      </p:sp>
    </p:spTree>
    <p:extLst>
      <p:ext uri="{BB962C8B-B14F-4D97-AF65-F5344CB8AC3E}">
        <p14:creationId xmlns:p14="http://schemas.microsoft.com/office/powerpoint/2010/main" val="3331207529"/>
      </p:ext>
    </p:extLst>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4FFD3F-AC0A-4218-9197-2EF3288E397E}"/>
              </a:ext>
            </a:extLst>
          </p:cNvPr>
          <p:cNvSpPr>
            <a:spLocks noGrp="1"/>
          </p:cNvSpPr>
          <p:nvPr>
            <p:ph type="title"/>
          </p:nvPr>
        </p:nvSpPr>
        <p:spPr/>
        <p:txBody>
          <a:bodyPr/>
          <a:lstStyle/>
          <a:p>
            <a:r>
              <a:rPr lang="en-AU" dirty="0">
                <a:solidFill>
                  <a:schemeClr val="accent1"/>
                </a:solidFill>
                <a:latin typeface="+mj-lt"/>
              </a:rPr>
              <a:t>Workload Profile Findings</a:t>
            </a:r>
          </a:p>
        </p:txBody>
      </p:sp>
      <p:sp>
        <p:nvSpPr>
          <p:cNvPr id="7" name="Content Placeholder 6">
            <a:extLst>
              <a:ext uri="{FF2B5EF4-FFF2-40B4-BE49-F238E27FC236}">
                <a16:creationId xmlns:a16="http://schemas.microsoft.com/office/drawing/2014/main" id="{0ADE3E8F-6749-489E-AC7B-493185B81AE4}"/>
              </a:ext>
            </a:extLst>
          </p:cNvPr>
          <p:cNvSpPr>
            <a:spLocks noGrp="1"/>
          </p:cNvSpPr>
          <p:nvPr>
            <p:ph idx="1"/>
          </p:nvPr>
        </p:nvSpPr>
        <p:spPr/>
        <p:txBody>
          <a:bodyPr>
            <a:normAutofit fontScale="77500" lnSpcReduction="20000"/>
          </a:bodyPr>
          <a:lstStyle/>
          <a:p>
            <a:r>
              <a:rPr lang="en-AU" dirty="0"/>
              <a:t>What kind of workload is present on the system?</a:t>
            </a:r>
          </a:p>
          <a:p>
            <a:pPr marL="380933" lvl="1" indent="0">
              <a:buNone/>
            </a:pPr>
            <a:r>
              <a:rPr lang="en-AU" sz="1700" i="1" dirty="0">
                <a:solidFill>
                  <a:srgbClr val="0070C0"/>
                </a:solidFill>
              </a:rPr>
              <a:t>Balanced between Batch and Extract / User workload, mixed workload</a:t>
            </a:r>
          </a:p>
          <a:p>
            <a:r>
              <a:rPr lang="en-AU" dirty="0"/>
              <a:t>Does the query volume and compute usage align with the type of work?</a:t>
            </a:r>
          </a:p>
          <a:p>
            <a:pPr lvl="1">
              <a:buFont typeface="Courier New" panose="02070309020205020404" pitchFamily="49" charset="0"/>
              <a:buChar char="o"/>
            </a:pPr>
            <a:r>
              <a:rPr lang="en-AU" sz="1700" i="1" dirty="0">
                <a:solidFill>
                  <a:srgbClr val="0070C0"/>
                </a:solidFill>
              </a:rPr>
              <a:t>High volume and proportion of simple queries points to good ETL architecture and design, however, likely there is missed opportunity in terms of complex analysis being performed on Vantage.</a:t>
            </a:r>
          </a:p>
          <a:p>
            <a:pPr lvl="1">
              <a:buFont typeface="Courier New" panose="02070309020205020404" pitchFamily="49" charset="0"/>
              <a:buChar char="o"/>
            </a:pPr>
            <a:r>
              <a:rPr lang="en-AU" sz="1700" i="1" dirty="0">
                <a:solidFill>
                  <a:srgbClr val="0070C0"/>
                </a:solidFill>
              </a:rPr>
              <a:t>High CPU proportion of “Select” workload with lower proportion of “Select” queries compared to total – points to opportunity to tune some of the ”Select” queries</a:t>
            </a:r>
          </a:p>
          <a:p>
            <a:pPr lvl="1"/>
            <a:r>
              <a:rPr lang="en-AU" dirty="0"/>
              <a:t>Are there tuning or improvement opportunities if they are out of alignment?</a:t>
            </a:r>
          </a:p>
          <a:p>
            <a:pPr marL="380933" lvl="1" indent="0">
              <a:buNone/>
            </a:pPr>
            <a:r>
              <a:rPr lang="en-AU" sz="1700" i="1" dirty="0">
                <a:solidFill>
                  <a:srgbClr val="0070C0"/>
                </a:solidFill>
              </a:rPr>
              <a:t>Too many SAS insert queries indicate batch mode wasn’t used.</a:t>
            </a:r>
          </a:p>
          <a:p>
            <a:r>
              <a:rPr lang="en-AU" dirty="0"/>
              <a:t>Is system maintenance workload aligned with best practice?</a:t>
            </a:r>
          </a:p>
          <a:p>
            <a:pPr marL="0" indent="0">
              <a:buNone/>
            </a:pPr>
            <a:r>
              <a:rPr lang="en-AU" sz="1600" i="1" dirty="0">
                <a:solidFill>
                  <a:srgbClr val="0070C0"/>
                </a:solidFill>
              </a:rPr>
              <a:t>	Collect Statistics and other system maintenance workloads are aligned with best practices</a:t>
            </a:r>
            <a:endParaRPr lang="en-AU" dirty="0"/>
          </a:p>
          <a:p>
            <a:r>
              <a:rPr lang="en-AU" dirty="0"/>
              <a:t>When are the peak periods of query throughput?</a:t>
            </a:r>
          </a:p>
          <a:p>
            <a:pPr marL="0" indent="0">
              <a:buNone/>
            </a:pPr>
            <a:r>
              <a:rPr lang="en-AU" sz="1600" i="1" dirty="0">
                <a:solidFill>
                  <a:srgbClr val="0070C0"/>
                </a:solidFill>
              </a:rPr>
              <a:t>Peak period for throughput is early morning and mid-late mornings on week days</a:t>
            </a:r>
          </a:p>
          <a:p>
            <a:pPr lvl="1"/>
            <a:r>
              <a:rPr lang="en-AU" dirty="0"/>
              <a:t>Are queries getting delayed during peak periods?</a:t>
            </a:r>
          </a:p>
          <a:p>
            <a:pPr marL="380933" lvl="1" indent="0">
              <a:buNone/>
            </a:pPr>
            <a:r>
              <a:rPr lang="en-AU" sz="1600" i="1" dirty="0">
                <a:solidFill>
                  <a:srgbClr val="0070C0"/>
                </a:solidFill>
              </a:rPr>
              <a:t>There is some delay time in late mornings – likely a workload management setting needs adjusting</a:t>
            </a:r>
            <a:endParaRPr lang="en-AU" dirty="0"/>
          </a:p>
          <a:p>
            <a:pPr lvl="1"/>
            <a:r>
              <a:rPr lang="en-AU" dirty="0"/>
              <a:t>Would workload management rules address congestion during peak periods?</a:t>
            </a:r>
          </a:p>
          <a:p>
            <a:pPr marL="380933" lvl="1" indent="0">
              <a:buNone/>
            </a:pPr>
            <a:r>
              <a:rPr lang="en-AU" sz="1500" i="1" dirty="0">
                <a:solidFill>
                  <a:srgbClr val="0070C0"/>
                </a:solidFill>
              </a:rPr>
              <a:t>Relax workload management rule causing the delay time</a:t>
            </a:r>
          </a:p>
          <a:p>
            <a:endParaRPr lang="en-AU" dirty="0"/>
          </a:p>
          <a:p>
            <a:endParaRPr lang="en-AU" dirty="0"/>
          </a:p>
          <a:p>
            <a:endParaRPr lang="en-AU" dirty="0"/>
          </a:p>
        </p:txBody>
      </p:sp>
    </p:spTree>
    <p:extLst>
      <p:ext uri="{BB962C8B-B14F-4D97-AF65-F5344CB8AC3E}">
        <p14:creationId xmlns:p14="http://schemas.microsoft.com/office/powerpoint/2010/main" val="3049861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chorCtr="0">
            <a:noAutofit/>
          </a:bodyPr>
          <a:lstStyle/>
          <a:p>
            <a:r>
              <a:rPr lang="en-US" dirty="0">
                <a:solidFill>
                  <a:schemeClr val="accent1"/>
                </a:solidFill>
                <a:latin typeface="+mj-lt"/>
              </a:rPr>
              <a:t>Query Complexity</a:t>
            </a:r>
          </a:p>
        </p:txBody>
      </p:sp>
      <p:sp>
        <p:nvSpPr>
          <p:cNvPr id="6" name="Rectangle 5"/>
          <p:cNvSpPr/>
          <p:nvPr/>
        </p:nvSpPr>
        <p:spPr>
          <a:xfrm>
            <a:off x="7930157" y="231649"/>
            <a:ext cx="4056000" cy="6468409"/>
          </a:xfrm>
          <a:prstGeom prst="rect">
            <a:avLst/>
          </a:prstGeom>
          <a:noFill/>
          <a:ln w="25400">
            <a:noFill/>
            <a:miter lim="800000"/>
            <a:headEnd/>
            <a:tailEnd/>
          </a:ln>
          <a:effectLst/>
        </p:spPr>
        <p:txBody>
          <a:bodyPr wrap="square" tIns="91440" bIns="91440" rtlCol="0" anchor="t">
            <a:prstTxWarp prst="textNoShape">
              <a:avLst/>
            </a:prstTxWarp>
            <a:noAutofit/>
          </a:bodyPr>
          <a:lstStyle/>
          <a:p>
            <a:pPr algn="ctr"/>
            <a:endParaRPr lang="en-US" kern="0">
              <a:solidFill>
                <a:prstClr val="white"/>
              </a:solidFill>
            </a:endParaRPr>
          </a:p>
        </p:txBody>
      </p:sp>
      <p:pic>
        <p:nvPicPr>
          <p:cNvPr id="16" name="Graphic 15" descr="Statistics">
            <a:extLst>
              <a:ext uri="{FF2B5EF4-FFF2-40B4-BE49-F238E27FC236}">
                <a16:creationId xmlns:a16="http://schemas.microsoft.com/office/drawing/2014/main" id="{35653780-CBE5-5F41-95FF-82E29872EAB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89443" y="2184459"/>
            <a:ext cx="806546" cy="720968"/>
          </a:xfrm>
          <a:prstGeom prst="rect">
            <a:avLst/>
          </a:prstGeom>
        </p:spPr>
      </p:pic>
      <p:pic>
        <p:nvPicPr>
          <p:cNvPr id="7" name="Picture 6">
            <a:extLst>
              <a:ext uri="{FF2B5EF4-FFF2-40B4-BE49-F238E27FC236}">
                <a16:creationId xmlns:a16="http://schemas.microsoft.com/office/drawing/2014/main" id="{D459BD4F-5D29-724E-874A-786350DD2643}"/>
              </a:ext>
            </a:extLst>
          </p:cNvPr>
          <p:cNvPicPr>
            <a:picLocks noChangeAspect="1"/>
          </p:cNvPicPr>
          <p:nvPr/>
        </p:nvPicPr>
        <p:blipFill>
          <a:blip r:embed="rId5"/>
          <a:stretch>
            <a:fillRect/>
          </a:stretch>
        </p:blipFill>
        <p:spPr>
          <a:xfrm>
            <a:off x="485296" y="994410"/>
            <a:ext cx="7444861" cy="5200650"/>
          </a:xfrm>
          <a:prstGeom prst="rect">
            <a:avLst/>
          </a:prstGeom>
        </p:spPr>
      </p:pic>
      <p:sp>
        <p:nvSpPr>
          <p:cNvPr id="8" name="TextBox 7">
            <a:extLst>
              <a:ext uri="{FF2B5EF4-FFF2-40B4-BE49-F238E27FC236}">
                <a16:creationId xmlns:a16="http://schemas.microsoft.com/office/drawing/2014/main" id="{44B3F915-C01E-EF45-B622-00EFFEE64FE0}"/>
              </a:ext>
            </a:extLst>
          </p:cNvPr>
          <p:cNvSpPr txBox="1"/>
          <p:nvPr/>
        </p:nvSpPr>
        <p:spPr>
          <a:xfrm>
            <a:off x="8842248" y="1778030"/>
            <a:ext cx="3035808" cy="4185761"/>
          </a:xfrm>
          <a:prstGeom prst="rect">
            <a:avLst/>
          </a:prstGeom>
          <a:noFill/>
        </p:spPr>
        <p:txBody>
          <a:bodyPr wrap="square" rtlCol="0">
            <a:spAutoFit/>
          </a:bodyPr>
          <a:lstStyle>
            <a:defPPr>
              <a:defRPr lang="en-US"/>
            </a:defPPr>
            <a:lvl1pPr>
              <a:defRPr sz="1600" b="1"/>
            </a:lvl1pPr>
          </a:lstStyle>
          <a:p>
            <a:pPr marL="285750" indent="-285750">
              <a:buFont typeface="Arial" panose="020B0604020202020204" pitchFamily="34" charset="0"/>
              <a:buChar char="•"/>
            </a:pPr>
            <a:r>
              <a:rPr lang="en-US" sz="1400" b="0" dirty="0"/>
              <a:t>Very High volume and proportion of simple queries using the majority of resources</a:t>
            </a:r>
          </a:p>
          <a:p>
            <a:pPr marL="285750" indent="-285750">
              <a:buFont typeface="Arial" panose="020B0604020202020204" pitchFamily="34" charset="0"/>
              <a:buChar char="•"/>
            </a:pPr>
            <a:endParaRPr lang="en-US" sz="1400" b="0" dirty="0"/>
          </a:p>
          <a:p>
            <a:pPr marL="285750" indent="-285750">
              <a:buFont typeface="Arial" panose="020B0604020202020204" pitchFamily="34" charset="0"/>
              <a:buChar char="•"/>
            </a:pPr>
            <a:r>
              <a:rPr lang="en-US" sz="1400" b="0" dirty="0"/>
              <a:t>This points to good adherence to architecture principles of simplicity and supportability for ETL workloads: complex ETL and reporting workload being broken down into many simple and manageable baby steps.</a:t>
            </a:r>
          </a:p>
          <a:p>
            <a:pPr marL="285750" indent="-285750">
              <a:buFont typeface="Arial" panose="020B0604020202020204" pitchFamily="34" charset="0"/>
              <a:buChar char="•"/>
            </a:pPr>
            <a:endParaRPr lang="en-US" sz="1400" b="0" dirty="0"/>
          </a:p>
          <a:p>
            <a:pPr marL="285750" indent="-285750">
              <a:buFont typeface="Arial" panose="020B0604020202020204" pitchFamily="34" charset="0"/>
              <a:buChar char="•"/>
            </a:pPr>
            <a:r>
              <a:rPr lang="en-US" sz="1400" b="0" dirty="0"/>
              <a:t>Low proportion of medium and complex queries means it is likely that there are opportunities to perform more sophisticated, high-value analysis leveraging the power of the Vantage optimizer and features.</a:t>
            </a:r>
          </a:p>
        </p:txBody>
      </p:sp>
    </p:spTree>
    <p:extLst>
      <p:ext uri="{BB962C8B-B14F-4D97-AF65-F5344CB8AC3E}">
        <p14:creationId xmlns:p14="http://schemas.microsoft.com/office/powerpoint/2010/main" val="563775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31649"/>
            <a:ext cx="8568689" cy="931429"/>
          </a:xfrm>
        </p:spPr>
        <p:txBody>
          <a:bodyPr/>
          <a:lstStyle/>
          <a:p>
            <a:r>
              <a:rPr lang="en-US" dirty="0">
                <a:solidFill>
                  <a:srgbClr val="F3753F"/>
                </a:solidFill>
              </a:rPr>
              <a:t>CPU Consumption by Statement Type (top 8)</a:t>
            </a:r>
          </a:p>
        </p:txBody>
      </p:sp>
      <p:pic>
        <p:nvPicPr>
          <p:cNvPr id="6" name="Graphic 5" descr="Medal">
            <a:extLst>
              <a:ext uri="{FF2B5EF4-FFF2-40B4-BE49-F238E27FC236}">
                <a16:creationId xmlns:a16="http://schemas.microsoft.com/office/drawing/2014/main" id="{273D13E7-D1BC-7242-815E-1CB874AC04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159615" y="2401480"/>
            <a:ext cx="870129" cy="812977"/>
          </a:xfrm>
          <a:prstGeom prst="rect">
            <a:avLst/>
          </a:prstGeom>
        </p:spPr>
      </p:pic>
      <p:sp>
        <p:nvSpPr>
          <p:cNvPr id="13" name="TextBox 12">
            <a:extLst>
              <a:ext uri="{FF2B5EF4-FFF2-40B4-BE49-F238E27FC236}">
                <a16:creationId xmlns:a16="http://schemas.microsoft.com/office/drawing/2014/main" id="{83F82A64-2566-F445-9C1C-E2F0B2577533}"/>
              </a:ext>
            </a:extLst>
          </p:cNvPr>
          <p:cNvSpPr txBox="1"/>
          <p:nvPr/>
        </p:nvSpPr>
        <p:spPr>
          <a:xfrm>
            <a:off x="9035475" y="2386292"/>
            <a:ext cx="2913770" cy="3754874"/>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b="0"/>
            </a:lvl1pPr>
            <a:lvl2pPr marL="742950" lvl="1" indent="-285750">
              <a:buFont typeface="Arial" panose="020B0604020202020204" pitchFamily="34" charset="0"/>
              <a:buChar char="•"/>
              <a:defRPr sz="1400"/>
            </a:lvl2pPr>
          </a:lstStyle>
          <a:p>
            <a:r>
              <a:rPr lang="en-US"/>
              <a:t>Stats Collection consumes minimal CPU compared to other customers</a:t>
            </a:r>
          </a:p>
          <a:p>
            <a:endParaRPr lang="en-US"/>
          </a:p>
          <a:p>
            <a:r>
              <a:rPr lang="en-US"/>
              <a:t>Good to see Join Indexes being used to a reasonable level</a:t>
            </a:r>
          </a:p>
          <a:p>
            <a:endParaRPr lang="en-US"/>
          </a:p>
          <a:p>
            <a:r>
              <a:rPr lang="en-US"/>
              <a:t>Large percentage of Create Table requests</a:t>
            </a:r>
          </a:p>
          <a:p>
            <a:pPr lvl="1"/>
            <a:r>
              <a:rPr lang="en-US"/>
              <a:t>Points to probability that “Create Table As” is prevalent – this can often cause many tables to be created with poor PIs and poor data type selection.</a:t>
            </a:r>
          </a:p>
        </p:txBody>
      </p:sp>
      <p:pic>
        <p:nvPicPr>
          <p:cNvPr id="3" name="Picture 2">
            <a:extLst>
              <a:ext uri="{FF2B5EF4-FFF2-40B4-BE49-F238E27FC236}">
                <a16:creationId xmlns:a16="http://schemas.microsoft.com/office/drawing/2014/main" id="{D7C1C519-4593-5146-95A1-EB0D98E35D5B}"/>
              </a:ext>
            </a:extLst>
          </p:cNvPr>
          <p:cNvPicPr>
            <a:picLocks noChangeAspect="1"/>
          </p:cNvPicPr>
          <p:nvPr/>
        </p:nvPicPr>
        <p:blipFill rotWithShape="1">
          <a:blip r:embed="rId5"/>
          <a:srcRect t="17491" b="16767"/>
          <a:stretch/>
        </p:blipFill>
        <p:spPr>
          <a:xfrm>
            <a:off x="242755" y="955875"/>
            <a:ext cx="7523584" cy="4946250"/>
          </a:xfrm>
          <a:prstGeom prst="rect">
            <a:avLst/>
          </a:prstGeom>
        </p:spPr>
      </p:pic>
      <p:pic>
        <p:nvPicPr>
          <p:cNvPr id="10" name="Picture 9">
            <a:extLst>
              <a:ext uri="{FF2B5EF4-FFF2-40B4-BE49-F238E27FC236}">
                <a16:creationId xmlns:a16="http://schemas.microsoft.com/office/drawing/2014/main" id="{FD86BB0C-CAC3-714F-806A-BA113C46C896}"/>
              </a:ext>
            </a:extLst>
          </p:cNvPr>
          <p:cNvPicPr>
            <a:picLocks noChangeAspect="1"/>
          </p:cNvPicPr>
          <p:nvPr/>
        </p:nvPicPr>
        <p:blipFill>
          <a:blip r:embed="rId6"/>
          <a:stretch>
            <a:fillRect/>
          </a:stretch>
        </p:blipFill>
        <p:spPr>
          <a:xfrm>
            <a:off x="6317616" y="4029712"/>
            <a:ext cx="1371600" cy="1727200"/>
          </a:xfrm>
          <a:prstGeom prst="rect">
            <a:avLst/>
          </a:prstGeom>
        </p:spPr>
      </p:pic>
    </p:spTree>
    <p:extLst>
      <p:ext uri="{BB962C8B-B14F-4D97-AF65-F5344CB8AC3E}">
        <p14:creationId xmlns:p14="http://schemas.microsoft.com/office/powerpoint/2010/main" val="4890585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EFBAE6-DD9C-4346-837D-523022232BB9}"/>
              </a:ext>
            </a:extLst>
          </p:cNvPr>
          <p:cNvPicPr>
            <a:picLocks noChangeAspect="1"/>
          </p:cNvPicPr>
          <p:nvPr/>
        </p:nvPicPr>
        <p:blipFill>
          <a:blip r:embed="rId3"/>
          <a:stretch>
            <a:fillRect/>
          </a:stretch>
        </p:blipFill>
        <p:spPr>
          <a:xfrm>
            <a:off x="303922" y="1040129"/>
            <a:ext cx="6887710" cy="5383531"/>
          </a:xfrm>
          <a:prstGeom prst="rect">
            <a:avLst/>
          </a:prstGeom>
        </p:spPr>
      </p:pic>
      <p:sp>
        <p:nvSpPr>
          <p:cNvPr id="3" name="Title 2"/>
          <p:cNvSpPr>
            <a:spLocks noGrp="1"/>
          </p:cNvSpPr>
          <p:nvPr>
            <p:ph type="title"/>
          </p:nvPr>
        </p:nvSpPr>
        <p:spPr/>
        <p:txBody>
          <a:bodyPr vert="horz" lIns="91440" tIns="45720" rIns="91440" bIns="45720" rtlCol="0" anchor="t" anchorCtr="0">
            <a:noAutofit/>
          </a:bodyPr>
          <a:lstStyle/>
          <a:p>
            <a:r>
              <a:rPr lang="en-US" dirty="0">
                <a:solidFill>
                  <a:srgbClr val="F3753F"/>
                </a:solidFill>
              </a:rPr>
              <a:t>Query Throughput by Outcome Type – Week Days</a:t>
            </a:r>
          </a:p>
        </p:txBody>
      </p:sp>
      <p:pic>
        <p:nvPicPr>
          <p:cNvPr id="9" name="Picture 8">
            <a:extLst>
              <a:ext uri="{FF2B5EF4-FFF2-40B4-BE49-F238E27FC236}">
                <a16:creationId xmlns:a16="http://schemas.microsoft.com/office/drawing/2014/main" id="{1560D14C-57C0-5040-AF89-EBC87115AB83}"/>
              </a:ext>
            </a:extLst>
          </p:cNvPr>
          <p:cNvPicPr>
            <a:picLocks noChangeAspect="1"/>
          </p:cNvPicPr>
          <p:nvPr/>
        </p:nvPicPr>
        <p:blipFill>
          <a:blip r:embed="rId4"/>
          <a:stretch>
            <a:fillRect/>
          </a:stretch>
        </p:blipFill>
        <p:spPr>
          <a:xfrm>
            <a:off x="5490210" y="1736090"/>
            <a:ext cx="1371600" cy="939800"/>
          </a:xfrm>
          <a:prstGeom prst="rect">
            <a:avLst/>
          </a:prstGeom>
        </p:spPr>
      </p:pic>
      <p:sp>
        <p:nvSpPr>
          <p:cNvPr id="14" name="TextBox 13">
            <a:extLst>
              <a:ext uri="{FF2B5EF4-FFF2-40B4-BE49-F238E27FC236}">
                <a16:creationId xmlns:a16="http://schemas.microsoft.com/office/drawing/2014/main" id="{226E0F5F-F5CE-A744-9C6B-97E600BB3062}"/>
              </a:ext>
            </a:extLst>
          </p:cNvPr>
          <p:cNvSpPr txBox="1"/>
          <p:nvPr/>
        </p:nvSpPr>
        <p:spPr>
          <a:xfrm>
            <a:off x="7675304" y="1736090"/>
            <a:ext cx="4006155" cy="2893100"/>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b="0"/>
            </a:lvl1pPr>
            <a:lvl2pPr marL="742950" lvl="1" indent="-285750">
              <a:buFont typeface="Arial" panose="020B0604020202020204" pitchFamily="34" charset="0"/>
              <a:buChar char="•"/>
              <a:defRPr sz="1400"/>
            </a:lvl2pPr>
          </a:lstStyle>
          <a:p>
            <a:r>
              <a:rPr lang="en-US"/>
              <a:t>Number of queries run is high during early morning – aligns with CPU heatmap pattern</a:t>
            </a:r>
          </a:p>
          <a:p>
            <a:endParaRPr lang="en-US"/>
          </a:p>
          <a:p>
            <a:r>
              <a:rPr lang="en-US"/>
              <a:t>Few Answers queries are using a much higher proportion of CPU (from other reports)</a:t>
            </a:r>
          </a:p>
          <a:p>
            <a:endParaRPr lang="en-US"/>
          </a:p>
          <a:p>
            <a:r>
              <a:rPr lang="en-US"/>
              <a:t>High volume of ingest &amp; prep queries points to the fact that there are many simple queries (from other reports) in the ETL – likely that thousands of baby steps makes ETL development costly and increases the run-times.</a:t>
            </a:r>
          </a:p>
          <a:p>
            <a:endParaRPr lang="en-US"/>
          </a:p>
        </p:txBody>
      </p:sp>
    </p:spTree>
    <p:extLst>
      <p:ext uri="{BB962C8B-B14F-4D97-AF65-F5344CB8AC3E}">
        <p14:creationId xmlns:p14="http://schemas.microsoft.com/office/powerpoint/2010/main" val="36645162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vert="horz" lIns="91440" tIns="45720" rIns="91440" bIns="45720" rtlCol="0" anchor="t" anchorCtr="0">
            <a:noAutofit/>
          </a:bodyPr>
          <a:lstStyle/>
          <a:p>
            <a:r>
              <a:rPr lang="en-US" dirty="0">
                <a:solidFill>
                  <a:srgbClr val="F3753F"/>
                </a:solidFill>
              </a:rPr>
              <a:t>Delayed Queries</a:t>
            </a:r>
          </a:p>
        </p:txBody>
      </p:sp>
      <p:sp>
        <p:nvSpPr>
          <p:cNvPr id="7" name="TextBox 6">
            <a:extLst>
              <a:ext uri="{FF2B5EF4-FFF2-40B4-BE49-F238E27FC236}">
                <a16:creationId xmlns:a16="http://schemas.microsoft.com/office/drawing/2014/main" id="{D77D3D6E-6EAA-6C4A-9533-0587AB55B55E}"/>
              </a:ext>
            </a:extLst>
          </p:cNvPr>
          <p:cNvSpPr txBox="1"/>
          <p:nvPr/>
        </p:nvSpPr>
        <p:spPr>
          <a:xfrm>
            <a:off x="8623169" y="1347470"/>
            <a:ext cx="3177539" cy="3970318"/>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b="0"/>
            </a:lvl1pPr>
            <a:lvl2pPr marL="742950" lvl="1" indent="-285750">
              <a:buFont typeface="Arial" panose="020B0604020202020204" pitchFamily="34" charset="0"/>
              <a:buChar char="•"/>
              <a:defRPr sz="1400"/>
            </a:lvl2pPr>
          </a:lstStyle>
          <a:p>
            <a:r>
              <a:rPr lang="en-US"/>
              <a:t>There are some delayed queries in the system - up to 120 per day</a:t>
            </a:r>
          </a:p>
          <a:p>
            <a:pPr lvl="1"/>
            <a:r>
              <a:rPr lang="en-US"/>
              <a:t>This system should not have any delayed queries</a:t>
            </a:r>
          </a:p>
          <a:p>
            <a:pPr lvl="1"/>
            <a:r>
              <a:rPr lang="en-US"/>
              <a:t>Check Workload Management rules to remove any un-necessary throttles etc.</a:t>
            </a:r>
          </a:p>
          <a:p>
            <a:endParaRPr lang="en-US"/>
          </a:p>
          <a:p>
            <a:r>
              <a:rPr lang="en-US"/>
              <a:t>Total Delay Time is almost the same as the Total query time for these delayed queries</a:t>
            </a:r>
          </a:p>
          <a:p>
            <a:pPr lvl="1"/>
            <a:r>
              <a:rPr lang="en-US"/>
              <a:t>Suggests that the delayed queries are not complex long-running queries - so should be no reason for delaying these.</a:t>
            </a:r>
          </a:p>
          <a:p>
            <a:endParaRPr lang="en-US"/>
          </a:p>
        </p:txBody>
      </p:sp>
      <p:pic>
        <p:nvPicPr>
          <p:cNvPr id="4" name="Picture 3">
            <a:extLst>
              <a:ext uri="{FF2B5EF4-FFF2-40B4-BE49-F238E27FC236}">
                <a16:creationId xmlns:a16="http://schemas.microsoft.com/office/drawing/2014/main" id="{810228A8-E5F6-014F-ACCA-FA9174075DF7}"/>
              </a:ext>
            </a:extLst>
          </p:cNvPr>
          <p:cNvPicPr>
            <a:picLocks noChangeAspect="1"/>
          </p:cNvPicPr>
          <p:nvPr/>
        </p:nvPicPr>
        <p:blipFill>
          <a:blip r:embed="rId3"/>
          <a:stretch>
            <a:fillRect/>
          </a:stretch>
        </p:blipFill>
        <p:spPr>
          <a:xfrm>
            <a:off x="358697" y="902524"/>
            <a:ext cx="8155911" cy="5438899"/>
          </a:xfrm>
          <a:prstGeom prst="rect">
            <a:avLst/>
          </a:prstGeom>
        </p:spPr>
      </p:pic>
      <p:pic>
        <p:nvPicPr>
          <p:cNvPr id="6" name="Picture 5">
            <a:extLst>
              <a:ext uri="{FF2B5EF4-FFF2-40B4-BE49-F238E27FC236}">
                <a16:creationId xmlns:a16="http://schemas.microsoft.com/office/drawing/2014/main" id="{9470A78E-CE75-FE45-8441-F00DE797919A}"/>
              </a:ext>
            </a:extLst>
          </p:cNvPr>
          <p:cNvPicPr>
            <a:picLocks noChangeAspect="1"/>
          </p:cNvPicPr>
          <p:nvPr/>
        </p:nvPicPr>
        <p:blipFill>
          <a:blip r:embed="rId4"/>
          <a:stretch>
            <a:fillRect/>
          </a:stretch>
        </p:blipFill>
        <p:spPr>
          <a:xfrm>
            <a:off x="909452" y="1163078"/>
            <a:ext cx="1371600" cy="762000"/>
          </a:xfrm>
          <a:prstGeom prst="rect">
            <a:avLst/>
          </a:prstGeom>
        </p:spPr>
      </p:pic>
    </p:spTree>
    <p:extLst>
      <p:ext uri="{BB962C8B-B14F-4D97-AF65-F5344CB8AC3E}">
        <p14:creationId xmlns:p14="http://schemas.microsoft.com/office/powerpoint/2010/main" val="37310132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323087" y="4050471"/>
            <a:ext cx="5717754" cy="324000"/>
          </a:xfrm>
          <a:prstGeom prst="rect">
            <a:avLst/>
          </a:prstGeom>
          <a:solidFill>
            <a:srgbClr val="00B2B1">
              <a:alpha val="40000"/>
            </a:srgbClr>
          </a:solidFill>
          <a:ln w="9525">
            <a:noFill/>
            <a:miter lim="800000"/>
            <a:headEnd/>
            <a:tailEnd/>
          </a:ln>
          <a:effectLst/>
        </p:spPr>
        <p:txBody>
          <a:bodyPr wrap="square" tIns="91440" bIns="91440" rtlCol="0" anchor="t">
            <a:prstTxWarp prst="textNoShape">
              <a:avLst/>
            </a:prstTxWarp>
            <a:noAutofit/>
          </a:bodyPr>
          <a:lstStyle/>
          <a:p>
            <a:pPr algn="ctr"/>
            <a:endParaRPr lang="en-AU" kern="0">
              <a:solidFill>
                <a:prstClr val="white"/>
              </a:solidFill>
            </a:endParaRPr>
          </a:p>
        </p:txBody>
      </p:sp>
      <p:sp>
        <p:nvSpPr>
          <p:cNvPr id="2" name="Title 1"/>
          <p:cNvSpPr>
            <a:spLocks noGrp="1"/>
          </p:cNvSpPr>
          <p:nvPr>
            <p:ph type="title"/>
          </p:nvPr>
        </p:nvSpPr>
        <p:spPr/>
        <p:txBody>
          <a:bodyPr anchor="t"/>
          <a:lstStyle/>
          <a:p>
            <a:r>
              <a:rPr lang="en-US"/>
              <a:t>Outline</a:t>
            </a:r>
            <a:endParaRPr lang="en-AU"/>
          </a:p>
        </p:txBody>
      </p:sp>
      <p:sp>
        <p:nvSpPr>
          <p:cNvPr id="7" name="Text Placeholder 3"/>
          <p:cNvSpPr txBox="1">
            <a:spLocks/>
          </p:cNvSpPr>
          <p:nvPr/>
        </p:nvSpPr>
        <p:spPr bwMode="gray">
          <a:xfrm>
            <a:off x="6400734" y="1015585"/>
            <a:ext cx="5180251" cy="5125156"/>
          </a:xfrm>
          <a:prstGeom prst="rect">
            <a:avLst/>
          </a:prstGeom>
        </p:spPr>
        <p:txBody>
          <a:bodyPr vert="horz" lIns="0" tIns="0" rIns="0" bIns="0" rtlCol="0">
            <a:noAutofit/>
          </a:bodyPr>
          <a:lstStyle>
            <a:lvl1pPr marL="225378" indent="-225378" algn="l" defTabSz="1217360" rtl="0" eaLnBrk="1" fontAlgn="base" hangingPunct="1">
              <a:lnSpc>
                <a:spcPct val="95000"/>
              </a:lnSpc>
              <a:spcBef>
                <a:spcPts val="800"/>
              </a:spcBef>
              <a:spcAft>
                <a:spcPts val="263"/>
              </a:spcAft>
              <a:buFont typeface="Arial" pitchFamily="34" charset="0"/>
              <a:buChar char="•"/>
              <a:defRPr sz="2400" kern="1200">
                <a:solidFill>
                  <a:schemeClr val="tx1"/>
                </a:solidFill>
                <a:latin typeface="+mn-lt"/>
                <a:ea typeface="MS PGothic" pitchFamily="34" charset="-128"/>
                <a:cs typeface="+mn-cs"/>
              </a:defRPr>
            </a:lvl1pPr>
            <a:lvl2pPr marL="687601" indent="-306780" algn="l" defTabSz="1217360" rtl="0" eaLnBrk="1" fontAlgn="base" hangingPunct="1">
              <a:lnSpc>
                <a:spcPct val="85000"/>
              </a:lnSpc>
              <a:spcBef>
                <a:spcPts val="267"/>
              </a:spcBef>
              <a:spcAft>
                <a:spcPts val="263"/>
              </a:spcAft>
              <a:buFont typeface="Arial" pitchFamily="34" charset="0"/>
              <a:buChar char="–"/>
              <a:defRPr sz="2100" kern="1200">
                <a:solidFill>
                  <a:schemeClr val="tx1"/>
                </a:solidFill>
                <a:latin typeface="+mn-lt"/>
                <a:ea typeface="MS PGothic" pitchFamily="34" charset="-128"/>
                <a:cs typeface="+mn-cs"/>
              </a:defRPr>
            </a:lvl2pPr>
            <a:lvl3pPr marL="916090" indent="-228495" algn="l" defTabSz="1217360" rtl="0" eaLnBrk="1" fontAlgn="base" hangingPunct="1">
              <a:lnSpc>
                <a:spcPct val="85000"/>
              </a:lnSpc>
              <a:spcBef>
                <a:spcPts val="267"/>
              </a:spcBef>
              <a:spcAft>
                <a:spcPts val="263"/>
              </a:spcAft>
              <a:buFont typeface="Arial" pitchFamily="34" charset="0"/>
              <a:buChar char="-"/>
              <a:defRPr sz="1900" kern="1200">
                <a:solidFill>
                  <a:schemeClr val="tx1"/>
                </a:solidFill>
                <a:latin typeface="+mn-lt"/>
                <a:ea typeface="MS PGothic" pitchFamily="34" charset="-128"/>
                <a:cs typeface="+mn-cs"/>
              </a:defRPr>
            </a:lvl3pPr>
            <a:lvl4pPr marL="1599867" indent="-228553" algn="l" defTabSz="1217360" rtl="0" eaLnBrk="1" fontAlgn="base" hangingPunct="1">
              <a:lnSpc>
                <a:spcPct val="95000"/>
              </a:lnSpc>
              <a:spcBef>
                <a:spcPts val="800"/>
              </a:spcBef>
              <a:spcAft>
                <a:spcPts val="267"/>
              </a:spcAft>
              <a:buFont typeface="Arial" pitchFamily="34" charset="0"/>
              <a:buChar char="​"/>
              <a:defRPr sz="2400" kern="1200">
                <a:solidFill>
                  <a:schemeClr val="tx1"/>
                </a:solidFill>
                <a:latin typeface="+mn-lt"/>
                <a:ea typeface="MS PGothic" pitchFamily="34" charset="-128"/>
                <a:cs typeface="+mn-cs"/>
              </a:defRPr>
            </a:lvl4pPr>
            <a:lvl5pPr marL="2056971" indent="-228553" algn="l" defTabSz="1217360" rtl="0" eaLnBrk="1" fontAlgn="base" hangingPunct="1">
              <a:lnSpc>
                <a:spcPct val="95000"/>
              </a:lnSpc>
              <a:spcBef>
                <a:spcPts val="800"/>
              </a:spcBef>
              <a:spcAft>
                <a:spcPts val="267"/>
              </a:spcAft>
              <a:buFont typeface="Arial" pitchFamily="34" charset="0"/>
              <a:buChar char="​"/>
              <a:defRPr sz="2400" kern="1200">
                <a:solidFill>
                  <a:schemeClr val="accent1"/>
                </a:solidFill>
                <a:latin typeface="+mn-lt"/>
                <a:ea typeface="MS PGothic" pitchFamily="34" charset="-128"/>
                <a:cs typeface="+mn-cs"/>
              </a:defRPr>
            </a:lvl5pPr>
            <a:lvl6pPr marL="0" indent="0" algn="l" defTabSz="1218632" rtl="0" eaLnBrk="1" latinLnBrk="0" hangingPunct="1">
              <a:lnSpc>
                <a:spcPct val="95000"/>
              </a:lnSpc>
              <a:spcBef>
                <a:spcPts val="800"/>
              </a:spcBef>
              <a:spcAft>
                <a:spcPts val="267"/>
              </a:spcAft>
              <a:buFont typeface="Arial" panose="020B0604020202020204" pitchFamily="34" charset="0"/>
              <a:buChar char="​"/>
              <a:defRPr sz="2400" b="0" kern="1200">
                <a:solidFill>
                  <a:schemeClr val="accent2"/>
                </a:solidFill>
                <a:latin typeface="+mn-lt"/>
                <a:ea typeface="+mn-ea"/>
                <a:cs typeface="+mn-cs"/>
              </a:defRPr>
            </a:lvl6pPr>
            <a:lvl7pPr marL="0" indent="0" algn="l" defTabSz="1218632" rtl="0" eaLnBrk="1" latinLnBrk="0" hangingPunct="1">
              <a:lnSpc>
                <a:spcPct val="95000"/>
              </a:lnSpc>
              <a:spcBef>
                <a:spcPts val="1333"/>
              </a:spcBef>
              <a:spcAft>
                <a:spcPts val="0"/>
              </a:spcAft>
              <a:buFont typeface="Arial" panose="020B0604020202020204" pitchFamily="34" charset="0"/>
              <a:buChar char="​"/>
              <a:defRPr sz="2400" b="1" kern="1200">
                <a:solidFill>
                  <a:schemeClr val="tx1"/>
                </a:solidFill>
                <a:latin typeface="+mn-lt"/>
                <a:ea typeface="+mn-ea"/>
                <a:cs typeface="+mn-cs"/>
              </a:defRPr>
            </a:lvl7pPr>
            <a:lvl8pPr marL="304663" indent="-304663" algn="l" defTabSz="1218632" rtl="0" eaLnBrk="1" latinLnBrk="0" hangingPunct="1">
              <a:lnSpc>
                <a:spcPct val="95000"/>
              </a:lnSpc>
              <a:spcBef>
                <a:spcPts val="267"/>
              </a:spcBef>
              <a:spcAft>
                <a:spcPts val="267"/>
              </a:spcAft>
              <a:buFont typeface="+mj-lt"/>
              <a:buAutoNum type="arabicPeriod"/>
              <a:defRPr sz="2400" b="0" kern="1200" baseline="0">
                <a:solidFill>
                  <a:schemeClr val="tx1"/>
                </a:solidFill>
                <a:latin typeface="+mn-lt"/>
                <a:ea typeface="+mn-ea"/>
                <a:cs typeface="+mn-cs"/>
              </a:defRPr>
            </a:lvl8pPr>
            <a:lvl9pPr marL="0" indent="0" algn="l" defTabSz="1218632" rtl="0" eaLnBrk="1" latinLnBrk="0" hangingPunct="1">
              <a:lnSpc>
                <a:spcPct val="95000"/>
              </a:lnSpc>
              <a:spcBef>
                <a:spcPts val="533"/>
              </a:spcBef>
              <a:spcAft>
                <a:spcPts val="533"/>
              </a:spcAft>
              <a:buFont typeface="Arial" panose="020B0604020202020204" pitchFamily="34" charset="0"/>
              <a:buChar char="​"/>
              <a:defRPr sz="1200" b="0" kern="1200">
                <a:solidFill>
                  <a:schemeClr val="accent6"/>
                </a:solidFill>
                <a:latin typeface="+mn-lt"/>
                <a:ea typeface="+mn-ea"/>
                <a:cs typeface="+mn-cs"/>
              </a:defRPr>
            </a:lvl9pPr>
          </a:lstStyle>
          <a:p>
            <a:pPr>
              <a:spcBef>
                <a:spcPts val="1200"/>
              </a:spcBef>
              <a:spcAft>
                <a:spcPts val="300"/>
              </a:spcAft>
            </a:pPr>
            <a:r>
              <a:rPr lang="en-US" sz="2000" b="1"/>
              <a:t>Purpose and Context</a:t>
            </a:r>
          </a:p>
          <a:p>
            <a:pPr lvl="1"/>
            <a:r>
              <a:rPr lang="en-US" sz="1800"/>
              <a:t>Purpose</a:t>
            </a:r>
          </a:p>
          <a:p>
            <a:pPr lvl="1"/>
            <a:r>
              <a:rPr lang="en-US" sz="1800">
                <a:solidFill>
                  <a:schemeClr val="tx2"/>
                </a:solidFill>
              </a:rPr>
              <a:t>System Summary</a:t>
            </a:r>
          </a:p>
          <a:p>
            <a:pPr lvl="1"/>
            <a:r>
              <a:rPr lang="en-US" sz="1800">
                <a:solidFill>
                  <a:schemeClr val="tx2"/>
                </a:solidFill>
              </a:rPr>
              <a:t>Key Findings</a:t>
            </a:r>
          </a:p>
          <a:p>
            <a:pPr lvl="1"/>
            <a:r>
              <a:rPr lang="en-US" sz="1800">
                <a:solidFill>
                  <a:schemeClr val="tx2"/>
                </a:solidFill>
              </a:rPr>
              <a:t>Recommendations</a:t>
            </a:r>
          </a:p>
          <a:p>
            <a:pPr>
              <a:spcBef>
                <a:spcPts val="1800"/>
              </a:spcBef>
              <a:spcAft>
                <a:spcPts val="300"/>
              </a:spcAft>
            </a:pPr>
            <a:r>
              <a:rPr lang="en-US" sz="2000" b="1"/>
              <a:t>Analysis and Findings</a:t>
            </a:r>
          </a:p>
          <a:p>
            <a:pPr lvl="1"/>
            <a:r>
              <a:rPr lang="en-US" sz="1800"/>
              <a:t>System Consumption</a:t>
            </a:r>
          </a:p>
          <a:p>
            <a:pPr lvl="1"/>
            <a:r>
              <a:rPr lang="en-US" sz="1800"/>
              <a:t>Feature Usage</a:t>
            </a:r>
          </a:p>
          <a:p>
            <a:pPr lvl="1"/>
            <a:r>
              <a:rPr lang="en-US" sz="1800"/>
              <a:t>Workload Profile</a:t>
            </a:r>
          </a:p>
          <a:p>
            <a:pPr lvl="1"/>
            <a:r>
              <a:rPr lang="en-US" sz="1800" b="1">
                <a:solidFill>
                  <a:schemeClr val="tx2"/>
                </a:solidFill>
              </a:rPr>
              <a:t>Data Affinity</a:t>
            </a:r>
          </a:p>
          <a:p>
            <a:pPr lvl="1"/>
            <a:r>
              <a:rPr lang="en-US" sz="1800"/>
              <a:t>Data Usage Profile</a:t>
            </a:r>
          </a:p>
          <a:p>
            <a:pPr lvl="1"/>
            <a:r>
              <a:rPr lang="en-US" sz="1800"/>
              <a:t>User Profile</a:t>
            </a:r>
          </a:p>
          <a:p>
            <a:pPr lvl="1"/>
            <a:endParaRPr lang="en-US" sz="1800"/>
          </a:p>
          <a:p>
            <a:pPr defTabSz="914400" fontAlgn="auto">
              <a:lnSpc>
                <a:spcPct val="100000"/>
              </a:lnSpc>
              <a:spcBef>
                <a:spcPts val="1800"/>
              </a:spcBef>
              <a:spcAft>
                <a:spcPts val="300"/>
              </a:spcAft>
            </a:pPr>
            <a:r>
              <a:rPr lang="en-US" sz="2000">
                <a:solidFill>
                  <a:srgbClr val="6B767D"/>
                </a:solidFill>
                <a:ea typeface="+mn-ea"/>
              </a:rPr>
              <a:t>Appendix – Feature Usage Grouping</a:t>
            </a:r>
          </a:p>
          <a:p>
            <a:endParaRPr lang="en-US" sz="2100"/>
          </a:p>
        </p:txBody>
      </p:sp>
    </p:spTree>
    <p:extLst>
      <p:ext uri="{BB962C8B-B14F-4D97-AF65-F5344CB8AC3E}">
        <p14:creationId xmlns:p14="http://schemas.microsoft.com/office/powerpoint/2010/main" val="3873815118"/>
      </p:ext>
    </p:extLst>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4FFD3F-AC0A-4218-9197-2EF3288E397E}"/>
              </a:ext>
            </a:extLst>
          </p:cNvPr>
          <p:cNvSpPr>
            <a:spLocks noGrp="1"/>
          </p:cNvSpPr>
          <p:nvPr>
            <p:ph type="title"/>
          </p:nvPr>
        </p:nvSpPr>
        <p:spPr/>
        <p:txBody>
          <a:bodyPr/>
          <a:lstStyle/>
          <a:p>
            <a:r>
              <a:rPr lang="en-AU">
                <a:solidFill>
                  <a:schemeClr val="accent1"/>
                </a:solidFill>
                <a:latin typeface="+mj-lt"/>
              </a:rPr>
              <a:t>Data Affinity Findings</a:t>
            </a:r>
          </a:p>
        </p:txBody>
      </p:sp>
      <p:sp>
        <p:nvSpPr>
          <p:cNvPr id="7" name="Content Placeholder 6">
            <a:extLst>
              <a:ext uri="{FF2B5EF4-FFF2-40B4-BE49-F238E27FC236}">
                <a16:creationId xmlns:a16="http://schemas.microsoft.com/office/drawing/2014/main" id="{0ADE3E8F-6749-489E-AC7B-493185B81AE4}"/>
              </a:ext>
            </a:extLst>
          </p:cNvPr>
          <p:cNvSpPr>
            <a:spLocks noGrp="1"/>
          </p:cNvSpPr>
          <p:nvPr>
            <p:ph idx="1"/>
          </p:nvPr>
        </p:nvSpPr>
        <p:spPr>
          <a:xfrm>
            <a:off x="609600" y="1378635"/>
            <a:ext cx="10972801" cy="4956177"/>
          </a:xfrm>
        </p:spPr>
        <p:txBody>
          <a:bodyPr>
            <a:normAutofit fontScale="70000" lnSpcReduction="20000"/>
          </a:bodyPr>
          <a:lstStyle/>
          <a:p>
            <a:r>
              <a:rPr lang="en-AU"/>
              <a:t>What tier is data integration occurring in?</a:t>
            </a:r>
          </a:p>
          <a:p>
            <a:pPr marL="380933" lvl="1" indent="0">
              <a:buNone/>
            </a:pPr>
            <a:r>
              <a:rPr lang="en-AU" sz="1600" i="1">
                <a:solidFill>
                  <a:srgbClr val="0070C0"/>
                </a:solidFill>
              </a:rPr>
              <a:t>Data integration is occurring in Tier 2 (Integrated layer) and Tier 3 (Semantic Layer)</a:t>
            </a:r>
          </a:p>
          <a:p>
            <a:pPr lvl="1"/>
            <a:r>
              <a:rPr lang="en-AU"/>
              <a:t>Is data being integrated by users in landing, staging, core, presentation</a:t>
            </a:r>
          </a:p>
          <a:p>
            <a:pPr marL="380933" lvl="1" indent="0">
              <a:buNone/>
            </a:pPr>
            <a:r>
              <a:rPr lang="en-AU" sz="1600" i="1">
                <a:solidFill>
                  <a:srgbClr val="0070C0"/>
                </a:solidFill>
              </a:rPr>
              <a:t>Some data integration is occurring in sandpit databases outside of the 3-tier architecture</a:t>
            </a:r>
            <a:endParaRPr lang="en-AU"/>
          </a:p>
          <a:p>
            <a:r>
              <a:rPr lang="en-AU"/>
              <a:t>Is data being replicated and integrated in business supported areas?</a:t>
            </a:r>
          </a:p>
          <a:p>
            <a:pPr marL="0" indent="0">
              <a:buNone/>
            </a:pPr>
            <a:r>
              <a:rPr lang="en-AU" sz="1600" i="1">
                <a:solidFill>
                  <a:srgbClr val="0070C0"/>
                </a:solidFill>
              </a:rPr>
              <a:t>Yes – there are many sandpit and application (SAS) databases</a:t>
            </a:r>
          </a:p>
          <a:p>
            <a:r>
              <a:rPr lang="en-AU"/>
              <a:t>Are temporary tables being maintained effectively?</a:t>
            </a:r>
          </a:p>
          <a:p>
            <a:pPr marL="0" indent="0">
              <a:buNone/>
            </a:pPr>
            <a:r>
              <a:rPr lang="en-AU" sz="1600" i="1">
                <a:solidFill>
                  <a:srgbClr val="0070C0"/>
                </a:solidFill>
              </a:rPr>
              <a:t>No, There are thousands of unused temporary work tables that require </a:t>
            </a:r>
            <a:r>
              <a:rPr lang="en-AU" sz="1600" i="1" err="1">
                <a:solidFill>
                  <a:srgbClr val="0070C0"/>
                </a:solidFill>
              </a:rPr>
              <a:t>cleanup</a:t>
            </a:r>
            <a:endParaRPr lang="en-AU" sz="1600" i="1">
              <a:solidFill>
                <a:srgbClr val="0070C0"/>
              </a:solidFill>
            </a:endParaRPr>
          </a:p>
          <a:p>
            <a:r>
              <a:rPr lang="en-AU"/>
              <a:t>What data is being loaded and maintained but not used for analytics?</a:t>
            </a:r>
          </a:p>
          <a:p>
            <a:pPr marL="0" indent="0">
              <a:buNone/>
            </a:pPr>
            <a:r>
              <a:rPr lang="en-AU" sz="1500" i="1">
                <a:solidFill>
                  <a:srgbClr val="0070C0"/>
                </a:solidFill>
              </a:rPr>
              <a:t>Unknown</a:t>
            </a:r>
          </a:p>
          <a:p>
            <a:r>
              <a:rPr lang="en-AU"/>
              <a:t>What applications on the platform are independent/isolated, not using integrated data?</a:t>
            </a:r>
          </a:p>
          <a:p>
            <a:pPr marL="0" indent="0">
              <a:buNone/>
            </a:pPr>
            <a:r>
              <a:rPr lang="en-AU" sz="1600" i="1">
                <a:solidFill>
                  <a:srgbClr val="0070C0"/>
                </a:solidFill>
              </a:rPr>
              <a:t>There don’t appear to be any isolated applications</a:t>
            </a:r>
          </a:p>
          <a:p>
            <a:r>
              <a:rPr lang="en-AU">
                <a:solidFill>
                  <a:srgbClr val="F37440"/>
                </a:solidFill>
              </a:rPr>
              <a:t>What tables consume the most compute resources?</a:t>
            </a:r>
          </a:p>
          <a:p>
            <a:pPr lvl="1"/>
            <a:r>
              <a:rPr lang="en-AU">
                <a:solidFill>
                  <a:srgbClr val="F37440"/>
                </a:solidFill>
              </a:rPr>
              <a:t>What are they joined to?</a:t>
            </a:r>
          </a:p>
          <a:p>
            <a:pPr lvl="1"/>
            <a:r>
              <a:rPr lang="en-AU">
                <a:solidFill>
                  <a:srgbClr val="F37440"/>
                </a:solidFill>
              </a:rPr>
              <a:t>Could physical data model tuning reduce compute usage therefore improving query performance and user experience?</a:t>
            </a:r>
          </a:p>
          <a:p>
            <a:endParaRPr lang="en-AU"/>
          </a:p>
          <a:p>
            <a:endParaRPr lang="en-AU"/>
          </a:p>
          <a:p>
            <a:endParaRPr lang="en-AU"/>
          </a:p>
          <a:p>
            <a:endParaRPr lang="en-AU"/>
          </a:p>
          <a:p>
            <a:endParaRPr lang="en-AU"/>
          </a:p>
        </p:txBody>
      </p:sp>
    </p:spTree>
    <p:extLst>
      <p:ext uri="{BB962C8B-B14F-4D97-AF65-F5344CB8AC3E}">
        <p14:creationId xmlns:p14="http://schemas.microsoft.com/office/powerpoint/2010/main" val="32125495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14C147-870F-1C49-AC05-480F37ADC149}"/>
              </a:ext>
            </a:extLst>
          </p:cNvPr>
          <p:cNvSpPr>
            <a:spLocks noGrp="1"/>
          </p:cNvSpPr>
          <p:nvPr>
            <p:ph type="title"/>
          </p:nvPr>
        </p:nvSpPr>
        <p:spPr>
          <a:xfrm>
            <a:off x="562028" y="224823"/>
            <a:ext cx="10515600" cy="1033991"/>
          </a:xfrm>
        </p:spPr>
        <p:txBody>
          <a:bodyPr/>
          <a:lstStyle/>
          <a:p>
            <a:r>
              <a:rPr lang="en-GB"/>
              <a:t>Vantage Health Check</a:t>
            </a:r>
            <a:br>
              <a:rPr lang="en-GB"/>
            </a:br>
            <a:r>
              <a:rPr lang="en-GB"/>
              <a:t>Our Vantage Ecosystem Optimization Process</a:t>
            </a:r>
          </a:p>
        </p:txBody>
      </p:sp>
      <p:pic>
        <p:nvPicPr>
          <p:cNvPr id="4" name="Picture 7">
            <a:extLst>
              <a:ext uri="{FF2B5EF4-FFF2-40B4-BE49-F238E27FC236}">
                <a16:creationId xmlns:a16="http://schemas.microsoft.com/office/drawing/2014/main" id="{CBF40C31-2685-6943-A8ED-62AD1D1132CC}"/>
              </a:ext>
            </a:extLst>
          </p:cNvPr>
          <p:cNvPicPr>
            <a:picLocks noChangeAspect="1" noChangeArrowheads="1"/>
          </p:cNvPicPr>
          <p:nvPr/>
        </p:nvPicPr>
        <p:blipFill>
          <a:blip r:embed="rId2">
            <a:grayscl/>
            <a:extLst>
              <a:ext uri="{28A0092B-C50C-407E-A947-70E740481C1C}">
                <a14:useLocalDpi xmlns:a14="http://schemas.microsoft.com/office/drawing/2010/main" val="0"/>
              </a:ext>
            </a:extLst>
          </a:blip>
          <a:srcRect/>
          <a:stretch>
            <a:fillRect/>
          </a:stretch>
        </p:blipFill>
        <p:spPr bwMode="auto">
          <a:xfrm>
            <a:off x="366108" y="4433296"/>
            <a:ext cx="886060" cy="6636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5" name="Group 4">
            <a:extLst>
              <a:ext uri="{FF2B5EF4-FFF2-40B4-BE49-F238E27FC236}">
                <a16:creationId xmlns:a16="http://schemas.microsoft.com/office/drawing/2014/main" id="{E88B1F75-6D47-9648-8ED7-DCF8568C4CC1}"/>
              </a:ext>
            </a:extLst>
          </p:cNvPr>
          <p:cNvGrpSpPr/>
          <p:nvPr/>
        </p:nvGrpSpPr>
        <p:grpSpPr>
          <a:xfrm>
            <a:off x="255162" y="2277041"/>
            <a:ext cx="531709" cy="687078"/>
            <a:chOff x="6016625" y="5299075"/>
            <a:chExt cx="733425" cy="947738"/>
          </a:xfrm>
          <a:solidFill>
            <a:schemeClr val="tx1">
              <a:lumMod val="40000"/>
              <a:lumOff val="60000"/>
            </a:schemeClr>
          </a:solidFill>
        </p:grpSpPr>
        <p:sp>
          <p:nvSpPr>
            <p:cNvPr id="6" name="Freeform 248">
              <a:extLst>
                <a:ext uri="{FF2B5EF4-FFF2-40B4-BE49-F238E27FC236}">
                  <a16:creationId xmlns:a16="http://schemas.microsoft.com/office/drawing/2014/main" id="{3F07D7AE-30AD-764F-AA9A-26CA3844766D}"/>
                </a:ext>
              </a:extLst>
            </p:cNvPr>
            <p:cNvSpPr>
              <a:spLocks noEditPoints="1"/>
            </p:cNvSpPr>
            <p:nvPr/>
          </p:nvSpPr>
          <p:spPr bwMode="auto">
            <a:xfrm>
              <a:off x="6016625" y="5299075"/>
              <a:ext cx="733425" cy="947738"/>
            </a:xfrm>
            <a:custGeom>
              <a:avLst/>
              <a:gdLst>
                <a:gd name="T0" fmla="*/ 252 w 504"/>
                <a:gd name="T1" fmla="*/ 0 h 652"/>
                <a:gd name="T2" fmla="*/ 0 w 504"/>
                <a:gd name="T3" fmla="*/ 117 h 652"/>
                <a:gd name="T4" fmla="*/ 0 w 504"/>
                <a:gd name="T5" fmla="*/ 535 h 652"/>
                <a:gd name="T6" fmla="*/ 252 w 504"/>
                <a:gd name="T7" fmla="*/ 652 h 652"/>
                <a:gd name="T8" fmla="*/ 504 w 504"/>
                <a:gd name="T9" fmla="*/ 535 h 652"/>
                <a:gd name="T10" fmla="*/ 504 w 504"/>
                <a:gd name="T11" fmla="*/ 117 h 652"/>
                <a:gd name="T12" fmla="*/ 252 w 504"/>
                <a:gd name="T13" fmla="*/ 0 h 652"/>
                <a:gd name="T14" fmla="*/ 484 w 504"/>
                <a:gd name="T15" fmla="*/ 535 h 652"/>
                <a:gd name="T16" fmla="*/ 252 w 504"/>
                <a:gd name="T17" fmla="*/ 632 h 652"/>
                <a:gd name="T18" fmla="*/ 20 w 504"/>
                <a:gd name="T19" fmla="*/ 535 h 652"/>
                <a:gd name="T20" fmla="*/ 20 w 504"/>
                <a:gd name="T21" fmla="*/ 117 h 652"/>
                <a:gd name="T22" fmla="*/ 252 w 504"/>
                <a:gd name="T23" fmla="*/ 20 h 652"/>
                <a:gd name="T24" fmla="*/ 484 w 504"/>
                <a:gd name="T25" fmla="*/ 117 h 652"/>
                <a:gd name="T26" fmla="*/ 484 w 504"/>
                <a:gd name="T27" fmla="*/ 535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4" h="652">
                  <a:moveTo>
                    <a:pt x="252" y="0"/>
                  </a:moveTo>
                  <a:cubicBezTo>
                    <a:pt x="111" y="0"/>
                    <a:pt x="0" y="51"/>
                    <a:pt x="0" y="117"/>
                  </a:cubicBezTo>
                  <a:cubicBezTo>
                    <a:pt x="0" y="535"/>
                    <a:pt x="0" y="535"/>
                    <a:pt x="0" y="535"/>
                  </a:cubicBezTo>
                  <a:cubicBezTo>
                    <a:pt x="0" y="600"/>
                    <a:pt x="111" y="652"/>
                    <a:pt x="252" y="652"/>
                  </a:cubicBezTo>
                  <a:cubicBezTo>
                    <a:pt x="393" y="652"/>
                    <a:pt x="504" y="600"/>
                    <a:pt x="504" y="535"/>
                  </a:cubicBezTo>
                  <a:cubicBezTo>
                    <a:pt x="504" y="117"/>
                    <a:pt x="504" y="117"/>
                    <a:pt x="504" y="117"/>
                  </a:cubicBezTo>
                  <a:cubicBezTo>
                    <a:pt x="504" y="51"/>
                    <a:pt x="393" y="0"/>
                    <a:pt x="252" y="0"/>
                  </a:cubicBezTo>
                  <a:close/>
                  <a:moveTo>
                    <a:pt x="484" y="535"/>
                  </a:moveTo>
                  <a:cubicBezTo>
                    <a:pt x="484" y="587"/>
                    <a:pt x="378" y="632"/>
                    <a:pt x="252" y="632"/>
                  </a:cubicBezTo>
                  <a:cubicBezTo>
                    <a:pt x="126" y="632"/>
                    <a:pt x="20" y="587"/>
                    <a:pt x="20" y="535"/>
                  </a:cubicBezTo>
                  <a:cubicBezTo>
                    <a:pt x="20" y="117"/>
                    <a:pt x="20" y="117"/>
                    <a:pt x="20" y="117"/>
                  </a:cubicBezTo>
                  <a:cubicBezTo>
                    <a:pt x="20" y="64"/>
                    <a:pt x="126" y="20"/>
                    <a:pt x="252" y="20"/>
                  </a:cubicBezTo>
                  <a:cubicBezTo>
                    <a:pt x="378" y="20"/>
                    <a:pt x="484" y="64"/>
                    <a:pt x="484" y="117"/>
                  </a:cubicBezTo>
                  <a:lnTo>
                    <a:pt x="484" y="5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7" name="Freeform 249">
              <a:extLst>
                <a:ext uri="{FF2B5EF4-FFF2-40B4-BE49-F238E27FC236}">
                  <a16:creationId xmlns:a16="http://schemas.microsoft.com/office/drawing/2014/main" id="{F55440E9-6863-8F46-B055-5DD4FD56D58D}"/>
                </a:ext>
              </a:extLst>
            </p:cNvPr>
            <p:cNvSpPr>
              <a:spLocks noEditPoints="1"/>
            </p:cNvSpPr>
            <p:nvPr/>
          </p:nvSpPr>
          <p:spPr bwMode="auto">
            <a:xfrm>
              <a:off x="6078538" y="5381625"/>
              <a:ext cx="611188" cy="769938"/>
            </a:xfrm>
            <a:custGeom>
              <a:avLst/>
              <a:gdLst>
                <a:gd name="T0" fmla="*/ 210 w 420"/>
                <a:gd name="T1" fmla="*/ 530 h 530"/>
                <a:gd name="T2" fmla="*/ 26 w 420"/>
                <a:gd name="T3" fmla="*/ 426 h 530"/>
                <a:gd name="T4" fmla="*/ 394 w 420"/>
                <a:gd name="T5" fmla="*/ 426 h 530"/>
                <a:gd name="T6" fmla="*/ 395 w 420"/>
                <a:gd name="T7" fmla="*/ 270 h 530"/>
                <a:gd name="T8" fmla="*/ 25 w 420"/>
                <a:gd name="T9" fmla="*/ 270 h 530"/>
                <a:gd name="T10" fmla="*/ 1 w 420"/>
                <a:gd name="T11" fmla="*/ 309 h 530"/>
                <a:gd name="T12" fmla="*/ 36 w 420"/>
                <a:gd name="T13" fmla="*/ 343 h 530"/>
                <a:gd name="T14" fmla="*/ 210 w 420"/>
                <a:gd name="T15" fmla="*/ 374 h 530"/>
                <a:gd name="T16" fmla="*/ 384 w 420"/>
                <a:gd name="T17" fmla="*/ 343 h 530"/>
                <a:gd name="T18" fmla="*/ 419 w 420"/>
                <a:gd name="T19" fmla="*/ 309 h 530"/>
                <a:gd name="T20" fmla="*/ 395 w 420"/>
                <a:gd name="T21" fmla="*/ 270 h 530"/>
                <a:gd name="T22" fmla="*/ 210 w 420"/>
                <a:gd name="T23" fmla="*/ 384 h 530"/>
                <a:gd name="T24" fmla="*/ 0 w 420"/>
                <a:gd name="T25" fmla="*/ 382 h 530"/>
                <a:gd name="T26" fmla="*/ 1 w 420"/>
                <a:gd name="T27" fmla="*/ 387 h 530"/>
                <a:gd name="T28" fmla="*/ 35 w 420"/>
                <a:gd name="T29" fmla="*/ 421 h 530"/>
                <a:gd name="T30" fmla="*/ 385 w 420"/>
                <a:gd name="T31" fmla="*/ 421 h 530"/>
                <a:gd name="T32" fmla="*/ 419 w 420"/>
                <a:gd name="T33" fmla="*/ 387 h 530"/>
                <a:gd name="T34" fmla="*/ 420 w 420"/>
                <a:gd name="T35" fmla="*/ 382 h 530"/>
                <a:gd name="T36" fmla="*/ 1 w 420"/>
                <a:gd name="T37" fmla="*/ 76 h 530"/>
                <a:gd name="T38" fmla="*/ 2 w 420"/>
                <a:gd name="T39" fmla="*/ 80 h 530"/>
                <a:gd name="T40" fmla="*/ 6 w 420"/>
                <a:gd name="T41" fmla="*/ 86 h 530"/>
                <a:gd name="T42" fmla="*/ 9 w 420"/>
                <a:gd name="T43" fmla="*/ 90 h 530"/>
                <a:gd name="T44" fmla="*/ 15 w 420"/>
                <a:gd name="T45" fmla="*/ 96 h 530"/>
                <a:gd name="T46" fmla="*/ 28 w 420"/>
                <a:gd name="T47" fmla="*/ 105 h 530"/>
                <a:gd name="T48" fmla="*/ 210 w 420"/>
                <a:gd name="T49" fmla="*/ 140 h 530"/>
                <a:gd name="T50" fmla="*/ 392 w 420"/>
                <a:gd name="T51" fmla="*/ 105 h 530"/>
                <a:gd name="T52" fmla="*/ 405 w 420"/>
                <a:gd name="T53" fmla="*/ 96 h 530"/>
                <a:gd name="T54" fmla="*/ 411 w 420"/>
                <a:gd name="T55" fmla="*/ 90 h 530"/>
                <a:gd name="T56" fmla="*/ 414 w 420"/>
                <a:gd name="T57" fmla="*/ 86 h 530"/>
                <a:gd name="T58" fmla="*/ 418 w 420"/>
                <a:gd name="T59" fmla="*/ 80 h 530"/>
                <a:gd name="T60" fmla="*/ 419 w 420"/>
                <a:gd name="T61" fmla="*/ 76 h 530"/>
                <a:gd name="T62" fmla="*/ 420 w 420"/>
                <a:gd name="T63" fmla="*/ 70 h 530"/>
                <a:gd name="T64" fmla="*/ 0 w 420"/>
                <a:gd name="T65" fmla="*/ 70 h 530"/>
                <a:gd name="T66" fmla="*/ 1 w 420"/>
                <a:gd name="T67" fmla="*/ 76 h 530"/>
                <a:gd name="T68" fmla="*/ 210 w 420"/>
                <a:gd name="T69" fmla="*/ 228 h 530"/>
                <a:gd name="T70" fmla="*/ 0 w 420"/>
                <a:gd name="T71" fmla="*/ 226 h 530"/>
                <a:gd name="T72" fmla="*/ 35 w 420"/>
                <a:gd name="T73" fmla="*/ 265 h 530"/>
                <a:gd name="T74" fmla="*/ 385 w 420"/>
                <a:gd name="T75" fmla="*/ 265 h 530"/>
                <a:gd name="T76" fmla="*/ 420 w 420"/>
                <a:gd name="T77" fmla="*/ 226 h 530"/>
                <a:gd name="T78" fmla="*/ 394 w 420"/>
                <a:gd name="T79" fmla="*/ 114 h 530"/>
                <a:gd name="T80" fmla="*/ 26 w 420"/>
                <a:gd name="T81" fmla="*/ 114 h 530"/>
                <a:gd name="T82" fmla="*/ 36 w 420"/>
                <a:gd name="T83" fmla="*/ 187 h 530"/>
                <a:gd name="T84" fmla="*/ 210 w 420"/>
                <a:gd name="T85" fmla="*/ 218 h 530"/>
                <a:gd name="T86" fmla="*/ 384 w 420"/>
                <a:gd name="T87" fmla="*/ 187 h 530"/>
                <a:gd name="T88" fmla="*/ 394 w 420"/>
                <a:gd name="T89" fmla="*/ 114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0" h="530">
                  <a:moveTo>
                    <a:pt x="420" y="460"/>
                  </a:moveTo>
                  <a:cubicBezTo>
                    <a:pt x="420" y="498"/>
                    <a:pt x="326" y="530"/>
                    <a:pt x="210" y="530"/>
                  </a:cubicBezTo>
                  <a:cubicBezTo>
                    <a:pt x="94" y="530"/>
                    <a:pt x="0" y="498"/>
                    <a:pt x="0" y="460"/>
                  </a:cubicBezTo>
                  <a:cubicBezTo>
                    <a:pt x="0" y="448"/>
                    <a:pt x="9" y="436"/>
                    <a:pt x="26" y="426"/>
                  </a:cubicBezTo>
                  <a:cubicBezTo>
                    <a:pt x="61" y="447"/>
                    <a:pt x="124" y="462"/>
                    <a:pt x="210" y="462"/>
                  </a:cubicBezTo>
                  <a:cubicBezTo>
                    <a:pt x="296" y="462"/>
                    <a:pt x="359" y="447"/>
                    <a:pt x="394" y="426"/>
                  </a:cubicBezTo>
                  <a:cubicBezTo>
                    <a:pt x="411" y="436"/>
                    <a:pt x="420" y="448"/>
                    <a:pt x="420" y="460"/>
                  </a:cubicBezTo>
                  <a:close/>
                  <a:moveTo>
                    <a:pt x="395" y="270"/>
                  </a:moveTo>
                  <a:cubicBezTo>
                    <a:pt x="359" y="291"/>
                    <a:pt x="296" y="306"/>
                    <a:pt x="210" y="306"/>
                  </a:cubicBezTo>
                  <a:cubicBezTo>
                    <a:pt x="124" y="306"/>
                    <a:pt x="61" y="291"/>
                    <a:pt x="25" y="270"/>
                  </a:cubicBezTo>
                  <a:cubicBezTo>
                    <a:pt x="9" y="280"/>
                    <a:pt x="0" y="292"/>
                    <a:pt x="0" y="304"/>
                  </a:cubicBezTo>
                  <a:cubicBezTo>
                    <a:pt x="0" y="305"/>
                    <a:pt x="0" y="307"/>
                    <a:pt x="1" y="309"/>
                  </a:cubicBezTo>
                  <a:cubicBezTo>
                    <a:pt x="1" y="309"/>
                    <a:pt x="1" y="309"/>
                    <a:pt x="1" y="309"/>
                  </a:cubicBezTo>
                  <a:cubicBezTo>
                    <a:pt x="4" y="322"/>
                    <a:pt x="16" y="333"/>
                    <a:pt x="36" y="343"/>
                  </a:cubicBezTo>
                  <a:cubicBezTo>
                    <a:pt x="36" y="343"/>
                    <a:pt x="36" y="343"/>
                    <a:pt x="36" y="343"/>
                  </a:cubicBezTo>
                  <a:cubicBezTo>
                    <a:pt x="73" y="361"/>
                    <a:pt x="137" y="374"/>
                    <a:pt x="210" y="374"/>
                  </a:cubicBezTo>
                  <a:cubicBezTo>
                    <a:pt x="283" y="374"/>
                    <a:pt x="347" y="361"/>
                    <a:pt x="384" y="343"/>
                  </a:cubicBezTo>
                  <a:cubicBezTo>
                    <a:pt x="384" y="343"/>
                    <a:pt x="384" y="343"/>
                    <a:pt x="384" y="343"/>
                  </a:cubicBezTo>
                  <a:cubicBezTo>
                    <a:pt x="404" y="333"/>
                    <a:pt x="416" y="322"/>
                    <a:pt x="419" y="309"/>
                  </a:cubicBezTo>
                  <a:cubicBezTo>
                    <a:pt x="419" y="309"/>
                    <a:pt x="419" y="309"/>
                    <a:pt x="419" y="309"/>
                  </a:cubicBezTo>
                  <a:cubicBezTo>
                    <a:pt x="420" y="307"/>
                    <a:pt x="420" y="305"/>
                    <a:pt x="420" y="304"/>
                  </a:cubicBezTo>
                  <a:cubicBezTo>
                    <a:pt x="420" y="292"/>
                    <a:pt x="411" y="280"/>
                    <a:pt x="395" y="270"/>
                  </a:cubicBezTo>
                  <a:close/>
                  <a:moveTo>
                    <a:pt x="394" y="348"/>
                  </a:moveTo>
                  <a:cubicBezTo>
                    <a:pt x="359" y="369"/>
                    <a:pt x="296" y="384"/>
                    <a:pt x="210" y="384"/>
                  </a:cubicBezTo>
                  <a:cubicBezTo>
                    <a:pt x="124" y="384"/>
                    <a:pt x="61" y="369"/>
                    <a:pt x="26" y="348"/>
                  </a:cubicBezTo>
                  <a:cubicBezTo>
                    <a:pt x="9" y="358"/>
                    <a:pt x="0" y="370"/>
                    <a:pt x="0" y="382"/>
                  </a:cubicBezTo>
                  <a:cubicBezTo>
                    <a:pt x="0" y="383"/>
                    <a:pt x="0" y="385"/>
                    <a:pt x="1" y="387"/>
                  </a:cubicBezTo>
                  <a:cubicBezTo>
                    <a:pt x="1" y="387"/>
                    <a:pt x="1" y="387"/>
                    <a:pt x="1" y="387"/>
                  </a:cubicBezTo>
                  <a:cubicBezTo>
                    <a:pt x="4" y="400"/>
                    <a:pt x="16" y="411"/>
                    <a:pt x="36" y="421"/>
                  </a:cubicBezTo>
                  <a:cubicBezTo>
                    <a:pt x="36" y="421"/>
                    <a:pt x="36" y="421"/>
                    <a:pt x="35" y="421"/>
                  </a:cubicBezTo>
                  <a:cubicBezTo>
                    <a:pt x="73" y="439"/>
                    <a:pt x="137" y="452"/>
                    <a:pt x="210" y="452"/>
                  </a:cubicBezTo>
                  <a:cubicBezTo>
                    <a:pt x="283" y="452"/>
                    <a:pt x="347" y="439"/>
                    <a:pt x="385" y="421"/>
                  </a:cubicBezTo>
                  <a:cubicBezTo>
                    <a:pt x="384" y="421"/>
                    <a:pt x="384" y="421"/>
                    <a:pt x="384" y="421"/>
                  </a:cubicBezTo>
                  <a:cubicBezTo>
                    <a:pt x="404" y="411"/>
                    <a:pt x="416" y="400"/>
                    <a:pt x="419" y="387"/>
                  </a:cubicBezTo>
                  <a:cubicBezTo>
                    <a:pt x="419" y="387"/>
                    <a:pt x="419" y="387"/>
                    <a:pt x="419" y="387"/>
                  </a:cubicBezTo>
                  <a:cubicBezTo>
                    <a:pt x="420" y="385"/>
                    <a:pt x="420" y="383"/>
                    <a:pt x="420" y="382"/>
                  </a:cubicBezTo>
                  <a:cubicBezTo>
                    <a:pt x="420" y="370"/>
                    <a:pt x="411" y="358"/>
                    <a:pt x="394" y="348"/>
                  </a:cubicBezTo>
                  <a:close/>
                  <a:moveTo>
                    <a:pt x="1" y="76"/>
                  </a:moveTo>
                  <a:cubicBezTo>
                    <a:pt x="1" y="77"/>
                    <a:pt x="2" y="79"/>
                    <a:pt x="2" y="80"/>
                  </a:cubicBezTo>
                  <a:cubicBezTo>
                    <a:pt x="2" y="80"/>
                    <a:pt x="2" y="80"/>
                    <a:pt x="2" y="80"/>
                  </a:cubicBezTo>
                  <a:cubicBezTo>
                    <a:pt x="3" y="82"/>
                    <a:pt x="4" y="83"/>
                    <a:pt x="5" y="85"/>
                  </a:cubicBezTo>
                  <a:cubicBezTo>
                    <a:pt x="5" y="85"/>
                    <a:pt x="6" y="86"/>
                    <a:pt x="6" y="86"/>
                  </a:cubicBezTo>
                  <a:cubicBezTo>
                    <a:pt x="7" y="87"/>
                    <a:pt x="8" y="89"/>
                    <a:pt x="9" y="90"/>
                  </a:cubicBezTo>
                  <a:cubicBezTo>
                    <a:pt x="9" y="90"/>
                    <a:pt x="9" y="90"/>
                    <a:pt x="9" y="90"/>
                  </a:cubicBezTo>
                  <a:cubicBezTo>
                    <a:pt x="11" y="92"/>
                    <a:pt x="12" y="93"/>
                    <a:pt x="14" y="95"/>
                  </a:cubicBezTo>
                  <a:cubicBezTo>
                    <a:pt x="14" y="95"/>
                    <a:pt x="15" y="95"/>
                    <a:pt x="15" y="96"/>
                  </a:cubicBezTo>
                  <a:cubicBezTo>
                    <a:pt x="19" y="99"/>
                    <a:pt x="23" y="101"/>
                    <a:pt x="27" y="104"/>
                  </a:cubicBezTo>
                  <a:cubicBezTo>
                    <a:pt x="27" y="104"/>
                    <a:pt x="28" y="105"/>
                    <a:pt x="28" y="105"/>
                  </a:cubicBezTo>
                  <a:cubicBezTo>
                    <a:pt x="31" y="106"/>
                    <a:pt x="33" y="107"/>
                    <a:pt x="36" y="109"/>
                  </a:cubicBezTo>
                  <a:cubicBezTo>
                    <a:pt x="73" y="127"/>
                    <a:pt x="137" y="140"/>
                    <a:pt x="210" y="140"/>
                  </a:cubicBezTo>
                  <a:cubicBezTo>
                    <a:pt x="283" y="140"/>
                    <a:pt x="347" y="127"/>
                    <a:pt x="384" y="109"/>
                  </a:cubicBezTo>
                  <a:cubicBezTo>
                    <a:pt x="387" y="107"/>
                    <a:pt x="389" y="106"/>
                    <a:pt x="392" y="105"/>
                  </a:cubicBezTo>
                  <a:cubicBezTo>
                    <a:pt x="392" y="105"/>
                    <a:pt x="393" y="104"/>
                    <a:pt x="393" y="104"/>
                  </a:cubicBezTo>
                  <a:cubicBezTo>
                    <a:pt x="397" y="101"/>
                    <a:pt x="401" y="99"/>
                    <a:pt x="405" y="96"/>
                  </a:cubicBezTo>
                  <a:cubicBezTo>
                    <a:pt x="405" y="95"/>
                    <a:pt x="406" y="95"/>
                    <a:pt x="406" y="95"/>
                  </a:cubicBezTo>
                  <a:cubicBezTo>
                    <a:pt x="408" y="93"/>
                    <a:pt x="409" y="92"/>
                    <a:pt x="411" y="90"/>
                  </a:cubicBezTo>
                  <a:cubicBezTo>
                    <a:pt x="411" y="90"/>
                    <a:pt x="411" y="90"/>
                    <a:pt x="411" y="90"/>
                  </a:cubicBezTo>
                  <a:cubicBezTo>
                    <a:pt x="412" y="89"/>
                    <a:pt x="413" y="87"/>
                    <a:pt x="414" y="86"/>
                  </a:cubicBezTo>
                  <a:cubicBezTo>
                    <a:pt x="414" y="86"/>
                    <a:pt x="415" y="85"/>
                    <a:pt x="415" y="85"/>
                  </a:cubicBezTo>
                  <a:cubicBezTo>
                    <a:pt x="416" y="83"/>
                    <a:pt x="417" y="82"/>
                    <a:pt x="418" y="80"/>
                  </a:cubicBezTo>
                  <a:cubicBezTo>
                    <a:pt x="418" y="80"/>
                    <a:pt x="418" y="80"/>
                    <a:pt x="418" y="80"/>
                  </a:cubicBezTo>
                  <a:cubicBezTo>
                    <a:pt x="418" y="79"/>
                    <a:pt x="419" y="77"/>
                    <a:pt x="419" y="76"/>
                  </a:cubicBezTo>
                  <a:cubicBezTo>
                    <a:pt x="419" y="75"/>
                    <a:pt x="419" y="75"/>
                    <a:pt x="419" y="74"/>
                  </a:cubicBezTo>
                  <a:cubicBezTo>
                    <a:pt x="420" y="73"/>
                    <a:pt x="420" y="71"/>
                    <a:pt x="420" y="70"/>
                  </a:cubicBezTo>
                  <a:cubicBezTo>
                    <a:pt x="420" y="31"/>
                    <a:pt x="326" y="0"/>
                    <a:pt x="210" y="0"/>
                  </a:cubicBezTo>
                  <a:cubicBezTo>
                    <a:pt x="94" y="0"/>
                    <a:pt x="0" y="31"/>
                    <a:pt x="0" y="70"/>
                  </a:cubicBezTo>
                  <a:cubicBezTo>
                    <a:pt x="0" y="71"/>
                    <a:pt x="0" y="73"/>
                    <a:pt x="1" y="74"/>
                  </a:cubicBezTo>
                  <a:cubicBezTo>
                    <a:pt x="1" y="75"/>
                    <a:pt x="1" y="75"/>
                    <a:pt x="1" y="76"/>
                  </a:cubicBezTo>
                  <a:close/>
                  <a:moveTo>
                    <a:pt x="395" y="192"/>
                  </a:moveTo>
                  <a:cubicBezTo>
                    <a:pt x="359" y="213"/>
                    <a:pt x="296" y="228"/>
                    <a:pt x="210" y="228"/>
                  </a:cubicBezTo>
                  <a:cubicBezTo>
                    <a:pt x="124" y="228"/>
                    <a:pt x="61" y="213"/>
                    <a:pt x="25" y="192"/>
                  </a:cubicBezTo>
                  <a:cubicBezTo>
                    <a:pt x="9" y="202"/>
                    <a:pt x="0" y="214"/>
                    <a:pt x="0" y="226"/>
                  </a:cubicBezTo>
                  <a:cubicBezTo>
                    <a:pt x="0" y="240"/>
                    <a:pt x="13" y="254"/>
                    <a:pt x="36" y="265"/>
                  </a:cubicBezTo>
                  <a:cubicBezTo>
                    <a:pt x="35" y="265"/>
                    <a:pt x="35" y="265"/>
                    <a:pt x="35" y="265"/>
                  </a:cubicBezTo>
                  <a:cubicBezTo>
                    <a:pt x="73" y="284"/>
                    <a:pt x="137" y="296"/>
                    <a:pt x="210" y="296"/>
                  </a:cubicBezTo>
                  <a:cubicBezTo>
                    <a:pt x="283" y="296"/>
                    <a:pt x="347" y="284"/>
                    <a:pt x="385" y="265"/>
                  </a:cubicBezTo>
                  <a:cubicBezTo>
                    <a:pt x="385" y="265"/>
                    <a:pt x="385" y="265"/>
                    <a:pt x="384" y="265"/>
                  </a:cubicBezTo>
                  <a:cubicBezTo>
                    <a:pt x="407" y="254"/>
                    <a:pt x="420" y="240"/>
                    <a:pt x="420" y="226"/>
                  </a:cubicBezTo>
                  <a:cubicBezTo>
                    <a:pt x="420" y="214"/>
                    <a:pt x="411" y="202"/>
                    <a:pt x="395" y="192"/>
                  </a:cubicBezTo>
                  <a:close/>
                  <a:moveTo>
                    <a:pt x="394" y="114"/>
                  </a:moveTo>
                  <a:cubicBezTo>
                    <a:pt x="359" y="135"/>
                    <a:pt x="296" y="150"/>
                    <a:pt x="210" y="150"/>
                  </a:cubicBezTo>
                  <a:cubicBezTo>
                    <a:pt x="124" y="150"/>
                    <a:pt x="61" y="135"/>
                    <a:pt x="26" y="114"/>
                  </a:cubicBezTo>
                  <a:cubicBezTo>
                    <a:pt x="9" y="124"/>
                    <a:pt x="0" y="136"/>
                    <a:pt x="0" y="148"/>
                  </a:cubicBezTo>
                  <a:cubicBezTo>
                    <a:pt x="0" y="162"/>
                    <a:pt x="13" y="176"/>
                    <a:pt x="36" y="187"/>
                  </a:cubicBezTo>
                  <a:cubicBezTo>
                    <a:pt x="36" y="187"/>
                    <a:pt x="35" y="187"/>
                    <a:pt x="35" y="187"/>
                  </a:cubicBezTo>
                  <a:cubicBezTo>
                    <a:pt x="73" y="206"/>
                    <a:pt x="137" y="218"/>
                    <a:pt x="210" y="218"/>
                  </a:cubicBezTo>
                  <a:cubicBezTo>
                    <a:pt x="283" y="218"/>
                    <a:pt x="347" y="206"/>
                    <a:pt x="385" y="187"/>
                  </a:cubicBezTo>
                  <a:cubicBezTo>
                    <a:pt x="385" y="187"/>
                    <a:pt x="384" y="187"/>
                    <a:pt x="384" y="187"/>
                  </a:cubicBezTo>
                  <a:cubicBezTo>
                    <a:pt x="407" y="176"/>
                    <a:pt x="420" y="162"/>
                    <a:pt x="420" y="148"/>
                  </a:cubicBezTo>
                  <a:cubicBezTo>
                    <a:pt x="420" y="136"/>
                    <a:pt x="411" y="124"/>
                    <a:pt x="394" y="1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grpSp>
      <p:sp>
        <p:nvSpPr>
          <p:cNvPr id="8" name="Freeform 4620">
            <a:extLst>
              <a:ext uri="{FF2B5EF4-FFF2-40B4-BE49-F238E27FC236}">
                <a16:creationId xmlns:a16="http://schemas.microsoft.com/office/drawing/2014/main" id="{2CD19750-7E81-C144-9FB9-11B79C256B9A}"/>
              </a:ext>
            </a:extLst>
          </p:cNvPr>
          <p:cNvSpPr>
            <a:spLocks noEditPoints="1"/>
          </p:cNvSpPr>
          <p:nvPr/>
        </p:nvSpPr>
        <p:spPr bwMode="auto">
          <a:xfrm>
            <a:off x="828537" y="2322761"/>
            <a:ext cx="423631" cy="542970"/>
          </a:xfrm>
          <a:custGeom>
            <a:avLst/>
            <a:gdLst>
              <a:gd name="T0" fmla="*/ 235 w 347"/>
              <a:gd name="T1" fmla="*/ 136 h 445"/>
              <a:gd name="T2" fmla="*/ 347 w 347"/>
              <a:gd name="T3" fmla="*/ 136 h 445"/>
              <a:gd name="T4" fmla="*/ 347 w 347"/>
              <a:gd name="T5" fmla="*/ 421 h 445"/>
              <a:gd name="T6" fmla="*/ 322 w 347"/>
              <a:gd name="T7" fmla="*/ 445 h 445"/>
              <a:gd name="T8" fmla="*/ 25 w 347"/>
              <a:gd name="T9" fmla="*/ 445 h 445"/>
              <a:gd name="T10" fmla="*/ 0 w 347"/>
              <a:gd name="T11" fmla="*/ 421 h 445"/>
              <a:gd name="T12" fmla="*/ 0 w 347"/>
              <a:gd name="T13" fmla="*/ 25 h 445"/>
              <a:gd name="T14" fmla="*/ 25 w 347"/>
              <a:gd name="T15" fmla="*/ 0 h 445"/>
              <a:gd name="T16" fmla="*/ 211 w 347"/>
              <a:gd name="T17" fmla="*/ 0 h 445"/>
              <a:gd name="T18" fmla="*/ 211 w 347"/>
              <a:gd name="T19" fmla="*/ 111 h 445"/>
              <a:gd name="T20" fmla="*/ 235 w 347"/>
              <a:gd name="T21" fmla="*/ 136 h 445"/>
              <a:gd name="T22" fmla="*/ 294 w 347"/>
              <a:gd name="T23" fmla="*/ 219 h 445"/>
              <a:gd name="T24" fmla="*/ 54 w 347"/>
              <a:gd name="T25" fmla="*/ 219 h 445"/>
              <a:gd name="T26" fmla="*/ 54 w 347"/>
              <a:gd name="T27" fmla="*/ 246 h 445"/>
              <a:gd name="T28" fmla="*/ 294 w 347"/>
              <a:gd name="T29" fmla="*/ 246 h 445"/>
              <a:gd name="T30" fmla="*/ 294 w 347"/>
              <a:gd name="T31" fmla="*/ 219 h 445"/>
              <a:gd name="T32" fmla="*/ 294 w 347"/>
              <a:gd name="T33" fmla="*/ 278 h 445"/>
              <a:gd name="T34" fmla="*/ 54 w 347"/>
              <a:gd name="T35" fmla="*/ 278 h 445"/>
              <a:gd name="T36" fmla="*/ 54 w 347"/>
              <a:gd name="T37" fmla="*/ 306 h 445"/>
              <a:gd name="T38" fmla="*/ 294 w 347"/>
              <a:gd name="T39" fmla="*/ 306 h 445"/>
              <a:gd name="T40" fmla="*/ 294 w 347"/>
              <a:gd name="T41" fmla="*/ 278 h 445"/>
              <a:gd name="T42" fmla="*/ 294 w 347"/>
              <a:gd name="T43" fmla="*/ 338 h 445"/>
              <a:gd name="T44" fmla="*/ 54 w 347"/>
              <a:gd name="T45" fmla="*/ 338 h 445"/>
              <a:gd name="T46" fmla="*/ 54 w 347"/>
              <a:gd name="T47" fmla="*/ 365 h 445"/>
              <a:gd name="T48" fmla="*/ 294 w 347"/>
              <a:gd name="T49" fmla="*/ 365 h 445"/>
              <a:gd name="T50" fmla="*/ 294 w 347"/>
              <a:gd name="T51" fmla="*/ 338 h 445"/>
              <a:gd name="T52" fmla="*/ 219 w 347"/>
              <a:gd name="T53" fmla="*/ 0 h 445"/>
              <a:gd name="T54" fmla="*/ 219 w 347"/>
              <a:gd name="T55" fmla="*/ 111 h 445"/>
              <a:gd name="T56" fmla="*/ 235 w 347"/>
              <a:gd name="T57" fmla="*/ 128 h 445"/>
              <a:gd name="T58" fmla="*/ 347 w 347"/>
              <a:gd name="T59" fmla="*/ 128 h 445"/>
              <a:gd name="T60" fmla="*/ 219 w 347"/>
              <a:gd name="T61"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7" h="445">
                <a:moveTo>
                  <a:pt x="235" y="136"/>
                </a:moveTo>
                <a:cubicBezTo>
                  <a:pt x="347" y="136"/>
                  <a:pt x="347" y="136"/>
                  <a:pt x="347" y="136"/>
                </a:cubicBezTo>
                <a:cubicBezTo>
                  <a:pt x="347" y="421"/>
                  <a:pt x="347" y="421"/>
                  <a:pt x="347" y="421"/>
                </a:cubicBezTo>
                <a:cubicBezTo>
                  <a:pt x="347" y="434"/>
                  <a:pt x="336" y="445"/>
                  <a:pt x="322" y="445"/>
                </a:cubicBezTo>
                <a:cubicBezTo>
                  <a:pt x="25" y="445"/>
                  <a:pt x="25" y="445"/>
                  <a:pt x="25" y="445"/>
                </a:cubicBezTo>
                <a:cubicBezTo>
                  <a:pt x="11" y="445"/>
                  <a:pt x="0" y="434"/>
                  <a:pt x="0" y="421"/>
                </a:cubicBezTo>
                <a:cubicBezTo>
                  <a:pt x="0" y="25"/>
                  <a:pt x="0" y="25"/>
                  <a:pt x="0" y="25"/>
                </a:cubicBezTo>
                <a:cubicBezTo>
                  <a:pt x="0" y="11"/>
                  <a:pt x="11" y="0"/>
                  <a:pt x="25" y="0"/>
                </a:cubicBezTo>
                <a:cubicBezTo>
                  <a:pt x="211" y="0"/>
                  <a:pt x="211" y="0"/>
                  <a:pt x="211" y="0"/>
                </a:cubicBezTo>
                <a:cubicBezTo>
                  <a:pt x="211" y="111"/>
                  <a:pt x="211" y="111"/>
                  <a:pt x="211" y="111"/>
                </a:cubicBezTo>
                <a:cubicBezTo>
                  <a:pt x="211" y="125"/>
                  <a:pt x="222" y="136"/>
                  <a:pt x="235" y="136"/>
                </a:cubicBezTo>
                <a:close/>
                <a:moveTo>
                  <a:pt x="294" y="219"/>
                </a:moveTo>
                <a:cubicBezTo>
                  <a:pt x="54" y="219"/>
                  <a:pt x="54" y="219"/>
                  <a:pt x="54" y="219"/>
                </a:cubicBezTo>
                <a:cubicBezTo>
                  <a:pt x="54" y="246"/>
                  <a:pt x="54" y="246"/>
                  <a:pt x="54" y="246"/>
                </a:cubicBezTo>
                <a:cubicBezTo>
                  <a:pt x="294" y="246"/>
                  <a:pt x="294" y="246"/>
                  <a:pt x="294" y="246"/>
                </a:cubicBezTo>
                <a:lnTo>
                  <a:pt x="294" y="219"/>
                </a:lnTo>
                <a:close/>
                <a:moveTo>
                  <a:pt x="294" y="278"/>
                </a:moveTo>
                <a:cubicBezTo>
                  <a:pt x="54" y="278"/>
                  <a:pt x="54" y="278"/>
                  <a:pt x="54" y="278"/>
                </a:cubicBezTo>
                <a:cubicBezTo>
                  <a:pt x="54" y="306"/>
                  <a:pt x="54" y="306"/>
                  <a:pt x="54" y="306"/>
                </a:cubicBezTo>
                <a:cubicBezTo>
                  <a:pt x="294" y="306"/>
                  <a:pt x="294" y="306"/>
                  <a:pt x="294" y="306"/>
                </a:cubicBezTo>
                <a:lnTo>
                  <a:pt x="294" y="278"/>
                </a:lnTo>
                <a:close/>
                <a:moveTo>
                  <a:pt x="294" y="338"/>
                </a:moveTo>
                <a:cubicBezTo>
                  <a:pt x="54" y="338"/>
                  <a:pt x="54" y="338"/>
                  <a:pt x="54" y="338"/>
                </a:cubicBezTo>
                <a:cubicBezTo>
                  <a:pt x="54" y="365"/>
                  <a:pt x="54" y="365"/>
                  <a:pt x="54" y="365"/>
                </a:cubicBezTo>
                <a:cubicBezTo>
                  <a:pt x="294" y="365"/>
                  <a:pt x="294" y="365"/>
                  <a:pt x="294" y="365"/>
                </a:cubicBezTo>
                <a:lnTo>
                  <a:pt x="294" y="338"/>
                </a:lnTo>
                <a:close/>
                <a:moveTo>
                  <a:pt x="219" y="0"/>
                </a:moveTo>
                <a:cubicBezTo>
                  <a:pt x="219" y="111"/>
                  <a:pt x="219" y="111"/>
                  <a:pt x="219" y="111"/>
                </a:cubicBezTo>
                <a:cubicBezTo>
                  <a:pt x="219" y="120"/>
                  <a:pt x="226" y="128"/>
                  <a:pt x="235" y="128"/>
                </a:cubicBezTo>
                <a:cubicBezTo>
                  <a:pt x="347" y="128"/>
                  <a:pt x="347" y="128"/>
                  <a:pt x="347" y="128"/>
                </a:cubicBezTo>
                <a:lnTo>
                  <a:pt x="219" y="0"/>
                </a:lnTo>
                <a:close/>
              </a:path>
            </a:pathLst>
          </a:custGeom>
          <a:solidFill>
            <a:schemeClr val="tx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grpSp>
        <p:nvGrpSpPr>
          <p:cNvPr id="9" name="Group 8">
            <a:extLst>
              <a:ext uri="{FF2B5EF4-FFF2-40B4-BE49-F238E27FC236}">
                <a16:creationId xmlns:a16="http://schemas.microsoft.com/office/drawing/2014/main" id="{34FFA99D-7175-4449-9367-180186ADFA7E}"/>
              </a:ext>
            </a:extLst>
          </p:cNvPr>
          <p:cNvGrpSpPr/>
          <p:nvPr/>
        </p:nvGrpSpPr>
        <p:grpSpPr>
          <a:xfrm>
            <a:off x="981561" y="2418089"/>
            <a:ext cx="454510" cy="519672"/>
            <a:chOff x="3501402" y="545159"/>
            <a:chExt cx="573783" cy="656044"/>
          </a:xfrm>
          <a:solidFill>
            <a:schemeClr val="tx1">
              <a:lumMod val="40000"/>
              <a:lumOff val="60000"/>
            </a:schemeClr>
          </a:solidFill>
        </p:grpSpPr>
        <p:sp>
          <p:nvSpPr>
            <p:cNvPr id="10" name="Rectangle 9">
              <a:extLst>
                <a:ext uri="{FF2B5EF4-FFF2-40B4-BE49-F238E27FC236}">
                  <a16:creationId xmlns:a16="http://schemas.microsoft.com/office/drawing/2014/main" id="{6787C50E-EFEB-0548-874E-332109ECF0EB}"/>
                </a:ext>
              </a:extLst>
            </p:cNvPr>
            <p:cNvSpPr/>
            <p:nvPr/>
          </p:nvSpPr>
          <p:spPr>
            <a:xfrm>
              <a:off x="3563333" y="800100"/>
              <a:ext cx="511852" cy="305548"/>
            </a:xfrm>
            <a:prstGeom prst="rect">
              <a:avLst/>
            </a:prstGeom>
            <a:solidFill>
              <a:schemeClr val="bg1"/>
            </a:solidFill>
            <a:ln w="9525">
              <a:noFill/>
              <a:miter lim="800000"/>
              <a:headEnd/>
              <a:tailEnd/>
            </a:ln>
            <a:effectLst/>
          </p:spPr>
          <p:txBody>
            <a:bodyPr wrap="square" tIns="91440" bIns="91440" rtlCol="0" anchor="t">
              <a:prstTxWarp prst="textNoShape">
                <a:avLst/>
              </a:prstTxWarp>
              <a:noAutofit/>
            </a:bodyPr>
            <a:lstStyle/>
            <a:p>
              <a:pPr algn="ctr"/>
              <a:endParaRPr lang="en-GB" kern="0" err="1">
                <a:solidFill>
                  <a:prstClr val="white"/>
                </a:solidFill>
              </a:endParaRPr>
            </a:p>
          </p:txBody>
        </p:sp>
        <p:sp>
          <p:nvSpPr>
            <p:cNvPr id="11" name="Freeform 4620">
              <a:extLst>
                <a:ext uri="{FF2B5EF4-FFF2-40B4-BE49-F238E27FC236}">
                  <a16:creationId xmlns:a16="http://schemas.microsoft.com/office/drawing/2014/main" id="{F305CBDC-CE62-7243-AA5B-3405E8735C17}"/>
                </a:ext>
              </a:extLst>
            </p:cNvPr>
            <p:cNvSpPr>
              <a:spLocks noEditPoints="1"/>
            </p:cNvSpPr>
            <p:nvPr/>
          </p:nvSpPr>
          <p:spPr bwMode="auto">
            <a:xfrm>
              <a:off x="3501402" y="545159"/>
              <a:ext cx="511852" cy="656044"/>
            </a:xfrm>
            <a:custGeom>
              <a:avLst/>
              <a:gdLst>
                <a:gd name="T0" fmla="*/ 235 w 347"/>
                <a:gd name="T1" fmla="*/ 136 h 445"/>
                <a:gd name="T2" fmla="*/ 347 w 347"/>
                <a:gd name="T3" fmla="*/ 136 h 445"/>
                <a:gd name="T4" fmla="*/ 347 w 347"/>
                <a:gd name="T5" fmla="*/ 421 h 445"/>
                <a:gd name="T6" fmla="*/ 322 w 347"/>
                <a:gd name="T7" fmla="*/ 445 h 445"/>
                <a:gd name="T8" fmla="*/ 25 w 347"/>
                <a:gd name="T9" fmla="*/ 445 h 445"/>
                <a:gd name="T10" fmla="*/ 0 w 347"/>
                <a:gd name="T11" fmla="*/ 421 h 445"/>
                <a:gd name="T12" fmla="*/ 0 w 347"/>
                <a:gd name="T13" fmla="*/ 25 h 445"/>
                <a:gd name="T14" fmla="*/ 25 w 347"/>
                <a:gd name="T15" fmla="*/ 0 h 445"/>
                <a:gd name="T16" fmla="*/ 211 w 347"/>
                <a:gd name="T17" fmla="*/ 0 h 445"/>
                <a:gd name="T18" fmla="*/ 211 w 347"/>
                <a:gd name="T19" fmla="*/ 111 h 445"/>
                <a:gd name="T20" fmla="*/ 235 w 347"/>
                <a:gd name="T21" fmla="*/ 136 h 445"/>
                <a:gd name="T22" fmla="*/ 294 w 347"/>
                <a:gd name="T23" fmla="*/ 219 h 445"/>
                <a:gd name="T24" fmla="*/ 54 w 347"/>
                <a:gd name="T25" fmla="*/ 219 h 445"/>
                <a:gd name="T26" fmla="*/ 54 w 347"/>
                <a:gd name="T27" fmla="*/ 246 h 445"/>
                <a:gd name="T28" fmla="*/ 294 w 347"/>
                <a:gd name="T29" fmla="*/ 246 h 445"/>
                <a:gd name="T30" fmla="*/ 294 w 347"/>
                <a:gd name="T31" fmla="*/ 219 h 445"/>
                <a:gd name="T32" fmla="*/ 294 w 347"/>
                <a:gd name="T33" fmla="*/ 278 h 445"/>
                <a:gd name="T34" fmla="*/ 54 w 347"/>
                <a:gd name="T35" fmla="*/ 278 h 445"/>
                <a:gd name="T36" fmla="*/ 54 w 347"/>
                <a:gd name="T37" fmla="*/ 306 h 445"/>
                <a:gd name="T38" fmla="*/ 294 w 347"/>
                <a:gd name="T39" fmla="*/ 306 h 445"/>
                <a:gd name="T40" fmla="*/ 294 w 347"/>
                <a:gd name="T41" fmla="*/ 278 h 445"/>
                <a:gd name="T42" fmla="*/ 294 w 347"/>
                <a:gd name="T43" fmla="*/ 338 h 445"/>
                <a:gd name="T44" fmla="*/ 54 w 347"/>
                <a:gd name="T45" fmla="*/ 338 h 445"/>
                <a:gd name="T46" fmla="*/ 54 w 347"/>
                <a:gd name="T47" fmla="*/ 365 h 445"/>
                <a:gd name="T48" fmla="*/ 294 w 347"/>
                <a:gd name="T49" fmla="*/ 365 h 445"/>
                <a:gd name="T50" fmla="*/ 294 w 347"/>
                <a:gd name="T51" fmla="*/ 338 h 445"/>
                <a:gd name="T52" fmla="*/ 219 w 347"/>
                <a:gd name="T53" fmla="*/ 0 h 445"/>
                <a:gd name="T54" fmla="*/ 219 w 347"/>
                <a:gd name="T55" fmla="*/ 111 h 445"/>
                <a:gd name="T56" fmla="*/ 235 w 347"/>
                <a:gd name="T57" fmla="*/ 128 h 445"/>
                <a:gd name="T58" fmla="*/ 347 w 347"/>
                <a:gd name="T59" fmla="*/ 128 h 445"/>
                <a:gd name="T60" fmla="*/ 219 w 347"/>
                <a:gd name="T61"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7" h="445">
                  <a:moveTo>
                    <a:pt x="235" y="136"/>
                  </a:moveTo>
                  <a:cubicBezTo>
                    <a:pt x="347" y="136"/>
                    <a:pt x="347" y="136"/>
                    <a:pt x="347" y="136"/>
                  </a:cubicBezTo>
                  <a:cubicBezTo>
                    <a:pt x="347" y="421"/>
                    <a:pt x="347" y="421"/>
                    <a:pt x="347" y="421"/>
                  </a:cubicBezTo>
                  <a:cubicBezTo>
                    <a:pt x="347" y="434"/>
                    <a:pt x="336" y="445"/>
                    <a:pt x="322" y="445"/>
                  </a:cubicBezTo>
                  <a:cubicBezTo>
                    <a:pt x="25" y="445"/>
                    <a:pt x="25" y="445"/>
                    <a:pt x="25" y="445"/>
                  </a:cubicBezTo>
                  <a:cubicBezTo>
                    <a:pt x="11" y="445"/>
                    <a:pt x="0" y="434"/>
                    <a:pt x="0" y="421"/>
                  </a:cubicBezTo>
                  <a:cubicBezTo>
                    <a:pt x="0" y="25"/>
                    <a:pt x="0" y="25"/>
                    <a:pt x="0" y="25"/>
                  </a:cubicBezTo>
                  <a:cubicBezTo>
                    <a:pt x="0" y="11"/>
                    <a:pt x="11" y="0"/>
                    <a:pt x="25" y="0"/>
                  </a:cubicBezTo>
                  <a:cubicBezTo>
                    <a:pt x="211" y="0"/>
                    <a:pt x="211" y="0"/>
                    <a:pt x="211" y="0"/>
                  </a:cubicBezTo>
                  <a:cubicBezTo>
                    <a:pt x="211" y="111"/>
                    <a:pt x="211" y="111"/>
                    <a:pt x="211" y="111"/>
                  </a:cubicBezTo>
                  <a:cubicBezTo>
                    <a:pt x="211" y="125"/>
                    <a:pt x="222" y="136"/>
                    <a:pt x="235" y="136"/>
                  </a:cubicBezTo>
                  <a:close/>
                  <a:moveTo>
                    <a:pt x="294" y="219"/>
                  </a:moveTo>
                  <a:cubicBezTo>
                    <a:pt x="54" y="219"/>
                    <a:pt x="54" y="219"/>
                    <a:pt x="54" y="219"/>
                  </a:cubicBezTo>
                  <a:cubicBezTo>
                    <a:pt x="54" y="246"/>
                    <a:pt x="54" y="246"/>
                    <a:pt x="54" y="246"/>
                  </a:cubicBezTo>
                  <a:cubicBezTo>
                    <a:pt x="294" y="246"/>
                    <a:pt x="294" y="246"/>
                    <a:pt x="294" y="246"/>
                  </a:cubicBezTo>
                  <a:lnTo>
                    <a:pt x="294" y="219"/>
                  </a:lnTo>
                  <a:close/>
                  <a:moveTo>
                    <a:pt x="294" y="278"/>
                  </a:moveTo>
                  <a:cubicBezTo>
                    <a:pt x="54" y="278"/>
                    <a:pt x="54" y="278"/>
                    <a:pt x="54" y="278"/>
                  </a:cubicBezTo>
                  <a:cubicBezTo>
                    <a:pt x="54" y="306"/>
                    <a:pt x="54" y="306"/>
                    <a:pt x="54" y="306"/>
                  </a:cubicBezTo>
                  <a:cubicBezTo>
                    <a:pt x="294" y="306"/>
                    <a:pt x="294" y="306"/>
                    <a:pt x="294" y="306"/>
                  </a:cubicBezTo>
                  <a:lnTo>
                    <a:pt x="294" y="278"/>
                  </a:lnTo>
                  <a:close/>
                  <a:moveTo>
                    <a:pt x="294" y="338"/>
                  </a:moveTo>
                  <a:cubicBezTo>
                    <a:pt x="54" y="338"/>
                    <a:pt x="54" y="338"/>
                    <a:pt x="54" y="338"/>
                  </a:cubicBezTo>
                  <a:cubicBezTo>
                    <a:pt x="54" y="365"/>
                    <a:pt x="54" y="365"/>
                    <a:pt x="54" y="365"/>
                  </a:cubicBezTo>
                  <a:cubicBezTo>
                    <a:pt x="294" y="365"/>
                    <a:pt x="294" y="365"/>
                    <a:pt x="294" y="365"/>
                  </a:cubicBezTo>
                  <a:lnTo>
                    <a:pt x="294" y="338"/>
                  </a:lnTo>
                  <a:close/>
                  <a:moveTo>
                    <a:pt x="219" y="0"/>
                  </a:moveTo>
                  <a:cubicBezTo>
                    <a:pt x="219" y="111"/>
                    <a:pt x="219" y="111"/>
                    <a:pt x="219" y="111"/>
                  </a:cubicBezTo>
                  <a:cubicBezTo>
                    <a:pt x="219" y="120"/>
                    <a:pt x="226" y="128"/>
                    <a:pt x="235" y="128"/>
                  </a:cubicBezTo>
                  <a:cubicBezTo>
                    <a:pt x="347" y="128"/>
                    <a:pt x="347" y="128"/>
                    <a:pt x="347" y="128"/>
                  </a:cubicBezTo>
                  <a:lnTo>
                    <a:pt x="219" y="0"/>
                  </a:lnTo>
                  <a:close/>
                </a:path>
              </a:pathLst>
            </a:custGeom>
            <a:grp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grpSp>
      <p:sp>
        <p:nvSpPr>
          <p:cNvPr id="12" name="Freeform 4409">
            <a:extLst>
              <a:ext uri="{FF2B5EF4-FFF2-40B4-BE49-F238E27FC236}">
                <a16:creationId xmlns:a16="http://schemas.microsoft.com/office/drawing/2014/main" id="{0C59E50F-C456-D045-BA2E-3943D3B0F292}"/>
              </a:ext>
            </a:extLst>
          </p:cNvPr>
          <p:cNvSpPr>
            <a:spLocks noEditPoints="1"/>
          </p:cNvSpPr>
          <p:nvPr/>
        </p:nvSpPr>
        <p:spPr bwMode="auto">
          <a:xfrm>
            <a:off x="3039783" y="2623055"/>
            <a:ext cx="669660" cy="481774"/>
          </a:xfrm>
          <a:custGeom>
            <a:avLst/>
            <a:gdLst>
              <a:gd name="T0" fmla="*/ 523 w 564"/>
              <a:gd name="T1" fmla="*/ 245 h 406"/>
              <a:gd name="T2" fmla="*/ 523 w 564"/>
              <a:gd name="T3" fmla="*/ 163 h 406"/>
              <a:gd name="T4" fmla="*/ 330 w 564"/>
              <a:gd name="T5" fmla="*/ 196 h 406"/>
              <a:gd name="T6" fmla="*/ 404 w 564"/>
              <a:gd name="T7" fmla="*/ 49 h 406"/>
              <a:gd name="T8" fmla="*/ 523 w 564"/>
              <a:gd name="T9" fmla="*/ 82 h 406"/>
              <a:gd name="T10" fmla="*/ 523 w 564"/>
              <a:gd name="T11" fmla="*/ 0 h 406"/>
              <a:gd name="T12" fmla="*/ 396 w 564"/>
              <a:gd name="T13" fmla="*/ 33 h 406"/>
              <a:gd name="T14" fmla="*/ 280 w 564"/>
              <a:gd name="T15" fmla="*/ 152 h 406"/>
              <a:gd name="T16" fmla="*/ 168 w 564"/>
              <a:gd name="T17" fmla="*/ 33 h 406"/>
              <a:gd name="T18" fmla="*/ 41 w 564"/>
              <a:gd name="T19" fmla="*/ 0 h 406"/>
              <a:gd name="T20" fmla="*/ 41 w 564"/>
              <a:gd name="T21" fmla="*/ 82 h 406"/>
              <a:gd name="T22" fmla="*/ 160 w 564"/>
              <a:gd name="T23" fmla="*/ 49 h 406"/>
              <a:gd name="T24" fmla="*/ 230 w 564"/>
              <a:gd name="T25" fmla="*/ 196 h 406"/>
              <a:gd name="T26" fmla="*/ 41 w 564"/>
              <a:gd name="T27" fmla="*/ 163 h 406"/>
              <a:gd name="T28" fmla="*/ 41 w 564"/>
              <a:gd name="T29" fmla="*/ 245 h 406"/>
              <a:gd name="T30" fmla="*/ 231 w 564"/>
              <a:gd name="T31" fmla="*/ 212 h 406"/>
              <a:gd name="T32" fmla="*/ 160 w 564"/>
              <a:gd name="T33" fmla="*/ 357 h 406"/>
              <a:gd name="T34" fmla="*/ 41 w 564"/>
              <a:gd name="T35" fmla="*/ 324 h 406"/>
              <a:gd name="T36" fmla="*/ 41 w 564"/>
              <a:gd name="T37" fmla="*/ 406 h 406"/>
              <a:gd name="T38" fmla="*/ 168 w 564"/>
              <a:gd name="T39" fmla="*/ 373 h 406"/>
              <a:gd name="T40" fmla="*/ 280 w 564"/>
              <a:gd name="T41" fmla="*/ 252 h 406"/>
              <a:gd name="T42" fmla="*/ 396 w 564"/>
              <a:gd name="T43" fmla="*/ 373 h 406"/>
              <a:gd name="T44" fmla="*/ 523 w 564"/>
              <a:gd name="T45" fmla="*/ 406 h 406"/>
              <a:gd name="T46" fmla="*/ 523 w 564"/>
              <a:gd name="T47" fmla="*/ 324 h 406"/>
              <a:gd name="T48" fmla="*/ 404 w 564"/>
              <a:gd name="T49" fmla="*/ 357 h 406"/>
              <a:gd name="T50" fmla="*/ 329 w 564"/>
              <a:gd name="T51" fmla="*/ 212 h 406"/>
              <a:gd name="T52" fmla="*/ 523 w 564"/>
              <a:gd name="T53" fmla="*/ 179 h 406"/>
              <a:gd name="T54" fmla="*/ 523 w 564"/>
              <a:gd name="T55" fmla="*/ 229 h 406"/>
              <a:gd name="T56" fmla="*/ 523 w 564"/>
              <a:gd name="T57" fmla="*/ 179 h 406"/>
              <a:gd name="T58" fmla="*/ 548 w 564"/>
              <a:gd name="T59" fmla="*/ 41 h 406"/>
              <a:gd name="T60" fmla="*/ 498 w 564"/>
              <a:gd name="T61" fmla="*/ 41 h 406"/>
              <a:gd name="T62" fmla="*/ 41 w 564"/>
              <a:gd name="T63" fmla="*/ 66 h 406"/>
              <a:gd name="T64" fmla="*/ 41 w 564"/>
              <a:gd name="T65" fmla="*/ 16 h 406"/>
              <a:gd name="T66" fmla="*/ 41 w 564"/>
              <a:gd name="T67" fmla="*/ 66 h 406"/>
              <a:gd name="T68" fmla="*/ 16 w 564"/>
              <a:gd name="T69" fmla="*/ 204 h 406"/>
              <a:gd name="T70" fmla="*/ 66 w 564"/>
              <a:gd name="T71" fmla="*/ 204 h 406"/>
              <a:gd name="T72" fmla="*/ 41 w 564"/>
              <a:gd name="T73" fmla="*/ 390 h 406"/>
              <a:gd name="T74" fmla="*/ 41 w 564"/>
              <a:gd name="T75" fmla="*/ 340 h 406"/>
              <a:gd name="T76" fmla="*/ 41 w 564"/>
              <a:gd name="T77" fmla="*/ 390 h 406"/>
              <a:gd name="T78" fmla="*/ 548 w 564"/>
              <a:gd name="T79" fmla="*/ 365 h 406"/>
              <a:gd name="T80" fmla="*/ 498 w 564"/>
              <a:gd name="T81" fmla="*/ 365 h 406"/>
              <a:gd name="T82" fmla="*/ 246 w 564"/>
              <a:gd name="T83" fmla="*/ 202 h 406"/>
              <a:gd name="T84" fmla="*/ 314 w 564"/>
              <a:gd name="T85" fmla="*/ 202 h 406"/>
              <a:gd name="T86" fmla="*/ 246 w 564"/>
              <a:gd name="T87" fmla="*/ 20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4" h="406">
                <a:moveTo>
                  <a:pt x="483" y="212"/>
                </a:moveTo>
                <a:cubicBezTo>
                  <a:pt x="486" y="231"/>
                  <a:pt x="503" y="245"/>
                  <a:pt x="523" y="245"/>
                </a:cubicBezTo>
                <a:cubicBezTo>
                  <a:pt x="546" y="245"/>
                  <a:pt x="564" y="227"/>
                  <a:pt x="564" y="204"/>
                </a:cubicBezTo>
                <a:cubicBezTo>
                  <a:pt x="564" y="181"/>
                  <a:pt x="546" y="163"/>
                  <a:pt x="523" y="163"/>
                </a:cubicBezTo>
                <a:cubicBezTo>
                  <a:pt x="503" y="163"/>
                  <a:pt x="487" y="177"/>
                  <a:pt x="483" y="196"/>
                </a:cubicBezTo>
                <a:cubicBezTo>
                  <a:pt x="330" y="196"/>
                  <a:pt x="330" y="196"/>
                  <a:pt x="330" y="196"/>
                </a:cubicBezTo>
                <a:cubicBezTo>
                  <a:pt x="328" y="186"/>
                  <a:pt x="324" y="176"/>
                  <a:pt x="318" y="169"/>
                </a:cubicBezTo>
                <a:cubicBezTo>
                  <a:pt x="404" y="49"/>
                  <a:pt x="404" y="49"/>
                  <a:pt x="404" y="49"/>
                </a:cubicBezTo>
                <a:cubicBezTo>
                  <a:pt x="483" y="49"/>
                  <a:pt x="483" y="49"/>
                  <a:pt x="483" y="49"/>
                </a:cubicBezTo>
                <a:cubicBezTo>
                  <a:pt x="486" y="68"/>
                  <a:pt x="503" y="82"/>
                  <a:pt x="523" y="82"/>
                </a:cubicBezTo>
                <a:cubicBezTo>
                  <a:pt x="546" y="82"/>
                  <a:pt x="564" y="64"/>
                  <a:pt x="564" y="41"/>
                </a:cubicBezTo>
                <a:cubicBezTo>
                  <a:pt x="564" y="18"/>
                  <a:pt x="546" y="0"/>
                  <a:pt x="523" y="0"/>
                </a:cubicBezTo>
                <a:cubicBezTo>
                  <a:pt x="503" y="0"/>
                  <a:pt x="486" y="14"/>
                  <a:pt x="483" y="33"/>
                </a:cubicBezTo>
                <a:cubicBezTo>
                  <a:pt x="396" y="33"/>
                  <a:pt x="396" y="33"/>
                  <a:pt x="396" y="33"/>
                </a:cubicBezTo>
                <a:cubicBezTo>
                  <a:pt x="305" y="159"/>
                  <a:pt x="305" y="159"/>
                  <a:pt x="305" y="159"/>
                </a:cubicBezTo>
                <a:cubicBezTo>
                  <a:pt x="298" y="155"/>
                  <a:pt x="289" y="152"/>
                  <a:pt x="280" y="152"/>
                </a:cubicBezTo>
                <a:cubicBezTo>
                  <a:pt x="272" y="152"/>
                  <a:pt x="264" y="154"/>
                  <a:pt x="258" y="157"/>
                </a:cubicBezTo>
                <a:cubicBezTo>
                  <a:pt x="168" y="33"/>
                  <a:pt x="168" y="33"/>
                  <a:pt x="168" y="33"/>
                </a:cubicBezTo>
                <a:cubicBezTo>
                  <a:pt x="81" y="33"/>
                  <a:pt x="81" y="33"/>
                  <a:pt x="81" y="33"/>
                </a:cubicBezTo>
                <a:cubicBezTo>
                  <a:pt x="78" y="14"/>
                  <a:pt x="61" y="0"/>
                  <a:pt x="41" y="0"/>
                </a:cubicBezTo>
                <a:cubicBezTo>
                  <a:pt x="18" y="0"/>
                  <a:pt x="0" y="18"/>
                  <a:pt x="0" y="41"/>
                </a:cubicBezTo>
                <a:cubicBezTo>
                  <a:pt x="0" y="64"/>
                  <a:pt x="18" y="82"/>
                  <a:pt x="41" y="82"/>
                </a:cubicBezTo>
                <a:cubicBezTo>
                  <a:pt x="61" y="82"/>
                  <a:pt x="78" y="68"/>
                  <a:pt x="81" y="49"/>
                </a:cubicBezTo>
                <a:cubicBezTo>
                  <a:pt x="160" y="49"/>
                  <a:pt x="160" y="49"/>
                  <a:pt x="160" y="49"/>
                </a:cubicBezTo>
                <a:cubicBezTo>
                  <a:pt x="245" y="167"/>
                  <a:pt x="245" y="167"/>
                  <a:pt x="245" y="167"/>
                </a:cubicBezTo>
                <a:cubicBezTo>
                  <a:pt x="237" y="174"/>
                  <a:pt x="232" y="184"/>
                  <a:pt x="230" y="196"/>
                </a:cubicBezTo>
                <a:cubicBezTo>
                  <a:pt x="81" y="196"/>
                  <a:pt x="81" y="196"/>
                  <a:pt x="81" y="196"/>
                </a:cubicBezTo>
                <a:cubicBezTo>
                  <a:pt x="77" y="177"/>
                  <a:pt x="61" y="163"/>
                  <a:pt x="41" y="163"/>
                </a:cubicBezTo>
                <a:cubicBezTo>
                  <a:pt x="18" y="163"/>
                  <a:pt x="0" y="181"/>
                  <a:pt x="0" y="204"/>
                </a:cubicBezTo>
                <a:cubicBezTo>
                  <a:pt x="0" y="227"/>
                  <a:pt x="18" y="245"/>
                  <a:pt x="41" y="245"/>
                </a:cubicBezTo>
                <a:cubicBezTo>
                  <a:pt x="61" y="245"/>
                  <a:pt x="78" y="231"/>
                  <a:pt x="81" y="212"/>
                </a:cubicBezTo>
                <a:cubicBezTo>
                  <a:pt x="231" y="212"/>
                  <a:pt x="231" y="212"/>
                  <a:pt x="231" y="212"/>
                </a:cubicBezTo>
                <a:cubicBezTo>
                  <a:pt x="233" y="222"/>
                  <a:pt x="238" y="231"/>
                  <a:pt x="246" y="238"/>
                </a:cubicBezTo>
                <a:cubicBezTo>
                  <a:pt x="160" y="357"/>
                  <a:pt x="160" y="357"/>
                  <a:pt x="160" y="357"/>
                </a:cubicBezTo>
                <a:cubicBezTo>
                  <a:pt x="81" y="357"/>
                  <a:pt x="81" y="357"/>
                  <a:pt x="81" y="357"/>
                </a:cubicBezTo>
                <a:cubicBezTo>
                  <a:pt x="78" y="338"/>
                  <a:pt x="61" y="324"/>
                  <a:pt x="41" y="324"/>
                </a:cubicBezTo>
                <a:cubicBezTo>
                  <a:pt x="18" y="324"/>
                  <a:pt x="0" y="342"/>
                  <a:pt x="0" y="365"/>
                </a:cubicBezTo>
                <a:cubicBezTo>
                  <a:pt x="0" y="388"/>
                  <a:pt x="18" y="406"/>
                  <a:pt x="41" y="406"/>
                </a:cubicBezTo>
                <a:cubicBezTo>
                  <a:pt x="61" y="406"/>
                  <a:pt x="78" y="392"/>
                  <a:pt x="81" y="373"/>
                </a:cubicBezTo>
                <a:cubicBezTo>
                  <a:pt x="168" y="373"/>
                  <a:pt x="168" y="373"/>
                  <a:pt x="168" y="373"/>
                </a:cubicBezTo>
                <a:cubicBezTo>
                  <a:pt x="259" y="247"/>
                  <a:pt x="259" y="247"/>
                  <a:pt x="259" y="247"/>
                </a:cubicBezTo>
                <a:cubicBezTo>
                  <a:pt x="265" y="250"/>
                  <a:pt x="272" y="252"/>
                  <a:pt x="280" y="252"/>
                </a:cubicBezTo>
                <a:cubicBezTo>
                  <a:pt x="289" y="252"/>
                  <a:pt x="297" y="250"/>
                  <a:pt x="304" y="246"/>
                </a:cubicBezTo>
                <a:cubicBezTo>
                  <a:pt x="396" y="373"/>
                  <a:pt x="396" y="373"/>
                  <a:pt x="396" y="373"/>
                </a:cubicBezTo>
                <a:cubicBezTo>
                  <a:pt x="483" y="373"/>
                  <a:pt x="483" y="373"/>
                  <a:pt x="483" y="373"/>
                </a:cubicBezTo>
                <a:cubicBezTo>
                  <a:pt x="486" y="392"/>
                  <a:pt x="503" y="406"/>
                  <a:pt x="523" y="406"/>
                </a:cubicBezTo>
                <a:cubicBezTo>
                  <a:pt x="546" y="406"/>
                  <a:pt x="564" y="388"/>
                  <a:pt x="564" y="365"/>
                </a:cubicBezTo>
                <a:cubicBezTo>
                  <a:pt x="564" y="342"/>
                  <a:pt x="546" y="324"/>
                  <a:pt x="523" y="324"/>
                </a:cubicBezTo>
                <a:cubicBezTo>
                  <a:pt x="503" y="324"/>
                  <a:pt x="486" y="338"/>
                  <a:pt x="483" y="357"/>
                </a:cubicBezTo>
                <a:cubicBezTo>
                  <a:pt x="404" y="357"/>
                  <a:pt x="404" y="357"/>
                  <a:pt x="404" y="357"/>
                </a:cubicBezTo>
                <a:cubicBezTo>
                  <a:pt x="317" y="236"/>
                  <a:pt x="317" y="236"/>
                  <a:pt x="317" y="236"/>
                </a:cubicBezTo>
                <a:cubicBezTo>
                  <a:pt x="323" y="229"/>
                  <a:pt x="327" y="221"/>
                  <a:pt x="329" y="212"/>
                </a:cubicBezTo>
                <a:lnTo>
                  <a:pt x="483" y="212"/>
                </a:lnTo>
                <a:close/>
                <a:moveTo>
                  <a:pt x="523" y="179"/>
                </a:moveTo>
                <a:cubicBezTo>
                  <a:pt x="537" y="179"/>
                  <a:pt x="548" y="190"/>
                  <a:pt x="548" y="204"/>
                </a:cubicBezTo>
                <a:cubicBezTo>
                  <a:pt x="548" y="218"/>
                  <a:pt x="537" y="229"/>
                  <a:pt x="523" y="229"/>
                </a:cubicBezTo>
                <a:cubicBezTo>
                  <a:pt x="509" y="229"/>
                  <a:pt x="498" y="218"/>
                  <a:pt x="498" y="204"/>
                </a:cubicBezTo>
                <a:cubicBezTo>
                  <a:pt x="498" y="190"/>
                  <a:pt x="509" y="179"/>
                  <a:pt x="523" y="179"/>
                </a:cubicBezTo>
                <a:close/>
                <a:moveTo>
                  <a:pt x="523" y="16"/>
                </a:moveTo>
                <a:cubicBezTo>
                  <a:pt x="537" y="16"/>
                  <a:pt x="548" y="27"/>
                  <a:pt x="548" y="41"/>
                </a:cubicBezTo>
                <a:cubicBezTo>
                  <a:pt x="548" y="55"/>
                  <a:pt x="537" y="66"/>
                  <a:pt x="523" y="66"/>
                </a:cubicBezTo>
                <a:cubicBezTo>
                  <a:pt x="509" y="66"/>
                  <a:pt x="498" y="55"/>
                  <a:pt x="498" y="41"/>
                </a:cubicBezTo>
                <a:cubicBezTo>
                  <a:pt x="498" y="27"/>
                  <a:pt x="509" y="16"/>
                  <a:pt x="523" y="16"/>
                </a:cubicBezTo>
                <a:close/>
                <a:moveTo>
                  <a:pt x="41" y="66"/>
                </a:moveTo>
                <a:cubicBezTo>
                  <a:pt x="27" y="66"/>
                  <a:pt x="16" y="55"/>
                  <a:pt x="16" y="41"/>
                </a:cubicBezTo>
                <a:cubicBezTo>
                  <a:pt x="16" y="27"/>
                  <a:pt x="27" y="16"/>
                  <a:pt x="41" y="16"/>
                </a:cubicBezTo>
                <a:cubicBezTo>
                  <a:pt x="55" y="16"/>
                  <a:pt x="66" y="27"/>
                  <a:pt x="66" y="41"/>
                </a:cubicBezTo>
                <a:cubicBezTo>
                  <a:pt x="66" y="55"/>
                  <a:pt x="55" y="66"/>
                  <a:pt x="41" y="66"/>
                </a:cubicBezTo>
                <a:close/>
                <a:moveTo>
                  <a:pt x="41" y="229"/>
                </a:moveTo>
                <a:cubicBezTo>
                  <a:pt x="27" y="229"/>
                  <a:pt x="16" y="218"/>
                  <a:pt x="16" y="204"/>
                </a:cubicBezTo>
                <a:cubicBezTo>
                  <a:pt x="16" y="190"/>
                  <a:pt x="27" y="179"/>
                  <a:pt x="41" y="179"/>
                </a:cubicBezTo>
                <a:cubicBezTo>
                  <a:pt x="55" y="179"/>
                  <a:pt x="66" y="190"/>
                  <a:pt x="66" y="204"/>
                </a:cubicBezTo>
                <a:cubicBezTo>
                  <a:pt x="66" y="218"/>
                  <a:pt x="55" y="229"/>
                  <a:pt x="41" y="229"/>
                </a:cubicBezTo>
                <a:close/>
                <a:moveTo>
                  <a:pt x="41" y="390"/>
                </a:moveTo>
                <a:cubicBezTo>
                  <a:pt x="27" y="390"/>
                  <a:pt x="16" y="379"/>
                  <a:pt x="16" y="365"/>
                </a:cubicBezTo>
                <a:cubicBezTo>
                  <a:pt x="16" y="351"/>
                  <a:pt x="27" y="340"/>
                  <a:pt x="41" y="340"/>
                </a:cubicBezTo>
                <a:cubicBezTo>
                  <a:pt x="55" y="340"/>
                  <a:pt x="66" y="351"/>
                  <a:pt x="66" y="365"/>
                </a:cubicBezTo>
                <a:cubicBezTo>
                  <a:pt x="66" y="379"/>
                  <a:pt x="55" y="390"/>
                  <a:pt x="41" y="390"/>
                </a:cubicBezTo>
                <a:close/>
                <a:moveTo>
                  <a:pt x="523" y="340"/>
                </a:moveTo>
                <a:cubicBezTo>
                  <a:pt x="537" y="340"/>
                  <a:pt x="548" y="351"/>
                  <a:pt x="548" y="365"/>
                </a:cubicBezTo>
                <a:cubicBezTo>
                  <a:pt x="548" y="379"/>
                  <a:pt x="537" y="390"/>
                  <a:pt x="523" y="390"/>
                </a:cubicBezTo>
                <a:cubicBezTo>
                  <a:pt x="509" y="390"/>
                  <a:pt x="498" y="379"/>
                  <a:pt x="498" y="365"/>
                </a:cubicBezTo>
                <a:cubicBezTo>
                  <a:pt x="498" y="351"/>
                  <a:pt x="509" y="340"/>
                  <a:pt x="523" y="340"/>
                </a:cubicBezTo>
                <a:close/>
                <a:moveTo>
                  <a:pt x="246" y="202"/>
                </a:moveTo>
                <a:cubicBezTo>
                  <a:pt x="246" y="183"/>
                  <a:pt x="261" y="168"/>
                  <a:pt x="280" y="168"/>
                </a:cubicBezTo>
                <a:cubicBezTo>
                  <a:pt x="299" y="168"/>
                  <a:pt x="314" y="183"/>
                  <a:pt x="314" y="202"/>
                </a:cubicBezTo>
                <a:cubicBezTo>
                  <a:pt x="314" y="221"/>
                  <a:pt x="299" y="236"/>
                  <a:pt x="280" y="236"/>
                </a:cubicBezTo>
                <a:cubicBezTo>
                  <a:pt x="261" y="236"/>
                  <a:pt x="246" y="221"/>
                  <a:pt x="246" y="202"/>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13" name="Freeform 4408">
            <a:extLst>
              <a:ext uri="{FF2B5EF4-FFF2-40B4-BE49-F238E27FC236}">
                <a16:creationId xmlns:a16="http://schemas.microsoft.com/office/drawing/2014/main" id="{B6BB2A9F-C6B3-3741-BC5C-929BCE88AFDB}"/>
              </a:ext>
            </a:extLst>
          </p:cNvPr>
          <p:cNvSpPr>
            <a:spLocks noEditPoints="1"/>
          </p:cNvSpPr>
          <p:nvPr/>
        </p:nvSpPr>
        <p:spPr bwMode="auto">
          <a:xfrm>
            <a:off x="2441267" y="2324708"/>
            <a:ext cx="692851" cy="692851"/>
          </a:xfrm>
          <a:custGeom>
            <a:avLst/>
            <a:gdLst>
              <a:gd name="T0" fmla="*/ 0 w 568"/>
              <a:gd name="T1" fmla="*/ 284 h 568"/>
              <a:gd name="T2" fmla="*/ 568 w 568"/>
              <a:gd name="T3" fmla="*/ 284 h 568"/>
              <a:gd name="T4" fmla="*/ 538 w 568"/>
              <a:gd name="T5" fmla="*/ 200 h 568"/>
              <a:gd name="T6" fmla="*/ 389 w 568"/>
              <a:gd name="T7" fmla="*/ 204 h 568"/>
              <a:gd name="T8" fmla="*/ 293 w 568"/>
              <a:gd name="T9" fmla="*/ 144 h 568"/>
              <a:gd name="T10" fmla="*/ 275 w 568"/>
              <a:gd name="T11" fmla="*/ 89 h 568"/>
              <a:gd name="T12" fmla="*/ 538 w 568"/>
              <a:gd name="T13" fmla="*/ 200 h 568"/>
              <a:gd name="T14" fmla="*/ 199 w 568"/>
              <a:gd name="T15" fmla="*/ 317 h 568"/>
              <a:gd name="T16" fmla="*/ 199 w 568"/>
              <a:gd name="T17" fmla="*/ 296 h 568"/>
              <a:gd name="T18" fmla="*/ 249 w 568"/>
              <a:gd name="T19" fmla="*/ 175 h 568"/>
              <a:gd name="T20" fmla="*/ 359 w 568"/>
              <a:gd name="T21" fmla="*/ 215 h 568"/>
              <a:gd name="T22" fmla="*/ 343 w 568"/>
              <a:gd name="T23" fmla="*/ 261 h 568"/>
              <a:gd name="T24" fmla="*/ 307 w 568"/>
              <a:gd name="T25" fmla="*/ 17 h 568"/>
              <a:gd name="T26" fmla="*/ 249 w 568"/>
              <a:gd name="T27" fmla="*/ 81 h 568"/>
              <a:gd name="T28" fmla="*/ 104 w 568"/>
              <a:gd name="T29" fmla="*/ 86 h 568"/>
              <a:gd name="T30" fmla="*/ 307 w 568"/>
              <a:gd name="T31" fmla="*/ 17 h 568"/>
              <a:gd name="T32" fmla="*/ 203 w 568"/>
              <a:gd name="T33" fmla="*/ 117 h 568"/>
              <a:gd name="T34" fmla="*/ 222 w 568"/>
              <a:gd name="T35" fmla="*/ 167 h 568"/>
              <a:gd name="T36" fmla="*/ 185 w 568"/>
              <a:gd name="T37" fmla="*/ 319 h 568"/>
              <a:gd name="T38" fmla="*/ 155 w 568"/>
              <a:gd name="T39" fmla="*/ 380 h 568"/>
              <a:gd name="T40" fmla="*/ 16 w 568"/>
              <a:gd name="T41" fmla="*/ 284 h 568"/>
              <a:gd name="T42" fmla="*/ 88 w 568"/>
              <a:gd name="T43" fmla="*/ 465 h 568"/>
              <a:gd name="T44" fmla="*/ 194 w 568"/>
              <a:gd name="T45" fmla="*/ 411 h 568"/>
              <a:gd name="T46" fmla="*/ 88 w 568"/>
              <a:gd name="T47" fmla="*/ 465 h 568"/>
              <a:gd name="T48" fmla="*/ 206 w 568"/>
              <a:gd name="T49" fmla="*/ 410 h 568"/>
              <a:gd name="T50" fmla="*/ 235 w 568"/>
              <a:gd name="T51" fmla="*/ 334 h 568"/>
              <a:gd name="T52" fmla="*/ 389 w 568"/>
              <a:gd name="T53" fmla="*/ 298 h 568"/>
              <a:gd name="T54" fmla="*/ 419 w 568"/>
              <a:gd name="T55" fmla="*/ 515 h 568"/>
              <a:gd name="T56" fmla="*/ 260 w 568"/>
              <a:gd name="T57" fmla="*/ 550 h 568"/>
              <a:gd name="T58" fmla="*/ 417 w 568"/>
              <a:gd name="T59" fmla="*/ 289 h 568"/>
              <a:gd name="T60" fmla="*/ 434 w 568"/>
              <a:gd name="T61" fmla="*/ 239 h 568"/>
              <a:gd name="T62" fmla="*/ 552 w 568"/>
              <a:gd name="T63" fmla="*/ 284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68" h="568">
                <a:moveTo>
                  <a:pt x="284" y="0"/>
                </a:moveTo>
                <a:cubicBezTo>
                  <a:pt x="128" y="0"/>
                  <a:pt x="0" y="128"/>
                  <a:pt x="0" y="284"/>
                </a:cubicBezTo>
                <a:cubicBezTo>
                  <a:pt x="0" y="440"/>
                  <a:pt x="128" y="568"/>
                  <a:pt x="284" y="568"/>
                </a:cubicBezTo>
                <a:cubicBezTo>
                  <a:pt x="440" y="568"/>
                  <a:pt x="568" y="440"/>
                  <a:pt x="568" y="284"/>
                </a:cubicBezTo>
                <a:cubicBezTo>
                  <a:pt x="568" y="128"/>
                  <a:pt x="440" y="0"/>
                  <a:pt x="284" y="0"/>
                </a:cubicBezTo>
                <a:close/>
                <a:moveTo>
                  <a:pt x="538" y="200"/>
                </a:moveTo>
                <a:cubicBezTo>
                  <a:pt x="522" y="203"/>
                  <a:pt x="482" y="210"/>
                  <a:pt x="430" y="228"/>
                </a:cubicBezTo>
                <a:cubicBezTo>
                  <a:pt x="422" y="213"/>
                  <a:pt x="406" y="204"/>
                  <a:pt x="389" y="204"/>
                </a:cubicBezTo>
                <a:cubicBezTo>
                  <a:pt x="382" y="204"/>
                  <a:pt x="375" y="206"/>
                  <a:pt x="369" y="208"/>
                </a:cubicBezTo>
                <a:cubicBezTo>
                  <a:pt x="347" y="182"/>
                  <a:pt x="320" y="161"/>
                  <a:pt x="293" y="144"/>
                </a:cubicBezTo>
                <a:cubicBezTo>
                  <a:pt x="295" y="139"/>
                  <a:pt x="296" y="134"/>
                  <a:pt x="296" y="128"/>
                </a:cubicBezTo>
                <a:cubicBezTo>
                  <a:pt x="296" y="112"/>
                  <a:pt x="288" y="97"/>
                  <a:pt x="275" y="89"/>
                </a:cubicBezTo>
                <a:cubicBezTo>
                  <a:pt x="296" y="53"/>
                  <a:pt x="314" y="27"/>
                  <a:pt x="320" y="19"/>
                </a:cubicBezTo>
                <a:cubicBezTo>
                  <a:pt x="423" y="33"/>
                  <a:pt x="507" y="105"/>
                  <a:pt x="538" y="200"/>
                </a:cubicBezTo>
                <a:close/>
                <a:moveTo>
                  <a:pt x="226" y="325"/>
                </a:moveTo>
                <a:cubicBezTo>
                  <a:pt x="218" y="320"/>
                  <a:pt x="209" y="317"/>
                  <a:pt x="199" y="317"/>
                </a:cubicBezTo>
                <a:cubicBezTo>
                  <a:pt x="198" y="317"/>
                  <a:pt x="198" y="317"/>
                  <a:pt x="197" y="317"/>
                </a:cubicBezTo>
                <a:cubicBezTo>
                  <a:pt x="198" y="310"/>
                  <a:pt x="198" y="303"/>
                  <a:pt x="199" y="296"/>
                </a:cubicBezTo>
                <a:cubicBezTo>
                  <a:pt x="203" y="253"/>
                  <a:pt x="217" y="211"/>
                  <a:pt x="233" y="172"/>
                </a:cubicBezTo>
                <a:cubicBezTo>
                  <a:pt x="238" y="174"/>
                  <a:pt x="243" y="175"/>
                  <a:pt x="249" y="175"/>
                </a:cubicBezTo>
                <a:cubicBezTo>
                  <a:pt x="265" y="175"/>
                  <a:pt x="279" y="167"/>
                  <a:pt x="288" y="155"/>
                </a:cubicBezTo>
                <a:cubicBezTo>
                  <a:pt x="313" y="170"/>
                  <a:pt x="338" y="190"/>
                  <a:pt x="359" y="215"/>
                </a:cubicBezTo>
                <a:cubicBezTo>
                  <a:pt x="349" y="223"/>
                  <a:pt x="342" y="236"/>
                  <a:pt x="342" y="251"/>
                </a:cubicBezTo>
                <a:cubicBezTo>
                  <a:pt x="342" y="254"/>
                  <a:pt x="342" y="258"/>
                  <a:pt x="343" y="261"/>
                </a:cubicBezTo>
                <a:cubicBezTo>
                  <a:pt x="306" y="278"/>
                  <a:pt x="266" y="299"/>
                  <a:pt x="226" y="325"/>
                </a:cubicBezTo>
                <a:close/>
                <a:moveTo>
                  <a:pt x="307" y="17"/>
                </a:moveTo>
                <a:cubicBezTo>
                  <a:pt x="298" y="29"/>
                  <a:pt x="282" y="53"/>
                  <a:pt x="264" y="84"/>
                </a:cubicBezTo>
                <a:cubicBezTo>
                  <a:pt x="259" y="82"/>
                  <a:pt x="254" y="81"/>
                  <a:pt x="249" y="81"/>
                </a:cubicBezTo>
                <a:cubicBezTo>
                  <a:pt x="231" y="81"/>
                  <a:pt x="215" y="91"/>
                  <a:pt x="207" y="106"/>
                </a:cubicBezTo>
                <a:cubicBezTo>
                  <a:pt x="163" y="92"/>
                  <a:pt x="124" y="87"/>
                  <a:pt x="104" y="86"/>
                </a:cubicBezTo>
                <a:cubicBezTo>
                  <a:pt x="152" y="43"/>
                  <a:pt x="215" y="16"/>
                  <a:pt x="284" y="16"/>
                </a:cubicBezTo>
                <a:cubicBezTo>
                  <a:pt x="292" y="16"/>
                  <a:pt x="299" y="17"/>
                  <a:pt x="307" y="17"/>
                </a:cubicBezTo>
                <a:close/>
                <a:moveTo>
                  <a:pt x="93" y="97"/>
                </a:moveTo>
                <a:cubicBezTo>
                  <a:pt x="104" y="98"/>
                  <a:pt x="149" y="101"/>
                  <a:pt x="203" y="117"/>
                </a:cubicBezTo>
                <a:cubicBezTo>
                  <a:pt x="202" y="121"/>
                  <a:pt x="202" y="124"/>
                  <a:pt x="202" y="128"/>
                </a:cubicBezTo>
                <a:cubicBezTo>
                  <a:pt x="202" y="144"/>
                  <a:pt x="210" y="158"/>
                  <a:pt x="222" y="167"/>
                </a:cubicBezTo>
                <a:cubicBezTo>
                  <a:pt x="206" y="207"/>
                  <a:pt x="192" y="251"/>
                  <a:pt x="187" y="294"/>
                </a:cubicBezTo>
                <a:cubicBezTo>
                  <a:pt x="186" y="303"/>
                  <a:pt x="186" y="311"/>
                  <a:pt x="185" y="319"/>
                </a:cubicBezTo>
                <a:cubicBezTo>
                  <a:pt x="166" y="325"/>
                  <a:pt x="152" y="343"/>
                  <a:pt x="152" y="364"/>
                </a:cubicBezTo>
                <a:cubicBezTo>
                  <a:pt x="152" y="369"/>
                  <a:pt x="153" y="375"/>
                  <a:pt x="155" y="380"/>
                </a:cubicBezTo>
                <a:cubicBezTo>
                  <a:pt x="129" y="402"/>
                  <a:pt x="103" y="428"/>
                  <a:pt x="80" y="456"/>
                </a:cubicBezTo>
                <a:cubicBezTo>
                  <a:pt x="40" y="410"/>
                  <a:pt x="16" y="350"/>
                  <a:pt x="16" y="284"/>
                </a:cubicBezTo>
                <a:cubicBezTo>
                  <a:pt x="16" y="211"/>
                  <a:pt x="46" y="145"/>
                  <a:pt x="93" y="97"/>
                </a:cubicBezTo>
                <a:close/>
                <a:moveTo>
                  <a:pt x="88" y="465"/>
                </a:moveTo>
                <a:cubicBezTo>
                  <a:pt x="110" y="438"/>
                  <a:pt x="135" y="413"/>
                  <a:pt x="160" y="391"/>
                </a:cubicBezTo>
                <a:cubicBezTo>
                  <a:pt x="168" y="402"/>
                  <a:pt x="180" y="409"/>
                  <a:pt x="194" y="411"/>
                </a:cubicBezTo>
                <a:cubicBezTo>
                  <a:pt x="207" y="473"/>
                  <a:pt x="232" y="524"/>
                  <a:pt x="245" y="549"/>
                </a:cubicBezTo>
                <a:cubicBezTo>
                  <a:pt x="183" y="540"/>
                  <a:pt x="128" y="509"/>
                  <a:pt x="88" y="465"/>
                </a:cubicBezTo>
                <a:close/>
                <a:moveTo>
                  <a:pt x="260" y="550"/>
                </a:moveTo>
                <a:cubicBezTo>
                  <a:pt x="249" y="531"/>
                  <a:pt x="221" y="478"/>
                  <a:pt x="206" y="410"/>
                </a:cubicBezTo>
                <a:cubicBezTo>
                  <a:pt x="229" y="407"/>
                  <a:pt x="246" y="388"/>
                  <a:pt x="246" y="364"/>
                </a:cubicBezTo>
                <a:cubicBezTo>
                  <a:pt x="246" y="352"/>
                  <a:pt x="242" y="342"/>
                  <a:pt x="235" y="334"/>
                </a:cubicBezTo>
                <a:cubicBezTo>
                  <a:pt x="273" y="309"/>
                  <a:pt x="311" y="288"/>
                  <a:pt x="347" y="272"/>
                </a:cubicBezTo>
                <a:cubicBezTo>
                  <a:pt x="355" y="288"/>
                  <a:pt x="371" y="298"/>
                  <a:pt x="389" y="298"/>
                </a:cubicBezTo>
                <a:cubicBezTo>
                  <a:pt x="395" y="298"/>
                  <a:pt x="401" y="297"/>
                  <a:pt x="406" y="295"/>
                </a:cubicBezTo>
                <a:cubicBezTo>
                  <a:pt x="429" y="356"/>
                  <a:pt x="434" y="429"/>
                  <a:pt x="419" y="515"/>
                </a:cubicBezTo>
                <a:cubicBezTo>
                  <a:pt x="379" y="538"/>
                  <a:pt x="333" y="552"/>
                  <a:pt x="284" y="552"/>
                </a:cubicBezTo>
                <a:cubicBezTo>
                  <a:pt x="276" y="552"/>
                  <a:pt x="268" y="551"/>
                  <a:pt x="260" y="550"/>
                </a:cubicBezTo>
                <a:close/>
                <a:moveTo>
                  <a:pt x="433" y="506"/>
                </a:moveTo>
                <a:cubicBezTo>
                  <a:pt x="446" y="423"/>
                  <a:pt x="440" y="350"/>
                  <a:pt x="417" y="289"/>
                </a:cubicBezTo>
                <a:cubicBezTo>
                  <a:pt x="428" y="280"/>
                  <a:pt x="436" y="267"/>
                  <a:pt x="436" y="251"/>
                </a:cubicBezTo>
                <a:cubicBezTo>
                  <a:pt x="436" y="247"/>
                  <a:pt x="435" y="243"/>
                  <a:pt x="434" y="239"/>
                </a:cubicBezTo>
                <a:cubicBezTo>
                  <a:pt x="488" y="221"/>
                  <a:pt x="528" y="214"/>
                  <a:pt x="542" y="212"/>
                </a:cubicBezTo>
                <a:cubicBezTo>
                  <a:pt x="548" y="235"/>
                  <a:pt x="552" y="259"/>
                  <a:pt x="552" y="284"/>
                </a:cubicBezTo>
                <a:cubicBezTo>
                  <a:pt x="552" y="377"/>
                  <a:pt x="504" y="458"/>
                  <a:pt x="433" y="506"/>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grpSp>
        <p:nvGrpSpPr>
          <p:cNvPr id="14" name="Group 13">
            <a:extLst>
              <a:ext uri="{FF2B5EF4-FFF2-40B4-BE49-F238E27FC236}">
                <a16:creationId xmlns:a16="http://schemas.microsoft.com/office/drawing/2014/main" id="{52481DC2-4B0F-D84B-B604-602F00C1EBCF}"/>
              </a:ext>
            </a:extLst>
          </p:cNvPr>
          <p:cNvGrpSpPr/>
          <p:nvPr/>
        </p:nvGrpSpPr>
        <p:grpSpPr>
          <a:xfrm>
            <a:off x="4767791" y="2340456"/>
            <a:ext cx="531709" cy="687078"/>
            <a:chOff x="6016625" y="5299075"/>
            <a:chExt cx="733425" cy="947738"/>
          </a:xfrm>
          <a:solidFill>
            <a:schemeClr val="tx1">
              <a:lumMod val="40000"/>
              <a:lumOff val="60000"/>
            </a:schemeClr>
          </a:solidFill>
        </p:grpSpPr>
        <p:sp>
          <p:nvSpPr>
            <p:cNvPr id="15" name="Freeform 248">
              <a:extLst>
                <a:ext uri="{FF2B5EF4-FFF2-40B4-BE49-F238E27FC236}">
                  <a16:creationId xmlns:a16="http://schemas.microsoft.com/office/drawing/2014/main" id="{6E1C798D-4AC6-7348-B73E-8408BE8FE24B}"/>
                </a:ext>
              </a:extLst>
            </p:cNvPr>
            <p:cNvSpPr>
              <a:spLocks noEditPoints="1"/>
            </p:cNvSpPr>
            <p:nvPr/>
          </p:nvSpPr>
          <p:spPr bwMode="auto">
            <a:xfrm>
              <a:off x="6016625" y="5299075"/>
              <a:ext cx="733425" cy="947738"/>
            </a:xfrm>
            <a:custGeom>
              <a:avLst/>
              <a:gdLst>
                <a:gd name="T0" fmla="*/ 252 w 504"/>
                <a:gd name="T1" fmla="*/ 0 h 652"/>
                <a:gd name="T2" fmla="*/ 0 w 504"/>
                <a:gd name="T3" fmla="*/ 117 h 652"/>
                <a:gd name="T4" fmla="*/ 0 w 504"/>
                <a:gd name="T5" fmla="*/ 535 h 652"/>
                <a:gd name="T6" fmla="*/ 252 w 504"/>
                <a:gd name="T7" fmla="*/ 652 h 652"/>
                <a:gd name="T8" fmla="*/ 504 w 504"/>
                <a:gd name="T9" fmla="*/ 535 h 652"/>
                <a:gd name="T10" fmla="*/ 504 w 504"/>
                <a:gd name="T11" fmla="*/ 117 h 652"/>
                <a:gd name="T12" fmla="*/ 252 w 504"/>
                <a:gd name="T13" fmla="*/ 0 h 652"/>
                <a:gd name="T14" fmla="*/ 484 w 504"/>
                <a:gd name="T15" fmla="*/ 535 h 652"/>
                <a:gd name="T16" fmla="*/ 252 w 504"/>
                <a:gd name="T17" fmla="*/ 632 h 652"/>
                <a:gd name="T18" fmla="*/ 20 w 504"/>
                <a:gd name="T19" fmla="*/ 535 h 652"/>
                <a:gd name="T20" fmla="*/ 20 w 504"/>
                <a:gd name="T21" fmla="*/ 117 h 652"/>
                <a:gd name="T22" fmla="*/ 252 w 504"/>
                <a:gd name="T23" fmla="*/ 20 h 652"/>
                <a:gd name="T24" fmla="*/ 484 w 504"/>
                <a:gd name="T25" fmla="*/ 117 h 652"/>
                <a:gd name="T26" fmla="*/ 484 w 504"/>
                <a:gd name="T27" fmla="*/ 535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4" h="652">
                  <a:moveTo>
                    <a:pt x="252" y="0"/>
                  </a:moveTo>
                  <a:cubicBezTo>
                    <a:pt x="111" y="0"/>
                    <a:pt x="0" y="51"/>
                    <a:pt x="0" y="117"/>
                  </a:cubicBezTo>
                  <a:cubicBezTo>
                    <a:pt x="0" y="535"/>
                    <a:pt x="0" y="535"/>
                    <a:pt x="0" y="535"/>
                  </a:cubicBezTo>
                  <a:cubicBezTo>
                    <a:pt x="0" y="600"/>
                    <a:pt x="111" y="652"/>
                    <a:pt x="252" y="652"/>
                  </a:cubicBezTo>
                  <a:cubicBezTo>
                    <a:pt x="393" y="652"/>
                    <a:pt x="504" y="600"/>
                    <a:pt x="504" y="535"/>
                  </a:cubicBezTo>
                  <a:cubicBezTo>
                    <a:pt x="504" y="117"/>
                    <a:pt x="504" y="117"/>
                    <a:pt x="504" y="117"/>
                  </a:cubicBezTo>
                  <a:cubicBezTo>
                    <a:pt x="504" y="51"/>
                    <a:pt x="393" y="0"/>
                    <a:pt x="252" y="0"/>
                  </a:cubicBezTo>
                  <a:close/>
                  <a:moveTo>
                    <a:pt x="484" y="535"/>
                  </a:moveTo>
                  <a:cubicBezTo>
                    <a:pt x="484" y="587"/>
                    <a:pt x="378" y="632"/>
                    <a:pt x="252" y="632"/>
                  </a:cubicBezTo>
                  <a:cubicBezTo>
                    <a:pt x="126" y="632"/>
                    <a:pt x="20" y="587"/>
                    <a:pt x="20" y="535"/>
                  </a:cubicBezTo>
                  <a:cubicBezTo>
                    <a:pt x="20" y="117"/>
                    <a:pt x="20" y="117"/>
                    <a:pt x="20" y="117"/>
                  </a:cubicBezTo>
                  <a:cubicBezTo>
                    <a:pt x="20" y="64"/>
                    <a:pt x="126" y="20"/>
                    <a:pt x="252" y="20"/>
                  </a:cubicBezTo>
                  <a:cubicBezTo>
                    <a:pt x="378" y="20"/>
                    <a:pt x="484" y="64"/>
                    <a:pt x="484" y="117"/>
                  </a:cubicBezTo>
                  <a:lnTo>
                    <a:pt x="484" y="5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16" name="Freeform 249">
              <a:extLst>
                <a:ext uri="{FF2B5EF4-FFF2-40B4-BE49-F238E27FC236}">
                  <a16:creationId xmlns:a16="http://schemas.microsoft.com/office/drawing/2014/main" id="{70C54451-0B7B-5648-9BE0-476ECD40AA8E}"/>
                </a:ext>
              </a:extLst>
            </p:cNvPr>
            <p:cNvSpPr>
              <a:spLocks noEditPoints="1"/>
            </p:cNvSpPr>
            <p:nvPr/>
          </p:nvSpPr>
          <p:spPr bwMode="auto">
            <a:xfrm>
              <a:off x="6078538" y="5381625"/>
              <a:ext cx="611188" cy="769938"/>
            </a:xfrm>
            <a:custGeom>
              <a:avLst/>
              <a:gdLst>
                <a:gd name="T0" fmla="*/ 210 w 420"/>
                <a:gd name="T1" fmla="*/ 530 h 530"/>
                <a:gd name="T2" fmla="*/ 26 w 420"/>
                <a:gd name="T3" fmla="*/ 426 h 530"/>
                <a:gd name="T4" fmla="*/ 394 w 420"/>
                <a:gd name="T5" fmla="*/ 426 h 530"/>
                <a:gd name="T6" fmla="*/ 395 w 420"/>
                <a:gd name="T7" fmla="*/ 270 h 530"/>
                <a:gd name="T8" fmla="*/ 25 w 420"/>
                <a:gd name="T9" fmla="*/ 270 h 530"/>
                <a:gd name="T10" fmla="*/ 1 w 420"/>
                <a:gd name="T11" fmla="*/ 309 h 530"/>
                <a:gd name="T12" fmla="*/ 36 w 420"/>
                <a:gd name="T13" fmla="*/ 343 h 530"/>
                <a:gd name="T14" fmla="*/ 210 w 420"/>
                <a:gd name="T15" fmla="*/ 374 h 530"/>
                <a:gd name="T16" fmla="*/ 384 w 420"/>
                <a:gd name="T17" fmla="*/ 343 h 530"/>
                <a:gd name="T18" fmla="*/ 419 w 420"/>
                <a:gd name="T19" fmla="*/ 309 h 530"/>
                <a:gd name="T20" fmla="*/ 395 w 420"/>
                <a:gd name="T21" fmla="*/ 270 h 530"/>
                <a:gd name="T22" fmla="*/ 210 w 420"/>
                <a:gd name="T23" fmla="*/ 384 h 530"/>
                <a:gd name="T24" fmla="*/ 0 w 420"/>
                <a:gd name="T25" fmla="*/ 382 h 530"/>
                <a:gd name="T26" fmla="*/ 1 w 420"/>
                <a:gd name="T27" fmla="*/ 387 h 530"/>
                <a:gd name="T28" fmla="*/ 35 w 420"/>
                <a:gd name="T29" fmla="*/ 421 h 530"/>
                <a:gd name="T30" fmla="*/ 385 w 420"/>
                <a:gd name="T31" fmla="*/ 421 h 530"/>
                <a:gd name="T32" fmla="*/ 419 w 420"/>
                <a:gd name="T33" fmla="*/ 387 h 530"/>
                <a:gd name="T34" fmla="*/ 420 w 420"/>
                <a:gd name="T35" fmla="*/ 382 h 530"/>
                <a:gd name="T36" fmla="*/ 1 w 420"/>
                <a:gd name="T37" fmla="*/ 76 h 530"/>
                <a:gd name="T38" fmla="*/ 2 w 420"/>
                <a:gd name="T39" fmla="*/ 80 h 530"/>
                <a:gd name="T40" fmla="*/ 6 w 420"/>
                <a:gd name="T41" fmla="*/ 86 h 530"/>
                <a:gd name="T42" fmla="*/ 9 w 420"/>
                <a:gd name="T43" fmla="*/ 90 h 530"/>
                <a:gd name="T44" fmla="*/ 15 w 420"/>
                <a:gd name="T45" fmla="*/ 96 h 530"/>
                <a:gd name="T46" fmla="*/ 28 w 420"/>
                <a:gd name="T47" fmla="*/ 105 h 530"/>
                <a:gd name="T48" fmla="*/ 210 w 420"/>
                <a:gd name="T49" fmla="*/ 140 h 530"/>
                <a:gd name="T50" fmla="*/ 392 w 420"/>
                <a:gd name="T51" fmla="*/ 105 h 530"/>
                <a:gd name="T52" fmla="*/ 405 w 420"/>
                <a:gd name="T53" fmla="*/ 96 h 530"/>
                <a:gd name="T54" fmla="*/ 411 w 420"/>
                <a:gd name="T55" fmla="*/ 90 h 530"/>
                <a:gd name="T56" fmla="*/ 414 w 420"/>
                <a:gd name="T57" fmla="*/ 86 h 530"/>
                <a:gd name="T58" fmla="*/ 418 w 420"/>
                <a:gd name="T59" fmla="*/ 80 h 530"/>
                <a:gd name="T60" fmla="*/ 419 w 420"/>
                <a:gd name="T61" fmla="*/ 76 h 530"/>
                <a:gd name="T62" fmla="*/ 420 w 420"/>
                <a:gd name="T63" fmla="*/ 70 h 530"/>
                <a:gd name="T64" fmla="*/ 0 w 420"/>
                <a:gd name="T65" fmla="*/ 70 h 530"/>
                <a:gd name="T66" fmla="*/ 1 w 420"/>
                <a:gd name="T67" fmla="*/ 76 h 530"/>
                <a:gd name="T68" fmla="*/ 210 w 420"/>
                <a:gd name="T69" fmla="*/ 228 h 530"/>
                <a:gd name="T70" fmla="*/ 0 w 420"/>
                <a:gd name="T71" fmla="*/ 226 h 530"/>
                <a:gd name="T72" fmla="*/ 35 w 420"/>
                <a:gd name="T73" fmla="*/ 265 h 530"/>
                <a:gd name="T74" fmla="*/ 385 w 420"/>
                <a:gd name="T75" fmla="*/ 265 h 530"/>
                <a:gd name="T76" fmla="*/ 420 w 420"/>
                <a:gd name="T77" fmla="*/ 226 h 530"/>
                <a:gd name="T78" fmla="*/ 394 w 420"/>
                <a:gd name="T79" fmla="*/ 114 h 530"/>
                <a:gd name="T80" fmla="*/ 26 w 420"/>
                <a:gd name="T81" fmla="*/ 114 h 530"/>
                <a:gd name="T82" fmla="*/ 36 w 420"/>
                <a:gd name="T83" fmla="*/ 187 h 530"/>
                <a:gd name="T84" fmla="*/ 210 w 420"/>
                <a:gd name="T85" fmla="*/ 218 h 530"/>
                <a:gd name="T86" fmla="*/ 384 w 420"/>
                <a:gd name="T87" fmla="*/ 187 h 530"/>
                <a:gd name="T88" fmla="*/ 394 w 420"/>
                <a:gd name="T89" fmla="*/ 114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0" h="530">
                  <a:moveTo>
                    <a:pt x="420" y="460"/>
                  </a:moveTo>
                  <a:cubicBezTo>
                    <a:pt x="420" y="498"/>
                    <a:pt x="326" y="530"/>
                    <a:pt x="210" y="530"/>
                  </a:cubicBezTo>
                  <a:cubicBezTo>
                    <a:pt x="94" y="530"/>
                    <a:pt x="0" y="498"/>
                    <a:pt x="0" y="460"/>
                  </a:cubicBezTo>
                  <a:cubicBezTo>
                    <a:pt x="0" y="448"/>
                    <a:pt x="9" y="436"/>
                    <a:pt x="26" y="426"/>
                  </a:cubicBezTo>
                  <a:cubicBezTo>
                    <a:pt x="61" y="447"/>
                    <a:pt x="124" y="462"/>
                    <a:pt x="210" y="462"/>
                  </a:cubicBezTo>
                  <a:cubicBezTo>
                    <a:pt x="296" y="462"/>
                    <a:pt x="359" y="447"/>
                    <a:pt x="394" y="426"/>
                  </a:cubicBezTo>
                  <a:cubicBezTo>
                    <a:pt x="411" y="436"/>
                    <a:pt x="420" y="448"/>
                    <a:pt x="420" y="460"/>
                  </a:cubicBezTo>
                  <a:close/>
                  <a:moveTo>
                    <a:pt x="395" y="270"/>
                  </a:moveTo>
                  <a:cubicBezTo>
                    <a:pt x="359" y="291"/>
                    <a:pt x="296" y="306"/>
                    <a:pt x="210" y="306"/>
                  </a:cubicBezTo>
                  <a:cubicBezTo>
                    <a:pt x="124" y="306"/>
                    <a:pt x="61" y="291"/>
                    <a:pt x="25" y="270"/>
                  </a:cubicBezTo>
                  <a:cubicBezTo>
                    <a:pt x="9" y="280"/>
                    <a:pt x="0" y="292"/>
                    <a:pt x="0" y="304"/>
                  </a:cubicBezTo>
                  <a:cubicBezTo>
                    <a:pt x="0" y="305"/>
                    <a:pt x="0" y="307"/>
                    <a:pt x="1" y="309"/>
                  </a:cubicBezTo>
                  <a:cubicBezTo>
                    <a:pt x="1" y="309"/>
                    <a:pt x="1" y="309"/>
                    <a:pt x="1" y="309"/>
                  </a:cubicBezTo>
                  <a:cubicBezTo>
                    <a:pt x="4" y="322"/>
                    <a:pt x="16" y="333"/>
                    <a:pt x="36" y="343"/>
                  </a:cubicBezTo>
                  <a:cubicBezTo>
                    <a:pt x="36" y="343"/>
                    <a:pt x="36" y="343"/>
                    <a:pt x="36" y="343"/>
                  </a:cubicBezTo>
                  <a:cubicBezTo>
                    <a:pt x="73" y="361"/>
                    <a:pt x="137" y="374"/>
                    <a:pt x="210" y="374"/>
                  </a:cubicBezTo>
                  <a:cubicBezTo>
                    <a:pt x="283" y="374"/>
                    <a:pt x="347" y="361"/>
                    <a:pt x="384" y="343"/>
                  </a:cubicBezTo>
                  <a:cubicBezTo>
                    <a:pt x="384" y="343"/>
                    <a:pt x="384" y="343"/>
                    <a:pt x="384" y="343"/>
                  </a:cubicBezTo>
                  <a:cubicBezTo>
                    <a:pt x="404" y="333"/>
                    <a:pt x="416" y="322"/>
                    <a:pt x="419" y="309"/>
                  </a:cubicBezTo>
                  <a:cubicBezTo>
                    <a:pt x="419" y="309"/>
                    <a:pt x="419" y="309"/>
                    <a:pt x="419" y="309"/>
                  </a:cubicBezTo>
                  <a:cubicBezTo>
                    <a:pt x="420" y="307"/>
                    <a:pt x="420" y="305"/>
                    <a:pt x="420" y="304"/>
                  </a:cubicBezTo>
                  <a:cubicBezTo>
                    <a:pt x="420" y="292"/>
                    <a:pt x="411" y="280"/>
                    <a:pt x="395" y="270"/>
                  </a:cubicBezTo>
                  <a:close/>
                  <a:moveTo>
                    <a:pt x="394" y="348"/>
                  </a:moveTo>
                  <a:cubicBezTo>
                    <a:pt x="359" y="369"/>
                    <a:pt x="296" y="384"/>
                    <a:pt x="210" y="384"/>
                  </a:cubicBezTo>
                  <a:cubicBezTo>
                    <a:pt x="124" y="384"/>
                    <a:pt x="61" y="369"/>
                    <a:pt x="26" y="348"/>
                  </a:cubicBezTo>
                  <a:cubicBezTo>
                    <a:pt x="9" y="358"/>
                    <a:pt x="0" y="370"/>
                    <a:pt x="0" y="382"/>
                  </a:cubicBezTo>
                  <a:cubicBezTo>
                    <a:pt x="0" y="383"/>
                    <a:pt x="0" y="385"/>
                    <a:pt x="1" y="387"/>
                  </a:cubicBezTo>
                  <a:cubicBezTo>
                    <a:pt x="1" y="387"/>
                    <a:pt x="1" y="387"/>
                    <a:pt x="1" y="387"/>
                  </a:cubicBezTo>
                  <a:cubicBezTo>
                    <a:pt x="4" y="400"/>
                    <a:pt x="16" y="411"/>
                    <a:pt x="36" y="421"/>
                  </a:cubicBezTo>
                  <a:cubicBezTo>
                    <a:pt x="36" y="421"/>
                    <a:pt x="36" y="421"/>
                    <a:pt x="35" y="421"/>
                  </a:cubicBezTo>
                  <a:cubicBezTo>
                    <a:pt x="73" y="439"/>
                    <a:pt x="137" y="452"/>
                    <a:pt x="210" y="452"/>
                  </a:cubicBezTo>
                  <a:cubicBezTo>
                    <a:pt x="283" y="452"/>
                    <a:pt x="347" y="439"/>
                    <a:pt x="385" y="421"/>
                  </a:cubicBezTo>
                  <a:cubicBezTo>
                    <a:pt x="384" y="421"/>
                    <a:pt x="384" y="421"/>
                    <a:pt x="384" y="421"/>
                  </a:cubicBezTo>
                  <a:cubicBezTo>
                    <a:pt x="404" y="411"/>
                    <a:pt x="416" y="400"/>
                    <a:pt x="419" y="387"/>
                  </a:cubicBezTo>
                  <a:cubicBezTo>
                    <a:pt x="419" y="387"/>
                    <a:pt x="419" y="387"/>
                    <a:pt x="419" y="387"/>
                  </a:cubicBezTo>
                  <a:cubicBezTo>
                    <a:pt x="420" y="385"/>
                    <a:pt x="420" y="383"/>
                    <a:pt x="420" y="382"/>
                  </a:cubicBezTo>
                  <a:cubicBezTo>
                    <a:pt x="420" y="370"/>
                    <a:pt x="411" y="358"/>
                    <a:pt x="394" y="348"/>
                  </a:cubicBezTo>
                  <a:close/>
                  <a:moveTo>
                    <a:pt x="1" y="76"/>
                  </a:moveTo>
                  <a:cubicBezTo>
                    <a:pt x="1" y="77"/>
                    <a:pt x="2" y="79"/>
                    <a:pt x="2" y="80"/>
                  </a:cubicBezTo>
                  <a:cubicBezTo>
                    <a:pt x="2" y="80"/>
                    <a:pt x="2" y="80"/>
                    <a:pt x="2" y="80"/>
                  </a:cubicBezTo>
                  <a:cubicBezTo>
                    <a:pt x="3" y="82"/>
                    <a:pt x="4" y="83"/>
                    <a:pt x="5" y="85"/>
                  </a:cubicBezTo>
                  <a:cubicBezTo>
                    <a:pt x="5" y="85"/>
                    <a:pt x="6" y="86"/>
                    <a:pt x="6" y="86"/>
                  </a:cubicBezTo>
                  <a:cubicBezTo>
                    <a:pt x="7" y="87"/>
                    <a:pt x="8" y="89"/>
                    <a:pt x="9" y="90"/>
                  </a:cubicBezTo>
                  <a:cubicBezTo>
                    <a:pt x="9" y="90"/>
                    <a:pt x="9" y="90"/>
                    <a:pt x="9" y="90"/>
                  </a:cubicBezTo>
                  <a:cubicBezTo>
                    <a:pt x="11" y="92"/>
                    <a:pt x="12" y="93"/>
                    <a:pt x="14" y="95"/>
                  </a:cubicBezTo>
                  <a:cubicBezTo>
                    <a:pt x="14" y="95"/>
                    <a:pt x="15" y="95"/>
                    <a:pt x="15" y="96"/>
                  </a:cubicBezTo>
                  <a:cubicBezTo>
                    <a:pt x="19" y="99"/>
                    <a:pt x="23" y="101"/>
                    <a:pt x="27" y="104"/>
                  </a:cubicBezTo>
                  <a:cubicBezTo>
                    <a:pt x="27" y="104"/>
                    <a:pt x="28" y="105"/>
                    <a:pt x="28" y="105"/>
                  </a:cubicBezTo>
                  <a:cubicBezTo>
                    <a:pt x="31" y="106"/>
                    <a:pt x="33" y="107"/>
                    <a:pt x="36" y="109"/>
                  </a:cubicBezTo>
                  <a:cubicBezTo>
                    <a:pt x="73" y="127"/>
                    <a:pt x="137" y="140"/>
                    <a:pt x="210" y="140"/>
                  </a:cubicBezTo>
                  <a:cubicBezTo>
                    <a:pt x="283" y="140"/>
                    <a:pt x="347" y="127"/>
                    <a:pt x="384" y="109"/>
                  </a:cubicBezTo>
                  <a:cubicBezTo>
                    <a:pt x="387" y="107"/>
                    <a:pt x="389" y="106"/>
                    <a:pt x="392" y="105"/>
                  </a:cubicBezTo>
                  <a:cubicBezTo>
                    <a:pt x="392" y="105"/>
                    <a:pt x="393" y="104"/>
                    <a:pt x="393" y="104"/>
                  </a:cubicBezTo>
                  <a:cubicBezTo>
                    <a:pt x="397" y="101"/>
                    <a:pt x="401" y="99"/>
                    <a:pt x="405" y="96"/>
                  </a:cubicBezTo>
                  <a:cubicBezTo>
                    <a:pt x="405" y="95"/>
                    <a:pt x="406" y="95"/>
                    <a:pt x="406" y="95"/>
                  </a:cubicBezTo>
                  <a:cubicBezTo>
                    <a:pt x="408" y="93"/>
                    <a:pt x="409" y="92"/>
                    <a:pt x="411" y="90"/>
                  </a:cubicBezTo>
                  <a:cubicBezTo>
                    <a:pt x="411" y="90"/>
                    <a:pt x="411" y="90"/>
                    <a:pt x="411" y="90"/>
                  </a:cubicBezTo>
                  <a:cubicBezTo>
                    <a:pt x="412" y="89"/>
                    <a:pt x="413" y="87"/>
                    <a:pt x="414" y="86"/>
                  </a:cubicBezTo>
                  <a:cubicBezTo>
                    <a:pt x="414" y="86"/>
                    <a:pt x="415" y="85"/>
                    <a:pt x="415" y="85"/>
                  </a:cubicBezTo>
                  <a:cubicBezTo>
                    <a:pt x="416" y="83"/>
                    <a:pt x="417" y="82"/>
                    <a:pt x="418" y="80"/>
                  </a:cubicBezTo>
                  <a:cubicBezTo>
                    <a:pt x="418" y="80"/>
                    <a:pt x="418" y="80"/>
                    <a:pt x="418" y="80"/>
                  </a:cubicBezTo>
                  <a:cubicBezTo>
                    <a:pt x="418" y="79"/>
                    <a:pt x="419" y="77"/>
                    <a:pt x="419" y="76"/>
                  </a:cubicBezTo>
                  <a:cubicBezTo>
                    <a:pt x="419" y="75"/>
                    <a:pt x="419" y="75"/>
                    <a:pt x="419" y="74"/>
                  </a:cubicBezTo>
                  <a:cubicBezTo>
                    <a:pt x="420" y="73"/>
                    <a:pt x="420" y="71"/>
                    <a:pt x="420" y="70"/>
                  </a:cubicBezTo>
                  <a:cubicBezTo>
                    <a:pt x="420" y="31"/>
                    <a:pt x="326" y="0"/>
                    <a:pt x="210" y="0"/>
                  </a:cubicBezTo>
                  <a:cubicBezTo>
                    <a:pt x="94" y="0"/>
                    <a:pt x="0" y="31"/>
                    <a:pt x="0" y="70"/>
                  </a:cubicBezTo>
                  <a:cubicBezTo>
                    <a:pt x="0" y="71"/>
                    <a:pt x="0" y="73"/>
                    <a:pt x="1" y="74"/>
                  </a:cubicBezTo>
                  <a:cubicBezTo>
                    <a:pt x="1" y="75"/>
                    <a:pt x="1" y="75"/>
                    <a:pt x="1" y="76"/>
                  </a:cubicBezTo>
                  <a:close/>
                  <a:moveTo>
                    <a:pt x="395" y="192"/>
                  </a:moveTo>
                  <a:cubicBezTo>
                    <a:pt x="359" y="213"/>
                    <a:pt x="296" y="228"/>
                    <a:pt x="210" y="228"/>
                  </a:cubicBezTo>
                  <a:cubicBezTo>
                    <a:pt x="124" y="228"/>
                    <a:pt x="61" y="213"/>
                    <a:pt x="25" y="192"/>
                  </a:cubicBezTo>
                  <a:cubicBezTo>
                    <a:pt x="9" y="202"/>
                    <a:pt x="0" y="214"/>
                    <a:pt x="0" y="226"/>
                  </a:cubicBezTo>
                  <a:cubicBezTo>
                    <a:pt x="0" y="240"/>
                    <a:pt x="13" y="254"/>
                    <a:pt x="36" y="265"/>
                  </a:cubicBezTo>
                  <a:cubicBezTo>
                    <a:pt x="35" y="265"/>
                    <a:pt x="35" y="265"/>
                    <a:pt x="35" y="265"/>
                  </a:cubicBezTo>
                  <a:cubicBezTo>
                    <a:pt x="73" y="284"/>
                    <a:pt x="137" y="296"/>
                    <a:pt x="210" y="296"/>
                  </a:cubicBezTo>
                  <a:cubicBezTo>
                    <a:pt x="283" y="296"/>
                    <a:pt x="347" y="284"/>
                    <a:pt x="385" y="265"/>
                  </a:cubicBezTo>
                  <a:cubicBezTo>
                    <a:pt x="385" y="265"/>
                    <a:pt x="385" y="265"/>
                    <a:pt x="384" y="265"/>
                  </a:cubicBezTo>
                  <a:cubicBezTo>
                    <a:pt x="407" y="254"/>
                    <a:pt x="420" y="240"/>
                    <a:pt x="420" y="226"/>
                  </a:cubicBezTo>
                  <a:cubicBezTo>
                    <a:pt x="420" y="214"/>
                    <a:pt x="411" y="202"/>
                    <a:pt x="395" y="192"/>
                  </a:cubicBezTo>
                  <a:close/>
                  <a:moveTo>
                    <a:pt x="394" y="114"/>
                  </a:moveTo>
                  <a:cubicBezTo>
                    <a:pt x="359" y="135"/>
                    <a:pt x="296" y="150"/>
                    <a:pt x="210" y="150"/>
                  </a:cubicBezTo>
                  <a:cubicBezTo>
                    <a:pt x="124" y="150"/>
                    <a:pt x="61" y="135"/>
                    <a:pt x="26" y="114"/>
                  </a:cubicBezTo>
                  <a:cubicBezTo>
                    <a:pt x="9" y="124"/>
                    <a:pt x="0" y="136"/>
                    <a:pt x="0" y="148"/>
                  </a:cubicBezTo>
                  <a:cubicBezTo>
                    <a:pt x="0" y="162"/>
                    <a:pt x="13" y="176"/>
                    <a:pt x="36" y="187"/>
                  </a:cubicBezTo>
                  <a:cubicBezTo>
                    <a:pt x="36" y="187"/>
                    <a:pt x="35" y="187"/>
                    <a:pt x="35" y="187"/>
                  </a:cubicBezTo>
                  <a:cubicBezTo>
                    <a:pt x="73" y="206"/>
                    <a:pt x="137" y="218"/>
                    <a:pt x="210" y="218"/>
                  </a:cubicBezTo>
                  <a:cubicBezTo>
                    <a:pt x="283" y="218"/>
                    <a:pt x="347" y="206"/>
                    <a:pt x="385" y="187"/>
                  </a:cubicBezTo>
                  <a:cubicBezTo>
                    <a:pt x="385" y="187"/>
                    <a:pt x="384" y="187"/>
                    <a:pt x="384" y="187"/>
                  </a:cubicBezTo>
                  <a:cubicBezTo>
                    <a:pt x="407" y="176"/>
                    <a:pt x="420" y="162"/>
                    <a:pt x="420" y="148"/>
                  </a:cubicBezTo>
                  <a:cubicBezTo>
                    <a:pt x="420" y="136"/>
                    <a:pt x="411" y="124"/>
                    <a:pt x="394" y="1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grpSp>
      <p:sp>
        <p:nvSpPr>
          <p:cNvPr id="17" name="Freeform 273">
            <a:extLst>
              <a:ext uri="{FF2B5EF4-FFF2-40B4-BE49-F238E27FC236}">
                <a16:creationId xmlns:a16="http://schemas.microsoft.com/office/drawing/2014/main" id="{E7048B0B-A402-3C4C-AE01-4DC926B81232}"/>
              </a:ext>
            </a:extLst>
          </p:cNvPr>
          <p:cNvSpPr>
            <a:spLocks noEditPoints="1"/>
          </p:cNvSpPr>
          <p:nvPr/>
        </p:nvSpPr>
        <p:spPr bwMode="auto">
          <a:xfrm>
            <a:off x="6567528" y="2392021"/>
            <a:ext cx="773844" cy="640571"/>
          </a:xfrm>
          <a:custGeom>
            <a:avLst/>
            <a:gdLst>
              <a:gd name="T0" fmla="*/ 40 w 788"/>
              <a:gd name="T1" fmla="*/ 653 h 653"/>
              <a:gd name="T2" fmla="*/ 0 w 788"/>
              <a:gd name="T3" fmla="*/ 40 h 653"/>
              <a:gd name="T4" fmla="*/ 748 w 788"/>
              <a:gd name="T5" fmla="*/ 0 h 653"/>
              <a:gd name="T6" fmla="*/ 788 w 788"/>
              <a:gd name="T7" fmla="*/ 613 h 653"/>
              <a:gd name="T8" fmla="*/ 40 w 788"/>
              <a:gd name="T9" fmla="*/ 26 h 653"/>
              <a:gd name="T10" fmla="*/ 27 w 788"/>
              <a:gd name="T11" fmla="*/ 613 h 653"/>
              <a:gd name="T12" fmla="*/ 748 w 788"/>
              <a:gd name="T13" fmla="*/ 627 h 653"/>
              <a:gd name="T14" fmla="*/ 762 w 788"/>
              <a:gd name="T15" fmla="*/ 40 h 653"/>
              <a:gd name="T16" fmla="*/ 40 w 788"/>
              <a:gd name="T17" fmla="*/ 26 h 653"/>
              <a:gd name="T18" fmla="*/ 81 w 788"/>
              <a:gd name="T19" fmla="*/ 67 h 653"/>
              <a:gd name="T20" fmla="*/ 332 w 788"/>
              <a:gd name="T21" fmla="*/ 104 h 653"/>
              <a:gd name="T22" fmla="*/ 332 w 788"/>
              <a:gd name="T23" fmla="*/ 421 h 653"/>
              <a:gd name="T24" fmla="*/ 81 w 788"/>
              <a:gd name="T25" fmla="*/ 457 h 653"/>
              <a:gd name="T26" fmla="*/ 332 w 788"/>
              <a:gd name="T27" fmla="*/ 421 h 653"/>
              <a:gd name="T28" fmla="*/ 81 w 788"/>
              <a:gd name="T29" fmla="*/ 547 h 653"/>
              <a:gd name="T30" fmla="*/ 332 w 788"/>
              <a:gd name="T31" fmla="*/ 584 h 653"/>
              <a:gd name="T32" fmla="*/ 332 w 788"/>
              <a:gd name="T33" fmla="*/ 484 h 653"/>
              <a:gd name="T34" fmla="*/ 81 w 788"/>
              <a:gd name="T35" fmla="*/ 520 h 653"/>
              <a:gd name="T36" fmla="*/ 332 w 788"/>
              <a:gd name="T37" fmla="*/ 484 h 653"/>
              <a:gd name="T38" fmla="*/ 424 w 788"/>
              <a:gd name="T39" fmla="*/ 289 h 653"/>
              <a:gd name="T40" fmla="*/ 490 w 788"/>
              <a:gd name="T41" fmla="*/ 386 h 653"/>
              <a:gd name="T42" fmla="*/ 676 w 788"/>
              <a:gd name="T43" fmla="*/ 146 h 653"/>
              <a:gd name="T44" fmla="*/ 610 w 788"/>
              <a:gd name="T45" fmla="*/ 386 h 653"/>
              <a:gd name="T46" fmla="*/ 676 w 788"/>
              <a:gd name="T47" fmla="*/ 146 h 653"/>
              <a:gd name="T48" fmla="*/ 517 w 788"/>
              <a:gd name="T49" fmla="*/ 208 h 653"/>
              <a:gd name="T50" fmla="*/ 583 w 788"/>
              <a:gd name="T51" fmla="*/ 386 h 653"/>
              <a:gd name="T52" fmla="*/ 654 w 788"/>
              <a:gd name="T53" fmla="*/ 449 h 653"/>
              <a:gd name="T54" fmla="*/ 636 w 788"/>
              <a:gd name="T55" fmla="*/ 481 h 653"/>
              <a:gd name="T56" fmla="*/ 571 w 788"/>
              <a:gd name="T57" fmla="*/ 518 h 653"/>
              <a:gd name="T58" fmla="*/ 514 w 788"/>
              <a:gd name="T59" fmla="*/ 495 h 653"/>
              <a:gd name="T60" fmla="*/ 495 w 788"/>
              <a:gd name="T61" fmla="*/ 464 h 653"/>
              <a:gd name="T62" fmla="*/ 476 w 788"/>
              <a:gd name="T63" fmla="*/ 494 h 653"/>
              <a:gd name="T64" fmla="*/ 432 w 788"/>
              <a:gd name="T65" fmla="*/ 529 h 653"/>
              <a:gd name="T66" fmla="*/ 495 w 788"/>
              <a:gd name="T67" fmla="*/ 506 h 653"/>
              <a:gd name="T68" fmla="*/ 552 w 788"/>
              <a:gd name="T69" fmla="*/ 529 h 653"/>
              <a:gd name="T70" fmla="*/ 571 w 788"/>
              <a:gd name="T71" fmla="*/ 560 h 653"/>
              <a:gd name="T72" fmla="*/ 589 w 788"/>
              <a:gd name="T73" fmla="*/ 528 h 653"/>
              <a:gd name="T74" fmla="*/ 654 w 788"/>
              <a:gd name="T75" fmla="*/ 491 h 653"/>
              <a:gd name="T76" fmla="*/ 654 w 788"/>
              <a:gd name="T77" fmla="*/ 449 h 653"/>
              <a:gd name="T78" fmla="*/ 256 w 788"/>
              <a:gd name="T79" fmla="*/ 236 h 653"/>
              <a:gd name="T80" fmla="*/ 258 w 788"/>
              <a:gd name="T81" fmla="*/ 242 h 653"/>
              <a:gd name="T82" fmla="*/ 329 w 788"/>
              <a:gd name="T83" fmla="*/ 257 h 653"/>
              <a:gd name="T84" fmla="*/ 326 w 788"/>
              <a:gd name="T85" fmla="*/ 232 h 653"/>
              <a:gd name="T86" fmla="*/ 284 w 788"/>
              <a:gd name="T87" fmla="*/ 167 h 653"/>
              <a:gd name="T88" fmla="*/ 256 w 788"/>
              <a:gd name="T89" fmla="*/ 236 h 653"/>
              <a:gd name="T90" fmla="*/ 259 w 788"/>
              <a:gd name="T91" fmla="*/ 282 h 653"/>
              <a:gd name="T92" fmla="*/ 256 w 788"/>
              <a:gd name="T93" fmla="*/ 288 h 653"/>
              <a:gd name="T94" fmla="*/ 206 w 788"/>
              <a:gd name="T95" fmla="*/ 318 h 653"/>
              <a:gd name="T96" fmla="*/ 206 w 788"/>
              <a:gd name="T97" fmla="*/ 206 h 653"/>
              <a:gd name="T98" fmla="*/ 279 w 788"/>
              <a:gd name="T99" fmla="*/ 163 h 653"/>
              <a:gd name="T100" fmla="*/ 83 w 788"/>
              <a:gd name="T101" fmla="*/ 262 h 653"/>
              <a:gd name="T102" fmla="*/ 325 w 788"/>
              <a:gd name="T103" fmla="*/ 294 h 653"/>
              <a:gd name="T104" fmla="*/ 326 w 788"/>
              <a:gd name="T105" fmla="*/ 289 h 653"/>
              <a:gd name="T106" fmla="*/ 329 w 788"/>
              <a:gd name="T107" fmla="*/ 263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8" h="653">
                <a:moveTo>
                  <a:pt x="748" y="653"/>
                </a:moveTo>
                <a:cubicBezTo>
                  <a:pt x="40" y="653"/>
                  <a:pt x="40" y="653"/>
                  <a:pt x="40" y="653"/>
                </a:cubicBezTo>
                <a:cubicBezTo>
                  <a:pt x="18" y="653"/>
                  <a:pt x="0" y="636"/>
                  <a:pt x="0" y="613"/>
                </a:cubicBezTo>
                <a:cubicBezTo>
                  <a:pt x="0" y="40"/>
                  <a:pt x="0" y="40"/>
                  <a:pt x="0" y="40"/>
                </a:cubicBezTo>
                <a:cubicBezTo>
                  <a:pt x="0" y="18"/>
                  <a:pt x="18" y="0"/>
                  <a:pt x="40" y="0"/>
                </a:cubicBezTo>
                <a:cubicBezTo>
                  <a:pt x="748" y="0"/>
                  <a:pt x="748" y="0"/>
                  <a:pt x="748" y="0"/>
                </a:cubicBezTo>
                <a:cubicBezTo>
                  <a:pt x="771" y="0"/>
                  <a:pt x="788" y="18"/>
                  <a:pt x="788" y="40"/>
                </a:cubicBezTo>
                <a:cubicBezTo>
                  <a:pt x="788" y="613"/>
                  <a:pt x="788" y="613"/>
                  <a:pt x="788" y="613"/>
                </a:cubicBezTo>
                <a:cubicBezTo>
                  <a:pt x="788" y="636"/>
                  <a:pt x="771" y="653"/>
                  <a:pt x="748" y="653"/>
                </a:cubicBezTo>
                <a:close/>
                <a:moveTo>
                  <a:pt x="40" y="26"/>
                </a:moveTo>
                <a:cubicBezTo>
                  <a:pt x="33" y="26"/>
                  <a:pt x="27" y="32"/>
                  <a:pt x="27" y="40"/>
                </a:cubicBezTo>
                <a:cubicBezTo>
                  <a:pt x="27" y="613"/>
                  <a:pt x="27" y="613"/>
                  <a:pt x="27" y="613"/>
                </a:cubicBezTo>
                <a:cubicBezTo>
                  <a:pt x="27" y="621"/>
                  <a:pt x="33" y="627"/>
                  <a:pt x="40" y="627"/>
                </a:cubicBezTo>
                <a:cubicBezTo>
                  <a:pt x="748" y="627"/>
                  <a:pt x="748" y="627"/>
                  <a:pt x="748" y="627"/>
                </a:cubicBezTo>
                <a:cubicBezTo>
                  <a:pt x="756" y="627"/>
                  <a:pt x="762" y="621"/>
                  <a:pt x="762" y="613"/>
                </a:cubicBezTo>
                <a:cubicBezTo>
                  <a:pt x="762" y="40"/>
                  <a:pt x="762" y="40"/>
                  <a:pt x="762" y="40"/>
                </a:cubicBezTo>
                <a:cubicBezTo>
                  <a:pt x="762" y="32"/>
                  <a:pt x="756" y="26"/>
                  <a:pt x="748" y="26"/>
                </a:cubicBezTo>
                <a:lnTo>
                  <a:pt x="40" y="26"/>
                </a:lnTo>
                <a:close/>
                <a:moveTo>
                  <a:pt x="332" y="67"/>
                </a:moveTo>
                <a:cubicBezTo>
                  <a:pt x="81" y="67"/>
                  <a:pt x="81" y="67"/>
                  <a:pt x="81" y="67"/>
                </a:cubicBezTo>
                <a:cubicBezTo>
                  <a:pt x="81" y="104"/>
                  <a:pt x="81" y="104"/>
                  <a:pt x="81" y="104"/>
                </a:cubicBezTo>
                <a:cubicBezTo>
                  <a:pt x="332" y="104"/>
                  <a:pt x="332" y="104"/>
                  <a:pt x="332" y="104"/>
                </a:cubicBezTo>
                <a:lnTo>
                  <a:pt x="332" y="67"/>
                </a:lnTo>
                <a:close/>
                <a:moveTo>
                  <a:pt x="332" y="421"/>
                </a:moveTo>
                <a:cubicBezTo>
                  <a:pt x="81" y="421"/>
                  <a:pt x="81" y="421"/>
                  <a:pt x="81" y="421"/>
                </a:cubicBezTo>
                <a:cubicBezTo>
                  <a:pt x="81" y="457"/>
                  <a:pt x="81" y="457"/>
                  <a:pt x="81" y="457"/>
                </a:cubicBezTo>
                <a:cubicBezTo>
                  <a:pt x="332" y="457"/>
                  <a:pt x="332" y="457"/>
                  <a:pt x="332" y="457"/>
                </a:cubicBezTo>
                <a:lnTo>
                  <a:pt x="332" y="421"/>
                </a:lnTo>
                <a:close/>
                <a:moveTo>
                  <a:pt x="332" y="547"/>
                </a:moveTo>
                <a:cubicBezTo>
                  <a:pt x="81" y="547"/>
                  <a:pt x="81" y="547"/>
                  <a:pt x="81" y="547"/>
                </a:cubicBezTo>
                <a:cubicBezTo>
                  <a:pt x="81" y="584"/>
                  <a:pt x="81" y="584"/>
                  <a:pt x="81" y="584"/>
                </a:cubicBezTo>
                <a:cubicBezTo>
                  <a:pt x="332" y="584"/>
                  <a:pt x="332" y="584"/>
                  <a:pt x="332" y="584"/>
                </a:cubicBezTo>
                <a:lnTo>
                  <a:pt x="332" y="547"/>
                </a:lnTo>
                <a:close/>
                <a:moveTo>
                  <a:pt x="332" y="484"/>
                </a:moveTo>
                <a:cubicBezTo>
                  <a:pt x="81" y="484"/>
                  <a:pt x="81" y="484"/>
                  <a:pt x="81" y="484"/>
                </a:cubicBezTo>
                <a:cubicBezTo>
                  <a:pt x="81" y="520"/>
                  <a:pt x="81" y="520"/>
                  <a:pt x="81" y="520"/>
                </a:cubicBezTo>
                <a:cubicBezTo>
                  <a:pt x="332" y="520"/>
                  <a:pt x="332" y="520"/>
                  <a:pt x="332" y="520"/>
                </a:cubicBezTo>
                <a:lnTo>
                  <a:pt x="332" y="484"/>
                </a:lnTo>
                <a:close/>
                <a:moveTo>
                  <a:pt x="490" y="289"/>
                </a:moveTo>
                <a:cubicBezTo>
                  <a:pt x="424" y="289"/>
                  <a:pt x="424" y="289"/>
                  <a:pt x="424" y="289"/>
                </a:cubicBezTo>
                <a:cubicBezTo>
                  <a:pt x="424" y="386"/>
                  <a:pt x="424" y="386"/>
                  <a:pt x="424" y="386"/>
                </a:cubicBezTo>
                <a:cubicBezTo>
                  <a:pt x="490" y="386"/>
                  <a:pt x="490" y="386"/>
                  <a:pt x="490" y="386"/>
                </a:cubicBezTo>
                <a:lnTo>
                  <a:pt x="490" y="289"/>
                </a:lnTo>
                <a:close/>
                <a:moveTo>
                  <a:pt x="676" y="146"/>
                </a:moveTo>
                <a:cubicBezTo>
                  <a:pt x="610" y="146"/>
                  <a:pt x="610" y="146"/>
                  <a:pt x="610" y="146"/>
                </a:cubicBezTo>
                <a:cubicBezTo>
                  <a:pt x="610" y="386"/>
                  <a:pt x="610" y="386"/>
                  <a:pt x="610" y="386"/>
                </a:cubicBezTo>
                <a:cubicBezTo>
                  <a:pt x="676" y="386"/>
                  <a:pt x="676" y="386"/>
                  <a:pt x="676" y="386"/>
                </a:cubicBezTo>
                <a:lnTo>
                  <a:pt x="676" y="146"/>
                </a:lnTo>
                <a:close/>
                <a:moveTo>
                  <a:pt x="583" y="208"/>
                </a:moveTo>
                <a:cubicBezTo>
                  <a:pt x="517" y="208"/>
                  <a:pt x="517" y="208"/>
                  <a:pt x="517" y="208"/>
                </a:cubicBezTo>
                <a:cubicBezTo>
                  <a:pt x="517" y="386"/>
                  <a:pt x="517" y="386"/>
                  <a:pt x="517" y="386"/>
                </a:cubicBezTo>
                <a:cubicBezTo>
                  <a:pt x="583" y="386"/>
                  <a:pt x="583" y="386"/>
                  <a:pt x="583" y="386"/>
                </a:cubicBezTo>
                <a:lnTo>
                  <a:pt x="583" y="208"/>
                </a:lnTo>
                <a:close/>
                <a:moveTo>
                  <a:pt x="654" y="449"/>
                </a:moveTo>
                <a:cubicBezTo>
                  <a:pt x="642" y="449"/>
                  <a:pt x="633" y="458"/>
                  <a:pt x="633" y="470"/>
                </a:cubicBezTo>
                <a:cubicBezTo>
                  <a:pt x="633" y="474"/>
                  <a:pt x="634" y="478"/>
                  <a:pt x="636" y="481"/>
                </a:cubicBezTo>
                <a:cubicBezTo>
                  <a:pt x="585" y="523"/>
                  <a:pt x="585" y="523"/>
                  <a:pt x="585" y="523"/>
                </a:cubicBezTo>
                <a:cubicBezTo>
                  <a:pt x="581" y="520"/>
                  <a:pt x="576" y="518"/>
                  <a:pt x="571" y="518"/>
                </a:cubicBezTo>
                <a:cubicBezTo>
                  <a:pt x="565" y="518"/>
                  <a:pt x="560" y="520"/>
                  <a:pt x="556" y="524"/>
                </a:cubicBezTo>
                <a:cubicBezTo>
                  <a:pt x="514" y="495"/>
                  <a:pt x="514" y="495"/>
                  <a:pt x="514" y="495"/>
                </a:cubicBezTo>
                <a:cubicBezTo>
                  <a:pt x="515" y="492"/>
                  <a:pt x="516" y="489"/>
                  <a:pt x="516" y="485"/>
                </a:cubicBezTo>
                <a:cubicBezTo>
                  <a:pt x="516" y="474"/>
                  <a:pt x="507" y="464"/>
                  <a:pt x="495" y="464"/>
                </a:cubicBezTo>
                <a:cubicBezTo>
                  <a:pt x="484" y="464"/>
                  <a:pt x="474" y="474"/>
                  <a:pt x="474" y="485"/>
                </a:cubicBezTo>
                <a:cubicBezTo>
                  <a:pt x="474" y="488"/>
                  <a:pt x="475" y="491"/>
                  <a:pt x="476" y="494"/>
                </a:cubicBezTo>
                <a:cubicBezTo>
                  <a:pt x="429" y="523"/>
                  <a:pt x="429" y="523"/>
                  <a:pt x="429" y="523"/>
                </a:cubicBezTo>
                <a:cubicBezTo>
                  <a:pt x="432" y="529"/>
                  <a:pt x="432" y="529"/>
                  <a:pt x="432" y="529"/>
                </a:cubicBezTo>
                <a:cubicBezTo>
                  <a:pt x="479" y="499"/>
                  <a:pt x="479" y="499"/>
                  <a:pt x="479" y="499"/>
                </a:cubicBezTo>
                <a:cubicBezTo>
                  <a:pt x="483" y="504"/>
                  <a:pt x="489" y="506"/>
                  <a:pt x="495" y="506"/>
                </a:cubicBezTo>
                <a:cubicBezTo>
                  <a:pt x="501" y="506"/>
                  <a:pt x="506" y="504"/>
                  <a:pt x="510" y="500"/>
                </a:cubicBezTo>
                <a:cubicBezTo>
                  <a:pt x="552" y="529"/>
                  <a:pt x="552" y="529"/>
                  <a:pt x="552" y="529"/>
                </a:cubicBezTo>
                <a:cubicBezTo>
                  <a:pt x="551" y="532"/>
                  <a:pt x="550" y="535"/>
                  <a:pt x="550" y="539"/>
                </a:cubicBezTo>
                <a:cubicBezTo>
                  <a:pt x="550" y="550"/>
                  <a:pt x="559" y="560"/>
                  <a:pt x="571" y="560"/>
                </a:cubicBezTo>
                <a:cubicBezTo>
                  <a:pt x="583" y="560"/>
                  <a:pt x="592" y="550"/>
                  <a:pt x="592" y="539"/>
                </a:cubicBezTo>
                <a:cubicBezTo>
                  <a:pt x="592" y="535"/>
                  <a:pt x="591" y="531"/>
                  <a:pt x="589" y="528"/>
                </a:cubicBezTo>
                <a:cubicBezTo>
                  <a:pt x="640" y="486"/>
                  <a:pt x="640" y="486"/>
                  <a:pt x="640" y="486"/>
                </a:cubicBezTo>
                <a:cubicBezTo>
                  <a:pt x="644" y="489"/>
                  <a:pt x="649" y="491"/>
                  <a:pt x="654" y="491"/>
                </a:cubicBezTo>
                <a:cubicBezTo>
                  <a:pt x="665" y="491"/>
                  <a:pt x="675" y="482"/>
                  <a:pt x="675" y="470"/>
                </a:cubicBezTo>
                <a:cubicBezTo>
                  <a:pt x="675" y="458"/>
                  <a:pt x="665" y="449"/>
                  <a:pt x="654" y="449"/>
                </a:cubicBezTo>
                <a:close/>
                <a:moveTo>
                  <a:pt x="256" y="236"/>
                </a:moveTo>
                <a:cubicBezTo>
                  <a:pt x="256" y="236"/>
                  <a:pt x="256" y="236"/>
                  <a:pt x="256" y="236"/>
                </a:cubicBezTo>
                <a:cubicBezTo>
                  <a:pt x="256" y="238"/>
                  <a:pt x="257" y="240"/>
                  <a:pt x="258" y="241"/>
                </a:cubicBezTo>
                <a:cubicBezTo>
                  <a:pt x="258" y="242"/>
                  <a:pt x="258" y="242"/>
                  <a:pt x="258" y="242"/>
                </a:cubicBezTo>
                <a:cubicBezTo>
                  <a:pt x="260" y="247"/>
                  <a:pt x="262" y="252"/>
                  <a:pt x="262" y="257"/>
                </a:cubicBezTo>
                <a:cubicBezTo>
                  <a:pt x="329" y="257"/>
                  <a:pt x="329" y="257"/>
                  <a:pt x="329" y="257"/>
                </a:cubicBezTo>
                <a:cubicBezTo>
                  <a:pt x="329" y="249"/>
                  <a:pt x="328" y="241"/>
                  <a:pt x="326" y="234"/>
                </a:cubicBezTo>
                <a:cubicBezTo>
                  <a:pt x="326" y="233"/>
                  <a:pt x="326" y="233"/>
                  <a:pt x="326" y="232"/>
                </a:cubicBezTo>
                <a:cubicBezTo>
                  <a:pt x="325" y="230"/>
                  <a:pt x="324" y="228"/>
                  <a:pt x="323" y="225"/>
                </a:cubicBezTo>
                <a:cubicBezTo>
                  <a:pt x="316" y="202"/>
                  <a:pt x="303" y="182"/>
                  <a:pt x="284" y="167"/>
                </a:cubicBezTo>
                <a:cubicBezTo>
                  <a:pt x="243" y="220"/>
                  <a:pt x="243" y="220"/>
                  <a:pt x="243" y="220"/>
                </a:cubicBezTo>
                <a:cubicBezTo>
                  <a:pt x="248" y="225"/>
                  <a:pt x="252" y="230"/>
                  <a:pt x="256" y="236"/>
                </a:cubicBezTo>
                <a:close/>
                <a:moveTo>
                  <a:pt x="262" y="263"/>
                </a:moveTo>
                <a:cubicBezTo>
                  <a:pt x="262" y="270"/>
                  <a:pt x="261" y="276"/>
                  <a:pt x="259" y="282"/>
                </a:cubicBezTo>
                <a:cubicBezTo>
                  <a:pt x="259" y="282"/>
                  <a:pt x="258" y="282"/>
                  <a:pt x="258" y="283"/>
                </a:cubicBezTo>
                <a:cubicBezTo>
                  <a:pt x="258" y="285"/>
                  <a:pt x="257" y="287"/>
                  <a:pt x="256" y="288"/>
                </a:cubicBezTo>
                <a:cubicBezTo>
                  <a:pt x="256" y="288"/>
                  <a:pt x="256" y="288"/>
                  <a:pt x="256" y="288"/>
                </a:cubicBezTo>
                <a:cubicBezTo>
                  <a:pt x="246" y="306"/>
                  <a:pt x="228" y="318"/>
                  <a:pt x="206" y="318"/>
                </a:cubicBezTo>
                <a:cubicBezTo>
                  <a:pt x="175" y="318"/>
                  <a:pt x="150" y="293"/>
                  <a:pt x="150" y="262"/>
                </a:cubicBezTo>
                <a:cubicBezTo>
                  <a:pt x="150" y="231"/>
                  <a:pt x="175" y="206"/>
                  <a:pt x="206" y="206"/>
                </a:cubicBezTo>
                <a:cubicBezTo>
                  <a:pt x="218" y="206"/>
                  <a:pt x="229" y="210"/>
                  <a:pt x="238" y="216"/>
                </a:cubicBezTo>
                <a:cubicBezTo>
                  <a:pt x="279" y="163"/>
                  <a:pt x="279" y="163"/>
                  <a:pt x="279" y="163"/>
                </a:cubicBezTo>
                <a:cubicBezTo>
                  <a:pt x="259" y="148"/>
                  <a:pt x="233" y="139"/>
                  <a:pt x="206" y="139"/>
                </a:cubicBezTo>
                <a:cubicBezTo>
                  <a:pt x="138" y="139"/>
                  <a:pt x="83" y="194"/>
                  <a:pt x="83" y="262"/>
                </a:cubicBezTo>
                <a:cubicBezTo>
                  <a:pt x="83" y="330"/>
                  <a:pt x="138" y="385"/>
                  <a:pt x="206" y="385"/>
                </a:cubicBezTo>
                <a:cubicBezTo>
                  <a:pt x="263" y="385"/>
                  <a:pt x="311" y="347"/>
                  <a:pt x="325" y="294"/>
                </a:cubicBezTo>
                <a:cubicBezTo>
                  <a:pt x="325" y="294"/>
                  <a:pt x="325" y="294"/>
                  <a:pt x="325" y="294"/>
                </a:cubicBezTo>
                <a:cubicBezTo>
                  <a:pt x="325" y="293"/>
                  <a:pt x="326" y="291"/>
                  <a:pt x="326" y="289"/>
                </a:cubicBezTo>
                <a:cubicBezTo>
                  <a:pt x="326" y="289"/>
                  <a:pt x="326" y="289"/>
                  <a:pt x="326" y="289"/>
                </a:cubicBezTo>
                <a:cubicBezTo>
                  <a:pt x="328" y="281"/>
                  <a:pt x="329" y="272"/>
                  <a:pt x="329" y="263"/>
                </a:cubicBezTo>
                <a:lnTo>
                  <a:pt x="262" y="263"/>
                </a:lnTo>
                <a:close/>
              </a:path>
            </a:pathLst>
          </a:custGeom>
          <a:solidFill>
            <a:schemeClr val="tx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a:solidFill>
                <a:prstClr val="white"/>
              </a:solidFill>
            </a:endParaRPr>
          </a:p>
        </p:txBody>
      </p:sp>
      <p:grpSp>
        <p:nvGrpSpPr>
          <p:cNvPr id="18" name="Group 17">
            <a:extLst>
              <a:ext uri="{FF2B5EF4-FFF2-40B4-BE49-F238E27FC236}">
                <a16:creationId xmlns:a16="http://schemas.microsoft.com/office/drawing/2014/main" id="{42EE99FE-9ED1-6C41-A0AC-0495AA1534D3}"/>
              </a:ext>
            </a:extLst>
          </p:cNvPr>
          <p:cNvGrpSpPr>
            <a:grpSpLocks noChangeAspect="1"/>
          </p:cNvGrpSpPr>
          <p:nvPr/>
        </p:nvGrpSpPr>
        <p:grpSpPr>
          <a:xfrm>
            <a:off x="10557609" y="2386036"/>
            <a:ext cx="970252" cy="649224"/>
            <a:chOff x="5216525" y="-11113"/>
            <a:chExt cx="2149475" cy="1438276"/>
          </a:xfrm>
          <a:solidFill>
            <a:schemeClr val="tx1">
              <a:lumMod val="40000"/>
              <a:lumOff val="60000"/>
            </a:schemeClr>
          </a:solidFill>
        </p:grpSpPr>
        <p:sp>
          <p:nvSpPr>
            <p:cNvPr id="19" name="Freeform 210">
              <a:extLst>
                <a:ext uri="{FF2B5EF4-FFF2-40B4-BE49-F238E27FC236}">
                  <a16:creationId xmlns:a16="http://schemas.microsoft.com/office/drawing/2014/main" id="{4D67AE95-8F7F-B943-A5C7-0B5890009D52}"/>
                </a:ext>
              </a:extLst>
            </p:cNvPr>
            <p:cNvSpPr>
              <a:spLocks/>
            </p:cNvSpPr>
            <p:nvPr/>
          </p:nvSpPr>
          <p:spPr bwMode="auto">
            <a:xfrm>
              <a:off x="5216525" y="581025"/>
              <a:ext cx="746125" cy="641350"/>
            </a:xfrm>
            <a:custGeom>
              <a:avLst/>
              <a:gdLst>
                <a:gd name="T0" fmla="*/ 179 w 199"/>
                <a:gd name="T1" fmla="*/ 50 h 171"/>
                <a:gd name="T2" fmla="*/ 199 w 199"/>
                <a:gd name="T3" fmla="*/ 33 h 171"/>
                <a:gd name="T4" fmla="*/ 197 w 199"/>
                <a:gd name="T5" fmla="*/ 31 h 171"/>
                <a:gd name="T6" fmla="*/ 177 w 199"/>
                <a:gd name="T7" fmla="*/ 15 h 171"/>
                <a:gd name="T8" fmla="*/ 140 w 199"/>
                <a:gd name="T9" fmla="*/ 0 h 171"/>
                <a:gd name="T10" fmla="*/ 121 w 199"/>
                <a:gd name="T11" fmla="*/ 16 h 171"/>
                <a:gd name="T12" fmla="*/ 96 w 199"/>
                <a:gd name="T13" fmla="*/ 16 h 171"/>
                <a:gd name="T14" fmla="*/ 77 w 199"/>
                <a:gd name="T15" fmla="*/ 0 h 171"/>
                <a:gd name="T16" fmla="*/ 46 w 199"/>
                <a:gd name="T17" fmla="*/ 12 h 171"/>
                <a:gd name="T18" fmla="*/ 20 w 199"/>
                <a:gd name="T19" fmla="*/ 31 h 171"/>
                <a:gd name="T20" fmla="*/ 0 w 199"/>
                <a:gd name="T21" fmla="*/ 111 h 171"/>
                <a:gd name="T22" fmla="*/ 0 w 199"/>
                <a:gd name="T23" fmla="*/ 112 h 171"/>
                <a:gd name="T24" fmla="*/ 155 w 199"/>
                <a:gd name="T25" fmla="*/ 153 h 171"/>
                <a:gd name="T26" fmla="*/ 154 w 199"/>
                <a:gd name="T27" fmla="*/ 153 h 171"/>
                <a:gd name="T28" fmla="*/ 179 w 199"/>
                <a:gd name="T29" fmla="*/ 5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9" h="171">
                  <a:moveTo>
                    <a:pt x="179" y="50"/>
                  </a:moveTo>
                  <a:cubicBezTo>
                    <a:pt x="185" y="42"/>
                    <a:pt x="192" y="37"/>
                    <a:pt x="199" y="33"/>
                  </a:cubicBezTo>
                  <a:cubicBezTo>
                    <a:pt x="198" y="32"/>
                    <a:pt x="198" y="31"/>
                    <a:pt x="197" y="31"/>
                  </a:cubicBezTo>
                  <a:cubicBezTo>
                    <a:pt x="191" y="22"/>
                    <a:pt x="184" y="18"/>
                    <a:pt x="177" y="15"/>
                  </a:cubicBezTo>
                  <a:cubicBezTo>
                    <a:pt x="164" y="9"/>
                    <a:pt x="151" y="9"/>
                    <a:pt x="140" y="0"/>
                  </a:cubicBezTo>
                  <a:cubicBezTo>
                    <a:pt x="135" y="7"/>
                    <a:pt x="129" y="13"/>
                    <a:pt x="121" y="16"/>
                  </a:cubicBezTo>
                  <a:cubicBezTo>
                    <a:pt x="115" y="18"/>
                    <a:pt x="102" y="18"/>
                    <a:pt x="96" y="16"/>
                  </a:cubicBezTo>
                  <a:cubicBezTo>
                    <a:pt x="88" y="13"/>
                    <a:pt x="82" y="7"/>
                    <a:pt x="77" y="0"/>
                  </a:cubicBezTo>
                  <a:cubicBezTo>
                    <a:pt x="67" y="8"/>
                    <a:pt x="57" y="9"/>
                    <a:pt x="46" y="12"/>
                  </a:cubicBezTo>
                  <a:cubicBezTo>
                    <a:pt x="37" y="15"/>
                    <a:pt x="29" y="20"/>
                    <a:pt x="20" y="31"/>
                  </a:cubicBezTo>
                  <a:cubicBezTo>
                    <a:pt x="3" y="52"/>
                    <a:pt x="0" y="78"/>
                    <a:pt x="0" y="111"/>
                  </a:cubicBezTo>
                  <a:cubicBezTo>
                    <a:pt x="0" y="112"/>
                    <a:pt x="0" y="112"/>
                    <a:pt x="0" y="112"/>
                  </a:cubicBezTo>
                  <a:cubicBezTo>
                    <a:pt x="40" y="157"/>
                    <a:pt x="102" y="171"/>
                    <a:pt x="155" y="153"/>
                  </a:cubicBezTo>
                  <a:cubicBezTo>
                    <a:pt x="154" y="153"/>
                    <a:pt x="154" y="153"/>
                    <a:pt x="154" y="153"/>
                  </a:cubicBezTo>
                  <a:cubicBezTo>
                    <a:pt x="154" y="111"/>
                    <a:pt x="157" y="78"/>
                    <a:pt x="179"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0" name="Freeform 211">
              <a:extLst>
                <a:ext uri="{FF2B5EF4-FFF2-40B4-BE49-F238E27FC236}">
                  <a16:creationId xmlns:a16="http://schemas.microsoft.com/office/drawing/2014/main" id="{670026F3-E52F-9241-8B42-01E7998A0B20}"/>
                </a:ext>
              </a:extLst>
            </p:cNvPr>
            <p:cNvSpPr>
              <a:spLocks noEditPoints="1"/>
            </p:cNvSpPr>
            <p:nvPr/>
          </p:nvSpPr>
          <p:spPr bwMode="auto">
            <a:xfrm>
              <a:off x="5427663" y="0"/>
              <a:ext cx="377825" cy="606425"/>
            </a:xfrm>
            <a:custGeom>
              <a:avLst/>
              <a:gdLst>
                <a:gd name="T0" fmla="*/ 8 w 101"/>
                <a:gd name="T1" fmla="*/ 88 h 162"/>
                <a:gd name="T2" fmla="*/ 5 w 101"/>
                <a:gd name="T3" fmla="*/ 91 h 162"/>
                <a:gd name="T4" fmla="*/ 8 w 101"/>
                <a:gd name="T5" fmla="*/ 113 h 162"/>
                <a:gd name="T6" fmla="*/ 12 w 101"/>
                <a:gd name="T7" fmla="*/ 116 h 162"/>
                <a:gd name="T8" fmla="*/ 25 w 101"/>
                <a:gd name="T9" fmla="*/ 140 h 162"/>
                <a:gd name="T10" fmla="*/ 42 w 101"/>
                <a:gd name="T11" fmla="*/ 156 h 162"/>
                <a:gd name="T12" fmla="*/ 63 w 101"/>
                <a:gd name="T13" fmla="*/ 156 h 162"/>
                <a:gd name="T14" fmla="*/ 80 w 101"/>
                <a:gd name="T15" fmla="*/ 140 h 162"/>
                <a:gd name="T16" fmla="*/ 93 w 101"/>
                <a:gd name="T17" fmla="*/ 116 h 162"/>
                <a:gd name="T18" fmla="*/ 97 w 101"/>
                <a:gd name="T19" fmla="*/ 113 h 162"/>
                <a:gd name="T20" fmla="*/ 100 w 101"/>
                <a:gd name="T21" fmla="*/ 91 h 162"/>
                <a:gd name="T22" fmla="*/ 97 w 101"/>
                <a:gd name="T23" fmla="*/ 88 h 162"/>
                <a:gd name="T24" fmla="*/ 97 w 101"/>
                <a:gd name="T25" fmla="*/ 87 h 162"/>
                <a:gd name="T26" fmla="*/ 98 w 101"/>
                <a:gd name="T27" fmla="*/ 81 h 162"/>
                <a:gd name="T28" fmla="*/ 99 w 101"/>
                <a:gd name="T29" fmla="*/ 74 h 162"/>
                <a:gd name="T30" fmla="*/ 100 w 101"/>
                <a:gd name="T31" fmla="*/ 65 h 162"/>
                <a:gd name="T32" fmla="*/ 99 w 101"/>
                <a:gd name="T33" fmla="*/ 56 h 162"/>
                <a:gd name="T34" fmla="*/ 100 w 101"/>
                <a:gd name="T35" fmla="*/ 47 h 162"/>
                <a:gd name="T36" fmla="*/ 98 w 101"/>
                <a:gd name="T37" fmla="*/ 32 h 162"/>
                <a:gd name="T38" fmla="*/ 85 w 101"/>
                <a:gd name="T39" fmla="*/ 16 h 162"/>
                <a:gd name="T40" fmla="*/ 74 w 101"/>
                <a:gd name="T41" fmla="*/ 23 h 162"/>
                <a:gd name="T42" fmla="*/ 73 w 101"/>
                <a:gd name="T43" fmla="*/ 10 h 162"/>
                <a:gd name="T44" fmla="*/ 61 w 101"/>
                <a:gd name="T45" fmla="*/ 18 h 162"/>
                <a:gd name="T46" fmla="*/ 65 w 101"/>
                <a:gd name="T47" fmla="*/ 2 h 162"/>
                <a:gd name="T48" fmla="*/ 48 w 101"/>
                <a:gd name="T49" fmla="*/ 20 h 162"/>
                <a:gd name="T50" fmla="*/ 39 w 101"/>
                <a:gd name="T51" fmla="*/ 12 h 162"/>
                <a:gd name="T52" fmla="*/ 33 w 101"/>
                <a:gd name="T53" fmla="*/ 9 h 162"/>
                <a:gd name="T54" fmla="*/ 25 w 101"/>
                <a:gd name="T55" fmla="*/ 25 h 162"/>
                <a:gd name="T56" fmla="*/ 6 w 101"/>
                <a:gd name="T57" fmla="*/ 21 h 162"/>
                <a:gd name="T58" fmla="*/ 13 w 101"/>
                <a:gd name="T59" fmla="*/ 34 h 162"/>
                <a:gd name="T60" fmla="*/ 4 w 101"/>
                <a:gd name="T61" fmla="*/ 38 h 162"/>
                <a:gd name="T62" fmla="*/ 6 w 101"/>
                <a:gd name="T63" fmla="*/ 47 h 162"/>
                <a:gd name="T64" fmla="*/ 6 w 101"/>
                <a:gd name="T65" fmla="*/ 55 h 162"/>
                <a:gd name="T66" fmla="*/ 3 w 101"/>
                <a:gd name="T67" fmla="*/ 59 h 162"/>
                <a:gd name="T68" fmla="*/ 6 w 101"/>
                <a:gd name="T69" fmla="*/ 67 h 162"/>
                <a:gd name="T70" fmla="*/ 8 w 101"/>
                <a:gd name="T71" fmla="*/ 88 h 162"/>
                <a:gd name="T72" fmla="*/ 18 w 101"/>
                <a:gd name="T73" fmla="*/ 68 h 162"/>
                <a:gd name="T74" fmla="*/ 37 w 101"/>
                <a:gd name="T75" fmla="*/ 80 h 162"/>
                <a:gd name="T76" fmla="*/ 30 w 101"/>
                <a:gd name="T77" fmla="*/ 69 h 162"/>
                <a:gd name="T78" fmla="*/ 50 w 101"/>
                <a:gd name="T79" fmla="*/ 81 h 162"/>
                <a:gd name="T80" fmla="*/ 87 w 101"/>
                <a:gd name="T81" fmla="*/ 73 h 162"/>
                <a:gd name="T82" fmla="*/ 93 w 101"/>
                <a:gd name="T83" fmla="*/ 84 h 162"/>
                <a:gd name="T84" fmla="*/ 91 w 101"/>
                <a:gd name="T85" fmla="*/ 105 h 162"/>
                <a:gd name="T86" fmla="*/ 84 w 101"/>
                <a:gd name="T87" fmla="*/ 122 h 162"/>
                <a:gd name="T88" fmla="*/ 24 w 101"/>
                <a:gd name="T89" fmla="*/ 127 h 162"/>
                <a:gd name="T90" fmla="*/ 15 w 101"/>
                <a:gd name="T91" fmla="*/ 102 h 162"/>
                <a:gd name="T92" fmla="*/ 13 w 101"/>
                <a:gd name="T93" fmla="*/ 88 h 162"/>
                <a:gd name="T94" fmla="*/ 18 w 101"/>
                <a:gd name="T95" fmla="*/ 6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1" h="162">
                  <a:moveTo>
                    <a:pt x="8" y="88"/>
                  </a:moveTo>
                  <a:cubicBezTo>
                    <a:pt x="7" y="89"/>
                    <a:pt x="5" y="90"/>
                    <a:pt x="5" y="91"/>
                  </a:cubicBezTo>
                  <a:cubicBezTo>
                    <a:pt x="5" y="97"/>
                    <a:pt x="6" y="104"/>
                    <a:pt x="8" y="113"/>
                  </a:cubicBezTo>
                  <a:cubicBezTo>
                    <a:pt x="8" y="114"/>
                    <a:pt x="10" y="116"/>
                    <a:pt x="12" y="116"/>
                  </a:cubicBezTo>
                  <a:cubicBezTo>
                    <a:pt x="15" y="124"/>
                    <a:pt x="19" y="133"/>
                    <a:pt x="25" y="140"/>
                  </a:cubicBezTo>
                  <a:cubicBezTo>
                    <a:pt x="30" y="148"/>
                    <a:pt x="36" y="154"/>
                    <a:pt x="42" y="156"/>
                  </a:cubicBezTo>
                  <a:cubicBezTo>
                    <a:pt x="50" y="159"/>
                    <a:pt x="54" y="159"/>
                    <a:pt x="63" y="156"/>
                  </a:cubicBezTo>
                  <a:cubicBezTo>
                    <a:pt x="69" y="154"/>
                    <a:pt x="75" y="148"/>
                    <a:pt x="80" y="140"/>
                  </a:cubicBezTo>
                  <a:cubicBezTo>
                    <a:pt x="86" y="133"/>
                    <a:pt x="90" y="124"/>
                    <a:pt x="93" y="116"/>
                  </a:cubicBezTo>
                  <a:cubicBezTo>
                    <a:pt x="95" y="116"/>
                    <a:pt x="97" y="114"/>
                    <a:pt x="97" y="113"/>
                  </a:cubicBezTo>
                  <a:cubicBezTo>
                    <a:pt x="99" y="104"/>
                    <a:pt x="100" y="97"/>
                    <a:pt x="100" y="91"/>
                  </a:cubicBezTo>
                  <a:cubicBezTo>
                    <a:pt x="100" y="90"/>
                    <a:pt x="98" y="88"/>
                    <a:pt x="97" y="88"/>
                  </a:cubicBezTo>
                  <a:cubicBezTo>
                    <a:pt x="97" y="88"/>
                    <a:pt x="97" y="87"/>
                    <a:pt x="97" y="87"/>
                  </a:cubicBezTo>
                  <a:cubicBezTo>
                    <a:pt x="98" y="86"/>
                    <a:pt x="99" y="84"/>
                    <a:pt x="98" y="81"/>
                  </a:cubicBezTo>
                  <a:cubicBezTo>
                    <a:pt x="98" y="81"/>
                    <a:pt x="98" y="78"/>
                    <a:pt x="99" y="74"/>
                  </a:cubicBezTo>
                  <a:cubicBezTo>
                    <a:pt x="100" y="69"/>
                    <a:pt x="99" y="71"/>
                    <a:pt x="100" y="65"/>
                  </a:cubicBezTo>
                  <a:cubicBezTo>
                    <a:pt x="101" y="60"/>
                    <a:pt x="99" y="63"/>
                    <a:pt x="99" y="56"/>
                  </a:cubicBezTo>
                  <a:cubicBezTo>
                    <a:pt x="100" y="49"/>
                    <a:pt x="100" y="52"/>
                    <a:pt x="100" y="47"/>
                  </a:cubicBezTo>
                  <a:cubicBezTo>
                    <a:pt x="101" y="42"/>
                    <a:pt x="99" y="38"/>
                    <a:pt x="98" y="32"/>
                  </a:cubicBezTo>
                  <a:cubicBezTo>
                    <a:pt x="97" y="27"/>
                    <a:pt x="84" y="22"/>
                    <a:pt x="85" y="16"/>
                  </a:cubicBezTo>
                  <a:cubicBezTo>
                    <a:pt x="86" y="9"/>
                    <a:pt x="76" y="26"/>
                    <a:pt x="74" y="23"/>
                  </a:cubicBezTo>
                  <a:cubicBezTo>
                    <a:pt x="72" y="20"/>
                    <a:pt x="74" y="12"/>
                    <a:pt x="73" y="10"/>
                  </a:cubicBezTo>
                  <a:cubicBezTo>
                    <a:pt x="73" y="8"/>
                    <a:pt x="63" y="19"/>
                    <a:pt x="61" y="18"/>
                  </a:cubicBezTo>
                  <a:cubicBezTo>
                    <a:pt x="59" y="17"/>
                    <a:pt x="65" y="5"/>
                    <a:pt x="65" y="2"/>
                  </a:cubicBezTo>
                  <a:cubicBezTo>
                    <a:pt x="64" y="0"/>
                    <a:pt x="48" y="20"/>
                    <a:pt x="48" y="20"/>
                  </a:cubicBezTo>
                  <a:cubicBezTo>
                    <a:pt x="48" y="20"/>
                    <a:pt x="41" y="13"/>
                    <a:pt x="39" y="12"/>
                  </a:cubicBezTo>
                  <a:cubicBezTo>
                    <a:pt x="38" y="12"/>
                    <a:pt x="32" y="5"/>
                    <a:pt x="33" y="9"/>
                  </a:cubicBezTo>
                  <a:cubicBezTo>
                    <a:pt x="38" y="24"/>
                    <a:pt x="29" y="25"/>
                    <a:pt x="25" y="25"/>
                  </a:cubicBezTo>
                  <a:cubicBezTo>
                    <a:pt x="21" y="25"/>
                    <a:pt x="6" y="21"/>
                    <a:pt x="6" y="21"/>
                  </a:cubicBezTo>
                  <a:cubicBezTo>
                    <a:pt x="6" y="21"/>
                    <a:pt x="13" y="28"/>
                    <a:pt x="13" y="34"/>
                  </a:cubicBezTo>
                  <a:cubicBezTo>
                    <a:pt x="13" y="39"/>
                    <a:pt x="8" y="37"/>
                    <a:pt x="4" y="38"/>
                  </a:cubicBezTo>
                  <a:cubicBezTo>
                    <a:pt x="0" y="40"/>
                    <a:pt x="6" y="47"/>
                    <a:pt x="6" y="47"/>
                  </a:cubicBezTo>
                  <a:cubicBezTo>
                    <a:pt x="6" y="47"/>
                    <a:pt x="6" y="51"/>
                    <a:pt x="6" y="55"/>
                  </a:cubicBezTo>
                  <a:cubicBezTo>
                    <a:pt x="6" y="59"/>
                    <a:pt x="3" y="58"/>
                    <a:pt x="3" y="59"/>
                  </a:cubicBezTo>
                  <a:cubicBezTo>
                    <a:pt x="2" y="60"/>
                    <a:pt x="5" y="65"/>
                    <a:pt x="6" y="67"/>
                  </a:cubicBezTo>
                  <a:cubicBezTo>
                    <a:pt x="7" y="69"/>
                    <a:pt x="7" y="83"/>
                    <a:pt x="8" y="88"/>
                  </a:cubicBezTo>
                  <a:close/>
                  <a:moveTo>
                    <a:pt x="18" y="68"/>
                  </a:moveTo>
                  <a:cubicBezTo>
                    <a:pt x="37" y="80"/>
                    <a:pt x="37" y="80"/>
                    <a:pt x="37" y="80"/>
                  </a:cubicBezTo>
                  <a:cubicBezTo>
                    <a:pt x="30" y="69"/>
                    <a:pt x="30" y="69"/>
                    <a:pt x="30" y="69"/>
                  </a:cubicBezTo>
                  <a:cubicBezTo>
                    <a:pt x="30" y="69"/>
                    <a:pt x="40" y="78"/>
                    <a:pt x="50" y="81"/>
                  </a:cubicBezTo>
                  <a:cubicBezTo>
                    <a:pt x="95" y="92"/>
                    <a:pt x="85" y="70"/>
                    <a:pt x="87" y="73"/>
                  </a:cubicBezTo>
                  <a:cubicBezTo>
                    <a:pt x="89" y="76"/>
                    <a:pt x="94" y="80"/>
                    <a:pt x="93" y="84"/>
                  </a:cubicBezTo>
                  <a:cubicBezTo>
                    <a:pt x="90" y="92"/>
                    <a:pt x="93" y="99"/>
                    <a:pt x="91" y="105"/>
                  </a:cubicBezTo>
                  <a:cubicBezTo>
                    <a:pt x="89" y="109"/>
                    <a:pt x="87" y="116"/>
                    <a:pt x="84" y="122"/>
                  </a:cubicBezTo>
                  <a:cubicBezTo>
                    <a:pt x="62" y="162"/>
                    <a:pt x="42" y="157"/>
                    <a:pt x="24" y="127"/>
                  </a:cubicBezTo>
                  <a:cubicBezTo>
                    <a:pt x="19" y="119"/>
                    <a:pt x="15" y="107"/>
                    <a:pt x="15" y="102"/>
                  </a:cubicBezTo>
                  <a:cubicBezTo>
                    <a:pt x="15" y="97"/>
                    <a:pt x="13" y="88"/>
                    <a:pt x="13" y="88"/>
                  </a:cubicBezTo>
                  <a:lnTo>
                    <a:pt x="18"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1" name="Freeform 212">
              <a:extLst>
                <a:ext uri="{FF2B5EF4-FFF2-40B4-BE49-F238E27FC236}">
                  <a16:creationId xmlns:a16="http://schemas.microsoft.com/office/drawing/2014/main" id="{30F7D89F-BFFD-F844-8489-0ED6112D7C48}"/>
                </a:ext>
              </a:extLst>
            </p:cNvPr>
            <p:cNvSpPr>
              <a:spLocks noEditPoints="1"/>
            </p:cNvSpPr>
            <p:nvPr/>
          </p:nvSpPr>
          <p:spPr bwMode="auto">
            <a:xfrm>
              <a:off x="6762750" y="-11113"/>
              <a:ext cx="377825" cy="611188"/>
            </a:xfrm>
            <a:custGeom>
              <a:avLst/>
              <a:gdLst>
                <a:gd name="T0" fmla="*/ 8 w 101"/>
                <a:gd name="T1" fmla="*/ 89 h 163"/>
                <a:gd name="T2" fmla="*/ 5 w 101"/>
                <a:gd name="T3" fmla="*/ 92 h 163"/>
                <a:gd name="T4" fmla="*/ 8 w 101"/>
                <a:gd name="T5" fmla="*/ 114 h 163"/>
                <a:gd name="T6" fmla="*/ 12 w 101"/>
                <a:gd name="T7" fmla="*/ 117 h 163"/>
                <a:gd name="T8" fmla="*/ 25 w 101"/>
                <a:gd name="T9" fmla="*/ 141 h 163"/>
                <a:gd name="T10" fmla="*/ 43 w 101"/>
                <a:gd name="T11" fmla="*/ 157 h 163"/>
                <a:gd name="T12" fmla="*/ 63 w 101"/>
                <a:gd name="T13" fmla="*/ 157 h 163"/>
                <a:gd name="T14" fmla="*/ 80 w 101"/>
                <a:gd name="T15" fmla="*/ 141 h 163"/>
                <a:gd name="T16" fmla="*/ 93 w 101"/>
                <a:gd name="T17" fmla="*/ 117 h 163"/>
                <a:gd name="T18" fmla="*/ 97 w 101"/>
                <a:gd name="T19" fmla="*/ 114 h 163"/>
                <a:gd name="T20" fmla="*/ 100 w 101"/>
                <a:gd name="T21" fmla="*/ 92 h 163"/>
                <a:gd name="T22" fmla="*/ 97 w 101"/>
                <a:gd name="T23" fmla="*/ 89 h 163"/>
                <a:gd name="T24" fmla="*/ 97 w 101"/>
                <a:gd name="T25" fmla="*/ 88 h 163"/>
                <a:gd name="T26" fmla="*/ 98 w 101"/>
                <a:gd name="T27" fmla="*/ 82 h 163"/>
                <a:gd name="T28" fmla="*/ 99 w 101"/>
                <a:gd name="T29" fmla="*/ 75 h 163"/>
                <a:gd name="T30" fmla="*/ 100 w 101"/>
                <a:gd name="T31" fmla="*/ 66 h 163"/>
                <a:gd name="T32" fmla="*/ 100 w 101"/>
                <a:gd name="T33" fmla="*/ 57 h 163"/>
                <a:gd name="T34" fmla="*/ 100 w 101"/>
                <a:gd name="T35" fmla="*/ 48 h 163"/>
                <a:gd name="T36" fmla="*/ 98 w 101"/>
                <a:gd name="T37" fmla="*/ 33 h 163"/>
                <a:gd name="T38" fmla="*/ 85 w 101"/>
                <a:gd name="T39" fmla="*/ 17 h 163"/>
                <a:gd name="T40" fmla="*/ 74 w 101"/>
                <a:gd name="T41" fmla="*/ 24 h 163"/>
                <a:gd name="T42" fmla="*/ 73 w 101"/>
                <a:gd name="T43" fmla="*/ 11 h 163"/>
                <a:gd name="T44" fmla="*/ 61 w 101"/>
                <a:gd name="T45" fmla="*/ 18 h 163"/>
                <a:gd name="T46" fmla="*/ 65 w 101"/>
                <a:gd name="T47" fmla="*/ 3 h 163"/>
                <a:gd name="T48" fmla="*/ 48 w 101"/>
                <a:gd name="T49" fmla="*/ 21 h 163"/>
                <a:gd name="T50" fmla="*/ 39 w 101"/>
                <a:gd name="T51" fmla="*/ 13 h 163"/>
                <a:gd name="T52" fmla="*/ 33 w 101"/>
                <a:gd name="T53" fmla="*/ 10 h 163"/>
                <a:gd name="T54" fmla="*/ 25 w 101"/>
                <a:gd name="T55" fmla="*/ 26 h 163"/>
                <a:gd name="T56" fmla="*/ 6 w 101"/>
                <a:gd name="T57" fmla="*/ 21 h 163"/>
                <a:gd name="T58" fmla="*/ 13 w 101"/>
                <a:gd name="T59" fmla="*/ 35 h 163"/>
                <a:gd name="T60" fmla="*/ 4 w 101"/>
                <a:gd name="T61" fmla="*/ 39 h 163"/>
                <a:gd name="T62" fmla="*/ 6 w 101"/>
                <a:gd name="T63" fmla="*/ 48 h 163"/>
                <a:gd name="T64" fmla="*/ 6 w 101"/>
                <a:gd name="T65" fmla="*/ 56 h 163"/>
                <a:gd name="T66" fmla="*/ 3 w 101"/>
                <a:gd name="T67" fmla="*/ 60 h 163"/>
                <a:gd name="T68" fmla="*/ 6 w 101"/>
                <a:gd name="T69" fmla="*/ 68 h 163"/>
                <a:gd name="T70" fmla="*/ 8 w 101"/>
                <a:gd name="T71" fmla="*/ 89 h 163"/>
                <a:gd name="T72" fmla="*/ 19 w 101"/>
                <a:gd name="T73" fmla="*/ 69 h 163"/>
                <a:gd name="T74" fmla="*/ 37 w 101"/>
                <a:gd name="T75" fmla="*/ 81 h 163"/>
                <a:gd name="T76" fmla="*/ 30 w 101"/>
                <a:gd name="T77" fmla="*/ 70 h 163"/>
                <a:gd name="T78" fmla="*/ 50 w 101"/>
                <a:gd name="T79" fmla="*/ 82 h 163"/>
                <a:gd name="T80" fmla="*/ 87 w 101"/>
                <a:gd name="T81" fmla="*/ 74 h 163"/>
                <a:gd name="T82" fmla="*/ 93 w 101"/>
                <a:gd name="T83" fmla="*/ 85 h 163"/>
                <a:gd name="T84" fmla="*/ 91 w 101"/>
                <a:gd name="T85" fmla="*/ 105 h 163"/>
                <a:gd name="T86" fmla="*/ 84 w 101"/>
                <a:gd name="T87" fmla="*/ 123 h 163"/>
                <a:gd name="T88" fmla="*/ 24 w 101"/>
                <a:gd name="T89" fmla="*/ 127 h 163"/>
                <a:gd name="T90" fmla="*/ 15 w 101"/>
                <a:gd name="T91" fmla="*/ 102 h 163"/>
                <a:gd name="T92" fmla="*/ 13 w 101"/>
                <a:gd name="T93" fmla="*/ 89 h 163"/>
                <a:gd name="T94" fmla="*/ 19 w 101"/>
                <a:gd name="T95" fmla="*/ 69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1" h="163">
                  <a:moveTo>
                    <a:pt x="8" y="89"/>
                  </a:moveTo>
                  <a:cubicBezTo>
                    <a:pt x="7" y="89"/>
                    <a:pt x="5" y="91"/>
                    <a:pt x="5" y="92"/>
                  </a:cubicBezTo>
                  <a:cubicBezTo>
                    <a:pt x="5" y="97"/>
                    <a:pt x="6" y="105"/>
                    <a:pt x="8" y="114"/>
                  </a:cubicBezTo>
                  <a:cubicBezTo>
                    <a:pt x="8" y="115"/>
                    <a:pt x="10" y="116"/>
                    <a:pt x="12" y="117"/>
                  </a:cubicBezTo>
                  <a:cubicBezTo>
                    <a:pt x="15" y="125"/>
                    <a:pt x="19" y="134"/>
                    <a:pt x="25" y="141"/>
                  </a:cubicBezTo>
                  <a:cubicBezTo>
                    <a:pt x="30" y="149"/>
                    <a:pt x="36" y="154"/>
                    <a:pt x="43" y="157"/>
                  </a:cubicBezTo>
                  <a:cubicBezTo>
                    <a:pt x="50" y="160"/>
                    <a:pt x="54" y="160"/>
                    <a:pt x="63" y="157"/>
                  </a:cubicBezTo>
                  <a:cubicBezTo>
                    <a:pt x="69" y="154"/>
                    <a:pt x="75" y="149"/>
                    <a:pt x="80" y="141"/>
                  </a:cubicBezTo>
                  <a:cubicBezTo>
                    <a:pt x="86" y="134"/>
                    <a:pt x="90" y="125"/>
                    <a:pt x="93" y="117"/>
                  </a:cubicBezTo>
                  <a:cubicBezTo>
                    <a:pt x="95" y="116"/>
                    <a:pt x="97" y="115"/>
                    <a:pt x="97" y="114"/>
                  </a:cubicBezTo>
                  <a:cubicBezTo>
                    <a:pt x="99" y="105"/>
                    <a:pt x="100" y="97"/>
                    <a:pt x="100" y="92"/>
                  </a:cubicBezTo>
                  <a:cubicBezTo>
                    <a:pt x="100" y="91"/>
                    <a:pt x="98" y="89"/>
                    <a:pt x="97" y="89"/>
                  </a:cubicBezTo>
                  <a:cubicBezTo>
                    <a:pt x="97" y="88"/>
                    <a:pt x="97" y="88"/>
                    <a:pt x="97" y="88"/>
                  </a:cubicBezTo>
                  <a:cubicBezTo>
                    <a:pt x="98" y="87"/>
                    <a:pt x="99" y="85"/>
                    <a:pt x="98" y="82"/>
                  </a:cubicBezTo>
                  <a:cubicBezTo>
                    <a:pt x="98" y="82"/>
                    <a:pt x="98" y="79"/>
                    <a:pt x="99" y="75"/>
                  </a:cubicBezTo>
                  <a:cubicBezTo>
                    <a:pt x="100" y="70"/>
                    <a:pt x="100" y="72"/>
                    <a:pt x="100" y="66"/>
                  </a:cubicBezTo>
                  <a:cubicBezTo>
                    <a:pt x="101" y="60"/>
                    <a:pt x="99" y="64"/>
                    <a:pt x="100" y="57"/>
                  </a:cubicBezTo>
                  <a:cubicBezTo>
                    <a:pt x="100" y="50"/>
                    <a:pt x="100" y="53"/>
                    <a:pt x="100" y="48"/>
                  </a:cubicBezTo>
                  <a:cubicBezTo>
                    <a:pt x="101" y="43"/>
                    <a:pt x="99" y="38"/>
                    <a:pt x="98" y="33"/>
                  </a:cubicBezTo>
                  <a:cubicBezTo>
                    <a:pt x="97" y="28"/>
                    <a:pt x="84" y="22"/>
                    <a:pt x="85" y="17"/>
                  </a:cubicBezTo>
                  <a:cubicBezTo>
                    <a:pt x="86" y="10"/>
                    <a:pt x="76" y="27"/>
                    <a:pt x="74" y="24"/>
                  </a:cubicBezTo>
                  <a:cubicBezTo>
                    <a:pt x="72" y="21"/>
                    <a:pt x="74" y="13"/>
                    <a:pt x="73" y="11"/>
                  </a:cubicBezTo>
                  <a:cubicBezTo>
                    <a:pt x="73" y="9"/>
                    <a:pt x="63" y="19"/>
                    <a:pt x="61" y="18"/>
                  </a:cubicBezTo>
                  <a:cubicBezTo>
                    <a:pt x="59" y="18"/>
                    <a:pt x="66" y="6"/>
                    <a:pt x="65" y="3"/>
                  </a:cubicBezTo>
                  <a:cubicBezTo>
                    <a:pt x="64" y="0"/>
                    <a:pt x="48" y="21"/>
                    <a:pt x="48" y="21"/>
                  </a:cubicBezTo>
                  <a:cubicBezTo>
                    <a:pt x="48" y="21"/>
                    <a:pt x="41" y="14"/>
                    <a:pt x="39" y="13"/>
                  </a:cubicBezTo>
                  <a:cubicBezTo>
                    <a:pt x="38" y="12"/>
                    <a:pt x="32" y="5"/>
                    <a:pt x="33" y="10"/>
                  </a:cubicBezTo>
                  <a:cubicBezTo>
                    <a:pt x="38" y="25"/>
                    <a:pt x="29" y="26"/>
                    <a:pt x="25" y="26"/>
                  </a:cubicBezTo>
                  <a:cubicBezTo>
                    <a:pt x="21" y="26"/>
                    <a:pt x="6" y="21"/>
                    <a:pt x="6" y="21"/>
                  </a:cubicBezTo>
                  <a:cubicBezTo>
                    <a:pt x="6" y="21"/>
                    <a:pt x="13" y="29"/>
                    <a:pt x="13" y="35"/>
                  </a:cubicBezTo>
                  <a:cubicBezTo>
                    <a:pt x="13" y="40"/>
                    <a:pt x="9" y="38"/>
                    <a:pt x="4" y="39"/>
                  </a:cubicBezTo>
                  <a:cubicBezTo>
                    <a:pt x="0" y="41"/>
                    <a:pt x="6" y="48"/>
                    <a:pt x="6" y="48"/>
                  </a:cubicBezTo>
                  <a:cubicBezTo>
                    <a:pt x="6" y="48"/>
                    <a:pt x="6" y="52"/>
                    <a:pt x="6" y="56"/>
                  </a:cubicBezTo>
                  <a:cubicBezTo>
                    <a:pt x="6" y="59"/>
                    <a:pt x="4" y="59"/>
                    <a:pt x="3" y="60"/>
                  </a:cubicBezTo>
                  <a:cubicBezTo>
                    <a:pt x="2" y="61"/>
                    <a:pt x="5" y="65"/>
                    <a:pt x="6" y="68"/>
                  </a:cubicBezTo>
                  <a:cubicBezTo>
                    <a:pt x="7" y="70"/>
                    <a:pt x="8" y="84"/>
                    <a:pt x="8" y="89"/>
                  </a:cubicBezTo>
                  <a:close/>
                  <a:moveTo>
                    <a:pt x="19" y="69"/>
                  </a:moveTo>
                  <a:cubicBezTo>
                    <a:pt x="37" y="81"/>
                    <a:pt x="37" y="81"/>
                    <a:pt x="37" y="81"/>
                  </a:cubicBezTo>
                  <a:cubicBezTo>
                    <a:pt x="30" y="70"/>
                    <a:pt x="30" y="70"/>
                    <a:pt x="30" y="70"/>
                  </a:cubicBezTo>
                  <a:cubicBezTo>
                    <a:pt x="30" y="70"/>
                    <a:pt x="40" y="79"/>
                    <a:pt x="50" y="82"/>
                  </a:cubicBezTo>
                  <a:cubicBezTo>
                    <a:pt x="95" y="93"/>
                    <a:pt x="85" y="71"/>
                    <a:pt x="87" y="74"/>
                  </a:cubicBezTo>
                  <a:cubicBezTo>
                    <a:pt x="89" y="77"/>
                    <a:pt x="94" y="80"/>
                    <a:pt x="93" y="85"/>
                  </a:cubicBezTo>
                  <a:cubicBezTo>
                    <a:pt x="90" y="92"/>
                    <a:pt x="93" y="100"/>
                    <a:pt x="91" y="105"/>
                  </a:cubicBezTo>
                  <a:cubicBezTo>
                    <a:pt x="89" y="109"/>
                    <a:pt x="87" y="117"/>
                    <a:pt x="84" y="123"/>
                  </a:cubicBezTo>
                  <a:cubicBezTo>
                    <a:pt x="62" y="163"/>
                    <a:pt x="43" y="158"/>
                    <a:pt x="24" y="127"/>
                  </a:cubicBezTo>
                  <a:cubicBezTo>
                    <a:pt x="19" y="120"/>
                    <a:pt x="15" y="108"/>
                    <a:pt x="15" y="102"/>
                  </a:cubicBezTo>
                  <a:cubicBezTo>
                    <a:pt x="15" y="97"/>
                    <a:pt x="13" y="89"/>
                    <a:pt x="13" y="89"/>
                  </a:cubicBezTo>
                  <a:lnTo>
                    <a:pt x="19"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2" name="Freeform 213">
              <a:extLst>
                <a:ext uri="{FF2B5EF4-FFF2-40B4-BE49-F238E27FC236}">
                  <a16:creationId xmlns:a16="http://schemas.microsoft.com/office/drawing/2014/main" id="{2F1B60FC-4580-B145-A594-7160CB305F79}"/>
                </a:ext>
              </a:extLst>
            </p:cNvPr>
            <p:cNvSpPr>
              <a:spLocks/>
            </p:cNvSpPr>
            <p:nvPr/>
          </p:nvSpPr>
          <p:spPr bwMode="auto">
            <a:xfrm>
              <a:off x="6623050" y="573088"/>
              <a:ext cx="742950" cy="633413"/>
            </a:xfrm>
            <a:custGeom>
              <a:avLst/>
              <a:gdLst>
                <a:gd name="T0" fmla="*/ 198 w 198"/>
                <a:gd name="T1" fmla="*/ 109 h 169"/>
                <a:gd name="T2" fmla="*/ 178 w 198"/>
                <a:gd name="T3" fmla="*/ 30 h 169"/>
                <a:gd name="T4" fmla="*/ 158 w 198"/>
                <a:gd name="T5" fmla="*/ 14 h 169"/>
                <a:gd name="T6" fmla="*/ 121 w 198"/>
                <a:gd name="T7" fmla="*/ 0 h 169"/>
                <a:gd name="T8" fmla="*/ 102 w 198"/>
                <a:gd name="T9" fmla="*/ 16 h 169"/>
                <a:gd name="T10" fmla="*/ 77 w 198"/>
                <a:gd name="T11" fmla="*/ 16 h 169"/>
                <a:gd name="T12" fmla="*/ 58 w 198"/>
                <a:gd name="T13" fmla="*/ 0 h 169"/>
                <a:gd name="T14" fmla="*/ 27 w 198"/>
                <a:gd name="T15" fmla="*/ 12 h 169"/>
                <a:gd name="T16" fmla="*/ 6 w 198"/>
                <a:gd name="T17" fmla="*/ 25 h 169"/>
                <a:gd name="T18" fmla="*/ 7 w 198"/>
                <a:gd name="T19" fmla="*/ 27 h 169"/>
                <a:gd name="T20" fmla="*/ 5 w 198"/>
                <a:gd name="T21" fmla="*/ 26 h 169"/>
                <a:gd name="T22" fmla="*/ 1 w 198"/>
                <a:gd name="T23" fmla="*/ 30 h 169"/>
                <a:gd name="T24" fmla="*/ 0 w 198"/>
                <a:gd name="T25" fmla="*/ 31 h 169"/>
                <a:gd name="T26" fmla="*/ 27 w 198"/>
                <a:gd name="T27" fmla="*/ 52 h 169"/>
                <a:gd name="T28" fmla="*/ 52 w 198"/>
                <a:gd name="T29" fmla="*/ 155 h 169"/>
                <a:gd name="T30" fmla="*/ 51 w 198"/>
                <a:gd name="T31" fmla="*/ 155 h 169"/>
                <a:gd name="T32" fmla="*/ 198 w 198"/>
                <a:gd name="T33" fmla="*/ 112 h 169"/>
                <a:gd name="T34" fmla="*/ 198 w 198"/>
                <a:gd name="T35" fmla="*/ 10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8" h="169">
                  <a:moveTo>
                    <a:pt x="198" y="109"/>
                  </a:moveTo>
                  <a:cubicBezTo>
                    <a:pt x="198" y="77"/>
                    <a:pt x="195" y="51"/>
                    <a:pt x="178" y="30"/>
                  </a:cubicBezTo>
                  <a:cubicBezTo>
                    <a:pt x="172" y="22"/>
                    <a:pt x="165" y="17"/>
                    <a:pt x="158" y="14"/>
                  </a:cubicBezTo>
                  <a:cubicBezTo>
                    <a:pt x="145" y="8"/>
                    <a:pt x="132" y="8"/>
                    <a:pt x="121" y="0"/>
                  </a:cubicBezTo>
                  <a:cubicBezTo>
                    <a:pt x="116" y="7"/>
                    <a:pt x="110" y="13"/>
                    <a:pt x="102" y="16"/>
                  </a:cubicBezTo>
                  <a:cubicBezTo>
                    <a:pt x="96" y="18"/>
                    <a:pt x="84" y="18"/>
                    <a:pt x="77" y="16"/>
                  </a:cubicBezTo>
                  <a:cubicBezTo>
                    <a:pt x="69" y="13"/>
                    <a:pt x="64" y="7"/>
                    <a:pt x="58" y="0"/>
                  </a:cubicBezTo>
                  <a:cubicBezTo>
                    <a:pt x="49" y="8"/>
                    <a:pt x="38" y="9"/>
                    <a:pt x="27" y="12"/>
                  </a:cubicBezTo>
                  <a:cubicBezTo>
                    <a:pt x="20" y="14"/>
                    <a:pt x="13" y="18"/>
                    <a:pt x="6" y="25"/>
                  </a:cubicBezTo>
                  <a:cubicBezTo>
                    <a:pt x="6" y="26"/>
                    <a:pt x="7" y="26"/>
                    <a:pt x="7" y="27"/>
                  </a:cubicBezTo>
                  <a:cubicBezTo>
                    <a:pt x="7" y="27"/>
                    <a:pt x="6" y="26"/>
                    <a:pt x="5" y="26"/>
                  </a:cubicBezTo>
                  <a:cubicBezTo>
                    <a:pt x="4" y="27"/>
                    <a:pt x="2" y="29"/>
                    <a:pt x="1" y="30"/>
                  </a:cubicBezTo>
                  <a:cubicBezTo>
                    <a:pt x="1" y="31"/>
                    <a:pt x="0" y="31"/>
                    <a:pt x="0" y="31"/>
                  </a:cubicBezTo>
                  <a:cubicBezTo>
                    <a:pt x="9" y="35"/>
                    <a:pt x="18" y="41"/>
                    <a:pt x="27" y="52"/>
                  </a:cubicBezTo>
                  <a:cubicBezTo>
                    <a:pt x="49" y="80"/>
                    <a:pt x="52" y="113"/>
                    <a:pt x="52" y="155"/>
                  </a:cubicBezTo>
                  <a:cubicBezTo>
                    <a:pt x="52" y="155"/>
                    <a:pt x="51" y="155"/>
                    <a:pt x="51" y="155"/>
                  </a:cubicBezTo>
                  <a:cubicBezTo>
                    <a:pt x="103" y="169"/>
                    <a:pt x="160" y="155"/>
                    <a:pt x="198" y="112"/>
                  </a:cubicBezTo>
                  <a:cubicBezTo>
                    <a:pt x="198" y="111"/>
                    <a:pt x="198" y="110"/>
                    <a:pt x="198"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3" name="Freeform 214">
              <a:extLst>
                <a:ext uri="{FF2B5EF4-FFF2-40B4-BE49-F238E27FC236}">
                  <a16:creationId xmlns:a16="http://schemas.microsoft.com/office/drawing/2014/main" id="{115D76A4-6AD8-0B48-8DED-19EAE9DC8975}"/>
                </a:ext>
              </a:extLst>
            </p:cNvPr>
            <p:cNvSpPr>
              <a:spLocks/>
            </p:cNvSpPr>
            <p:nvPr/>
          </p:nvSpPr>
          <p:spPr bwMode="auto">
            <a:xfrm>
              <a:off x="6567488" y="820738"/>
              <a:ext cx="0" cy="3175"/>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1"/>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4" name="Freeform 215">
              <a:extLst>
                <a:ext uri="{FF2B5EF4-FFF2-40B4-BE49-F238E27FC236}">
                  <a16:creationId xmlns:a16="http://schemas.microsoft.com/office/drawing/2014/main" id="{37E22477-2A89-E843-A789-80592409EC29}"/>
                </a:ext>
              </a:extLst>
            </p:cNvPr>
            <p:cNvSpPr>
              <a:spLocks noEditPoints="1"/>
            </p:cNvSpPr>
            <p:nvPr/>
          </p:nvSpPr>
          <p:spPr bwMode="auto">
            <a:xfrm>
              <a:off x="5945188" y="-11113"/>
              <a:ext cx="701675" cy="685800"/>
            </a:xfrm>
            <a:custGeom>
              <a:avLst/>
              <a:gdLst>
                <a:gd name="T0" fmla="*/ 167 w 187"/>
                <a:gd name="T1" fmla="*/ 69 h 183"/>
                <a:gd name="T2" fmla="*/ 162 w 187"/>
                <a:gd name="T3" fmla="*/ 45 h 183"/>
                <a:gd name="T4" fmla="*/ 146 w 187"/>
                <a:gd name="T5" fmla="*/ 20 h 183"/>
                <a:gd name="T6" fmla="*/ 112 w 187"/>
                <a:gd name="T7" fmla="*/ 9 h 183"/>
                <a:gd name="T8" fmla="*/ 75 w 187"/>
                <a:gd name="T9" fmla="*/ 4 h 183"/>
                <a:gd name="T10" fmla="*/ 27 w 187"/>
                <a:gd name="T11" fmla="*/ 45 h 183"/>
                <a:gd name="T12" fmla="*/ 22 w 187"/>
                <a:gd name="T13" fmla="*/ 69 h 183"/>
                <a:gd name="T14" fmla="*/ 0 w 187"/>
                <a:gd name="T15" fmla="*/ 183 h 183"/>
                <a:gd name="T16" fmla="*/ 42 w 187"/>
                <a:gd name="T17" fmla="*/ 160 h 183"/>
                <a:gd name="T18" fmla="*/ 46 w 187"/>
                <a:gd name="T19" fmla="*/ 159 h 183"/>
                <a:gd name="T20" fmla="*/ 57 w 187"/>
                <a:gd name="T21" fmla="*/ 168 h 183"/>
                <a:gd name="T22" fmla="*/ 62 w 187"/>
                <a:gd name="T23" fmla="*/ 156 h 183"/>
                <a:gd name="T24" fmla="*/ 62 w 187"/>
                <a:gd name="T25" fmla="*/ 156 h 183"/>
                <a:gd name="T26" fmla="*/ 79 w 187"/>
                <a:gd name="T27" fmla="*/ 168 h 183"/>
                <a:gd name="T28" fmla="*/ 110 w 187"/>
                <a:gd name="T29" fmla="*/ 168 h 183"/>
                <a:gd name="T30" fmla="*/ 127 w 187"/>
                <a:gd name="T31" fmla="*/ 156 h 183"/>
                <a:gd name="T32" fmla="*/ 127 w 187"/>
                <a:gd name="T33" fmla="*/ 156 h 183"/>
                <a:gd name="T34" fmla="*/ 132 w 187"/>
                <a:gd name="T35" fmla="*/ 168 h 183"/>
                <a:gd name="T36" fmla="*/ 142 w 187"/>
                <a:gd name="T37" fmla="*/ 159 h 183"/>
                <a:gd name="T38" fmla="*/ 146 w 187"/>
                <a:gd name="T39" fmla="*/ 160 h 183"/>
                <a:gd name="T40" fmla="*/ 186 w 187"/>
                <a:gd name="T41" fmla="*/ 182 h 183"/>
                <a:gd name="T42" fmla="*/ 187 w 187"/>
                <a:gd name="T43" fmla="*/ 181 h 183"/>
                <a:gd name="T44" fmla="*/ 167 w 187"/>
                <a:gd name="T45" fmla="*/ 69 h 183"/>
                <a:gd name="T46" fmla="*/ 150 w 187"/>
                <a:gd name="T47" fmla="*/ 92 h 183"/>
                <a:gd name="T48" fmla="*/ 140 w 187"/>
                <a:gd name="T49" fmla="*/ 114 h 183"/>
                <a:gd name="T50" fmla="*/ 139 w 187"/>
                <a:gd name="T51" fmla="*/ 115 h 183"/>
                <a:gd name="T52" fmla="*/ 134 w 187"/>
                <a:gd name="T53" fmla="*/ 132 h 183"/>
                <a:gd name="T54" fmla="*/ 104 w 187"/>
                <a:gd name="T55" fmla="*/ 159 h 183"/>
                <a:gd name="T56" fmla="*/ 85 w 187"/>
                <a:gd name="T57" fmla="*/ 159 h 183"/>
                <a:gd name="T58" fmla="*/ 55 w 187"/>
                <a:gd name="T59" fmla="*/ 132 h 183"/>
                <a:gd name="T60" fmla="*/ 48 w 187"/>
                <a:gd name="T61" fmla="*/ 104 h 183"/>
                <a:gd name="T62" fmla="*/ 57 w 187"/>
                <a:gd name="T63" fmla="*/ 87 h 183"/>
                <a:gd name="T64" fmla="*/ 76 w 187"/>
                <a:gd name="T65" fmla="*/ 80 h 183"/>
                <a:gd name="T66" fmla="*/ 119 w 187"/>
                <a:gd name="T67" fmla="*/ 60 h 183"/>
                <a:gd name="T68" fmla="*/ 130 w 187"/>
                <a:gd name="T69" fmla="*/ 64 h 183"/>
                <a:gd name="T70" fmla="*/ 135 w 187"/>
                <a:gd name="T71" fmla="*/ 77 h 183"/>
                <a:gd name="T72" fmla="*/ 140 w 187"/>
                <a:gd name="T73" fmla="*/ 75 h 183"/>
                <a:gd name="T74" fmla="*/ 145 w 187"/>
                <a:gd name="T75" fmla="*/ 71 h 183"/>
                <a:gd name="T76" fmla="*/ 150 w 187"/>
                <a:gd name="T77" fmla="*/ 9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7" h="183">
                  <a:moveTo>
                    <a:pt x="167" y="69"/>
                  </a:moveTo>
                  <a:cubicBezTo>
                    <a:pt x="166" y="61"/>
                    <a:pt x="165" y="53"/>
                    <a:pt x="162" y="45"/>
                  </a:cubicBezTo>
                  <a:cubicBezTo>
                    <a:pt x="158" y="35"/>
                    <a:pt x="154" y="27"/>
                    <a:pt x="146" y="20"/>
                  </a:cubicBezTo>
                  <a:cubicBezTo>
                    <a:pt x="139" y="14"/>
                    <a:pt x="124" y="4"/>
                    <a:pt x="112" y="9"/>
                  </a:cubicBezTo>
                  <a:cubicBezTo>
                    <a:pt x="100" y="3"/>
                    <a:pt x="90" y="0"/>
                    <a:pt x="75" y="4"/>
                  </a:cubicBezTo>
                  <a:cubicBezTo>
                    <a:pt x="54" y="9"/>
                    <a:pt x="35" y="22"/>
                    <a:pt x="27" y="45"/>
                  </a:cubicBezTo>
                  <a:cubicBezTo>
                    <a:pt x="24" y="53"/>
                    <a:pt x="23" y="61"/>
                    <a:pt x="22" y="69"/>
                  </a:cubicBezTo>
                  <a:cubicBezTo>
                    <a:pt x="19" y="110"/>
                    <a:pt x="26" y="143"/>
                    <a:pt x="0" y="183"/>
                  </a:cubicBezTo>
                  <a:cubicBezTo>
                    <a:pt x="14" y="174"/>
                    <a:pt x="28" y="166"/>
                    <a:pt x="42" y="160"/>
                  </a:cubicBezTo>
                  <a:cubicBezTo>
                    <a:pt x="46" y="159"/>
                    <a:pt x="46" y="159"/>
                    <a:pt x="46" y="159"/>
                  </a:cubicBezTo>
                  <a:cubicBezTo>
                    <a:pt x="49" y="161"/>
                    <a:pt x="53" y="166"/>
                    <a:pt x="57" y="168"/>
                  </a:cubicBezTo>
                  <a:cubicBezTo>
                    <a:pt x="58" y="169"/>
                    <a:pt x="61" y="161"/>
                    <a:pt x="62" y="156"/>
                  </a:cubicBezTo>
                  <a:cubicBezTo>
                    <a:pt x="62" y="156"/>
                    <a:pt x="62" y="156"/>
                    <a:pt x="62" y="156"/>
                  </a:cubicBezTo>
                  <a:cubicBezTo>
                    <a:pt x="67" y="161"/>
                    <a:pt x="73" y="165"/>
                    <a:pt x="79" y="168"/>
                  </a:cubicBezTo>
                  <a:cubicBezTo>
                    <a:pt x="89" y="174"/>
                    <a:pt x="99" y="174"/>
                    <a:pt x="110" y="168"/>
                  </a:cubicBezTo>
                  <a:cubicBezTo>
                    <a:pt x="115" y="165"/>
                    <a:pt x="121" y="161"/>
                    <a:pt x="127" y="156"/>
                  </a:cubicBezTo>
                  <a:cubicBezTo>
                    <a:pt x="127" y="156"/>
                    <a:pt x="127" y="156"/>
                    <a:pt x="127" y="156"/>
                  </a:cubicBezTo>
                  <a:cubicBezTo>
                    <a:pt x="128" y="161"/>
                    <a:pt x="130" y="169"/>
                    <a:pt x="132" y="168"/>
                  </a:cubicBezTo>
                  <a:cubicBezTo>
                    <a:pt x="135" y="166"/>
                    <a:pt x="140" y="161"/>
                    <a:pt x="142" y="159"/>
                  </a:cubicBezTo>
                  <a:cubicBezTo>
                    <a:pt x="146" y="160"/>
                    <a:pt x="146" y="160"/>
                    <a:pt x="146" y="160"/>
                  </a:cubicBezTo>
                  <a:cubicBezTo>
                    <a:pt x="160" y="166"/>
                    <a:pt x="174" y="173"/>
                    <a:pt x="186" y="182"/>
                  </a:cubicBezTo>
                  <a:cubicBezTo>
                    <a:pt x="186" y="181"/>
                    <a:pt x="187" y="181"/>
                    <a:pt x="187" y="181"/>
                  </a:cubicBezTo>
                  <a:cubicBezTo>
                    <a:pt x="162" y="139"/>
                    <a:pt x="169" y="109"/>
                    <a:pt x="167" y="69"/>
                  </a:cubicBezTo>
                  <a:close/>
                  <a:moveTo>
                    <a:pt x="150" y="92"/>
                  </a:moveTo>
                  <a:cubicBezTo>
                    <a:pt x="149" y="104"/>
                    <a:pt x="144" y="114"/>
                    <a:pt x="140" y="114"/>
                  </a:cubicBezTo>
                  <a:cubicBezTo>
                    <a:pt x="140" y="114"/>
                    <a:pt x="139" y="114"/>
                    <a:pt x="139" y="115"/>
                  </a:cubicBezTo>
                  <a:cubicBezTo>
                    <a:pt x="138" y="121"/>
                    <a:pt x="136" y="127"/>
                    <a:pt x="134" y="132"/>
                  </a:cubicBezTo>
                  <a:cubicBezTo>
                    <a:pt x="128" y="143"/>
                    <a:pt x="118" y="152"/>
                    <a:pt x="104" y="159"/>
                  </a:cubicBezTo>
                  <a:cubicBezTo>
                    <a:pt x="98" y="163"/>
                    <a:pt x="91" y="163"/>
                    <a:pt x="85" y="159"/>
                  </a:cubicBezTo>
                  <a:cubicBezTo>
                    <a:pt x="71" y="152"/>
                    <a:pt x="61" y="143"/>
                    <a:pt x="55" y="132"/>
                  </a:cubicBezTo>
                  <a:cubicBezTo>
                    <a:pt x="51" y="125"/>
                    <a:pt x="49" y="115"/>
                    <a:pt x="48" y="104"/>
                  </a:cubicBezTo>
                  <a:cubicBezTo>
                    <a:pt x="47" y="96"/>
                    <a:pt x="50" y="91"/>
                    <a:pt x="57" y="87"/>
                  </a:cubicBezTo>
                  <a:cubicBezTo>
                    <a:pt x="62" y="85"/>
                    <a:pt x="70" y="82"/>
                    <a:pt x="76" y="80"/>
                  </a:cubicBezTo>
                  <a:cubicBezTo>
                    <a:pt x="89" y="75"/>
                    <a:pt x="104" y="70"/>
                    <a:pt x="119" y="60"/>
                  </a:cubicBezTo>
                  <a:cubicBezTo>
                    <a:pt x="123" y="56"/>
                    <a:pt x="127" y="55"/>
                    <a:pt x="130" y="64"/>
                  </a:cubicBezTo>
                  <a:cubicBezTo>
                    <a:pt x="131" y="68"/>
                    <a:pt x="132" y="74"/>
                    <a:pt x="135" y="77"/>
                  </a:cubicBezTo>
                  <a:cubicBezTo>
                    <a:pt x="137" y="80"/>
                    <a:pt x="138" y="78"/>
                    <a:pt x="140" y="75"/>
                  </a:cubicBezTo>
                  <a:cubicBezTo>
                    <a:pt x="141" y="72"/>
                    <a:pt x="143" y="71"/>
                    <a:pt x="145" y="71"/>
                  </a:cubicBezTo>
                  <a:cubicBezTo>
                    <a:pt x="149" y="71"/>
                    <a:pt x="151" y="80"/>
                    <a:pt x="150"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5" name="Freeform 216">
              <a:extLst>
                <a:ext uri="{FF2B5EF4-FFF2-40B4-BE49-F238E27FC236}">
                  <a16:creationId xmlns:a16="http://schemas.microsoft.com/office/drawing/2014/main" id="{DFCD9137-1CDE-C849-B8C1-74E00D50D5D0}"/>
                </a:ext>
              </a:extLst>
            </p:cNvPr>
            <p:cNvSpPr>
              <a:spLocks/>
            </p:cNvSpPr>
            <p:nvPr/>
          </p:nvSpPr>
          <p:spPr bwMode="auto">
            <a:xfrm>
              <a:off x="6443663" y="647700"/>
              <a:ext cx="131763" cy="161925"/>
            </a:xfrm>
            <a:custGeom>
              <a:avLst/>
              <a:gdLst>
                <a:gd name="T0" fmla="*/ 35 w 35"/>
                <a:gd name="T1" fmla="*/ 39 h 43"/>
                <a:gd name="T2" fmla="*/ 11 w 35"/>
                <a:gd name="T3" fmla="*/ 6 h 43"/>
                <a:gd name="T4" fmla="*/ 0 w 35"/>
                <a:gd name="T5" fmla="*/ 0 h 43"/>
                <a:gd name="T6" fmla="*/ 31 w 35"/>
                <a:gd name="T7" fmla="*/ 43 h 43"/>
                <a:gd name="T8" fmla="*/ 34 w 35"/>
                <a:gd name="T9" fmla="*/ 43 h 43"/>
                <a:gd name="T10" fmla="*/ 35 w 35"/>
                <a:gd name="T11" fmla="*/ 39 h 43"/>
              </a:gdLst>
              <a:ahLst/>
              <a:cxnLst>
                <a:cxn ang="0">
                  <a:pos x="T0" y="T1"/>
                </a:cxn>
                <a:cxn ang="0">
                  <a:pos x="T2" y="T3"/>
                </a:cxn>
                <a:cxn ang="0">
                  <a:pos x="T4" y="T5"/>
                </a:cxn>
                <a:cxn ang="0">
                  <a:pos x="T6" y="T7"/>
                </a:cxn>
                <a:cxn ang="0">
                  <a:pos x="T8" y="T9"/>
                </a:cxn>
                <a:cxn ang="0">
                  <a:pos x="T10" y="T11"/>
                </a:cxn>
              </a:cxnLst>
              <a:rect l="0" t="0" r="r" b="b"/>
              <a:pathLst>
                <a:path w="35" h="43">
                  <a:moveTo>
                    <a:pt x="35" y="39"/>
                  </a:moveTo>
                  <a:cubicBezTo>
                    <a:pt x="11" y="6"/>
                    <a:pt x="11" y="6"/>
                    <a:pt x="11" y="6"/>
                  </a:cubicBezTo>
                  <a:cubicBezTo>
                    <a:pt x="7" y="4"/>
                    <a:pt x="4" y="2"/>
                    <a:pt x="0" y="0"/>
                  </a:cubicBezTo>
                  <a:cubicBezTo>
                    <a:pt x="31" y="43"/>
                    <a:pt x="31" y="43"/>
                    <a:pt x="31" y="43"/>
                  </a:cubicBezTo>
                  <a:cubicBezTo>
                    <a:pt x="34" y="43"/>
                    <a:pt x="34" y="43"/>
                    <a:pt x="34" y="43"/>
                  </a:cubicBezTo>
                  <a:cubicBezTo>
                    <a:pt x="34" y="42"/>
                    <a:pt x="34" y="40"/>
                    <a:pt x="35"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6" name="Freeform 217">
              <a:extLst>
                <a:ext uri="{FF2B5EF4-FFF2-40B4-BE49-F238E27FC236}">
                  <a16:creationId xmlns:a16="http://schemas.microsoft.com/office/drawing/2014/main" id="{BACC897C-31F6-5A4B-AB9F-1CF84020DD28}"/>
                </a:ext>
              </a:extLst>
            </p:cNvPr>
            <p:cNvSpPr>
              <a:spLocks/>
            </p:cNvSpPr>
            <p:nvPr/>
          </p:nvSpPr>
          <p:spPr bwMode="auto">
            <a:xfrm>
              <a:off x="6245225" y="787400"/>
              <a:ext cx="138113" cy="363538"/>
            </a:xfrm>
            <a:custGeom>
              <a:avLst/>
              <a:gdLst>
                <a:gd name="T0" fmla="*/ 87 w 87"/>
                <a:gd name="T1" fmla="*/ 0 h 229"/>
                <a:gd name="T2" fmla="*/ 85 w 87"/>
                <a:gd name="T3" fmla="*/ 0 h 229"/>
                <a:gd name="T4" fmla="*/ 52 w 87"/>
                <a:gd name="T5" fmla="*/ 219 h 229"/>
                <a:gd name="T6" fmla="*/ 0 w 87"/>
                <a:gd name="T7" fmla="*/ 2 h 229"/>
                <a:gd name="T8" fmla="*/ 0 w 87"/>
                <a:gd name="T9" fmla="*/ 2 h 229"/>
                <a:gd name="T10" fmla="*/ 54 w 87"/>
                <a:gd name="T11" fmla="*/ 229 h 229"/>
                <a:gd name="T12" fmla="*/ 87 w 87"/>
                <a:gd name="T13" fmla="*/ 0 h 229"/>
              </a:gdLst>
              <a:ahLst/>
              <a:cxnLst>
                <a:cxn ang="0">
                  <a:pos x="T0" y="T1"/>
                </a:cxn>
                <a:cxn ang="0">
                  <a:pos x="T2" y="T3"/>
                </a:cxn>
                <a:cxn ang="0">
                  <a:pos x="T4" y="T5"/>
                </a:cxn>
                <a:cxn ang="0">
                  <a:pos x="T6" y="T7"/>
                </a:cxn>
                <a:cxn ang="0">
                  <a:pos x="T8" y="T9"/>
                </a:cxn>
                <a:cxn ang="0">
                  <a:pos x="T10" y="T11"/>
                </a:cxn>
                <a:cxn ang="0">
                  <a:pos x="T12" y="T13"/>
                </a:cxn>
              </a:cxnLst>
              <a:rect l="0" t="0" r="r" b="b"/>
              <a:pathLst>
                <a:path w="87" h="229">
                  <a:moveTo>
                    <a:pt x="87" y="0"/>
                  </a:moveTo>
                  <a:lnTo>
                    <a:pt x="85" y="0"/>
                  </a:lnTo>
                  <a:lnTo>
                    <a:pt x="52" y="219"/>
                  </a:lnTo>
                  <a:lnTo>
                    <a:pt x="0" y="2"/>
                  </a:lnTo>
                  <a:lnTo>
                    <a:pt x="0" y="2"/>
                  </a:lnTo>
                  <a:lnTo>
                    <a:pt x="54" y="229"/>
                  </a:lnTo>
                  <a:lnTo>
                    <a:pt x="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7" name="Freeform 218">
              <a:extLst>
                <a:ext uri="{FF2B5EF4-FFF2-40B4-BE49-F238E27FC236}">
                  <a16:creationId xmlns:a16="http://schemas.microsoft.com/office/drawing/2014/main" id="{82C728A3-16AD-9448-89A2-E4AE8CC54F31}"/>
                </a:ext>
              </a:extLst>
            </p:cNvPr>
            <p:cNvSpPr>
              <a:spLocks/>
            </p:cNvSpPr>
            <p:nvPr/>
          </p:nvSpPr>
          <p:spPr bwMode="auto">
            <a:xfrm>
              <a:off x="6045200" y="647700"/>
              <a:ext cx="120650" cy="173038"/>
            </a:xfrm>
            <a:custGeom>
              <a:avLst/>
              <a:gdLst>
                <a:gd name="T0" fmla="*/ 6 w 32"/>
                <a:gd name="T1" fmla="*/ 45 h 46"/>
                <a:gd name="T2" fmla="*/ 32 w 32"/>
                <a:gd name="T3" fmla="*/ 0 h 46"/>
                <a:gd name="T4" fmla="*/ 24 w 32"/>
                <a:gd name="T5" fmla="*/ 5 h 46"/>
                <a:gd name="T6" fmla="*/ 0 w 32"/>
                <a:gd name="T7" fmla="*/ 46 h 46"/>
                <a:gd name="T8" fmla="*/ 6 w 32"/>
                <a:gd name="T9" fmla="*/ 45 h 46"/>
              </a:gdLst>
              <a:ahLst/>
              <a:cxnLst>
                <a:cxn ang="0">
                  <a:pos x="T0" y="T1"/>
                </a:cxn>
                <a:cxn ang="0">
                  <a:pos x="T2" y="T3"/>
                </a:cxn>
                <a:cxn ang="0">
                  <a:pos x="T4" y="T5"/>
                </a:cxn>
                <a:cxn ang="0">
                  <a:pos x="T6" y="T7"/>
                </a:cxn>
                <a:cxn ang="0">
                  <a:pos x="T8" y="T9"/>
                </a:cxn>
              </a:cxnLst>
              <a:rect l="0" t="0" r="r" b="b"/>
              <a:pathLst>
                <a:path w="32" h="46">
                  <a:moveTo>
                    <a:pt x="6" y="45"/>
                  </a:moveTo>
                  <a:cubicBezTo>
                    <a:pt x="32" y="0"/>
                    <a:pt x="32" y="0"/>
                    <a:pt x="32" y="0"/>
                  </a:cubicBezTo>
                  <a:cubicBezTo>
                    <a:pt x="30" y="2"/>
                    <a:pt x="27" y="4"/>
                    <a:pt x="24" y="5"/>
                  </a:cubicBezTo>
                  <a:cubicBezTo>
                    <a:pt x="0" y="46"/>
                    <a:pt x="0" y="46"/>
                    <a:pt x="0" y="46"/>
                  </a:cubicBezTo>
                  <a:lnTo>
                    <a:pt x="6"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8" name="Freeform 219">
              <a:extLst>
                <a:ext uri="{FF2B5EF4-FFF2-40B4-BE49-F238E27FC236}">
                  <a16:creationId xmlns:a16="http://schemas.microsoft.com/office/drawing/2014/main" id="{85D2826F-DBFE-7D4F-9652-12E9B04FD964}"/>
                </a:ext>
              </a:extLst>
            </p:cNvPr>
            <p:cNvSpPr>
              <a:spLocks/>
            </p:cNvSpPr>
            <p:nvPr/>
          </p:nvSpPr>
          <p:spPr bwMode="auto">
            <a:xfrm>
              <a:off x="6570663" y="793750"/>
              <a:ext cx="19050" cy="19050"/>
            </a:xfrm>
            <a:custGeom>
              <a:avLst/>
              <a:gdLst>
                <a:gd name="T0" fmla="*/ 1 w 5"/>
                <a:gd name="T1" fmla="*/ 0 h 5"/>
                <a:gd name="T2" fmla="*/ 0 w 5"/>
                <a:gd name="T3" fmla="*/ 4 h 5"/>
                <a:gd name="T4" fmla="*/ 5 w 5"/>
                <a:gd name="T5" fmla="*/ 5 h 5"/>
                <a:gd name="T6" fmla="*/ 1 w 5"/>
                <a:gd name="T7" fmla="*/ 0 h 5"/>
              </a:gdLst>
              <a:ahLst/>
              <a:cxnLst>
                <a:cxn ang="0">
                  <a:pos x="T0" y="T1"/>
                </a:cxn>
                <a:cxn ang="0">
                  <a:pos x="T2" y="T3"/>
                </a:cxn>
                <a:cxn ang="0">
                  <a:pos x="T4" y="T5"/>
                </a:cxn>
                <a:cxn ang="0">
                  <a:pos x="T6" y="T7"/>
                </a:cxn>
              </a:cxnLst>
              <a:rect l="0" t="0" r="r" b="b"/>
              <a:pathLst>
                <a:path w="5" h="5">
                  <a:moveTo>
                    <a:pt x="1" y="0"/>
                  </a:moveTo>
                  <a:cubicBezTo>
                    <a:pt x="0" y="1"/>
                    <a:pt x="0" y="3"/>
                    <a:pt x="0" y="4"/>
                  </a:cubicBezTo>
                  <a:cubicBezTo>
                    <a:pt x="5" y="5"/>
                    <a:pt x="5" y="5"/>
                    <a:pt x="5" y="5"/>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29" name="Freeform 220">
              <a:extLst>
                <a:ext uri="{FF2B5EF4-FFF2-40B4-BE49-F238E27FC236}">
                  <a16:creationId xmlns:a16="http://schemas.microsoft.com/office/drawing/2014/main" id="{BA584B5C-9D96-194A-8178-6E78C2558E23}"/>
                </a:ext>
              </a:extLst>
            </p:cNvPr>
            <p:cNvSpPr>
              <a:spLocks/>
            </p:cNvSpPr>
            <p:nvPr/>
          </p:nvSpPr>
          <p:spPr bwMode="auto">
            <a:xfrm>
              <a:off x="6642100" y="666750"/>
              <a:ext cx="7938" cy="7938"/>
            </a:xfrm>
            <a:custGeom>
              <a:avLst/>
              <a:gdLst>
                <a:gd name="T0" fmla="*/ 1 w 2"/>
                <a:gd name="T1" fmla="*/ 0 h 2"/>
                <a:gd name="T2" fmla="*/ 0 w 2"/>
                <a:gd name="T3" fmla="*/ 1 h 2"/>
                <a:gd name="T4" fmla="*/ 2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0" y="0"/>
                    <a:pt x="0" y="1"/>
                  </a:cubicBezTo>
                  <a:cubicBezTo>
                    <a:pt x="1" y="1"/>
                    <a:pt x="2" y="2"/>
                    <a:pt x="2" y="2"/>
                  </a:cubicBezTo>
                  <a:cubicBezTo>
                    <a:pt x="2"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30" name="Freeform 221">
              <a:extLst>
                <a:ext uri="{FF2B5EF4-FFF2-40B4-BE49-F238E27FC236}">
                  <a16:creationId xmlns:a16="http://schemas.microsoft.com/office/drawing/2014/main" id="{E1E0FD41-2B56-7F47-982C-1CE1891228C0}"/>
                </a:ext>
              </a:extLst>
            </p:cNvPr>
            <p:cNvSpPr>
              <a:spLocks/>
            </p:cNvSpPr>
            <p:nvPr/>
          </p:nvSpPr>
          <p:spPr bwMode="auto">
            <a:xfrm>
              <a:off x="5827713" y="666750"/>
              <a:ext cx="954088" cy="760413"/>
            </a:xfrm>
            <a:custGeom>
              <a:avLst/>
              <a:gdLst>
                <a:gd name="T0" fmla="*/ 54 w 254"/>
                <a:gd name="T1" fmla="*/ 86 h 203"/>
                <a:gd name="T2" fmla="*/ 54 w 254"/>
                <a:gd name="T3" fmla="*/ 89 h 203"/>
                <a:gd name="T4" fmla="*/ 0 w 254"/>
                <a:gd name="T5" fmla="*/ 127 h 203"/>
                <a:gd name="T6" fmla="*/ 254 w 254"/>
                <a:gd name="T7" fmla="*/ 127 h 203"/>
                <a:gd name="T8" fmla="*/ 193 w 254"/>
                <a:gd name="T9" fmla="*/ 87 h 203"/>
                <a:gd name="T10" fmla="*/ 193 w 254"/>
                <a:gd name="T11" fmla="*/ 86 h 203"/>
                <a:gd name="T12" fmla="*/ 197 w 254"/>
                <a:gd name="T13" fmla="*/ 42 h 203"/>
                <a:gd name="T14" fmla="*/ 148 w 254"/>
                <a:gd name="T15" fmla="*/ 32 h 203"/>
                <a:gd name="T16" fmla="*/ 134 w 254"/>
                <a:gd name="T17" fmla="*/ 129 h 203"/>
                <a:gd name="T18" fmla="*/ 111 w 254"/>
                <a:gd name="T19" fmla="*/ 33 h 203"/>
                <a:gd name="T20" fmla="*/ 62 w 254"/>
                <a:gd name="T21" fmla="*/ 43 h 203"/>
                <a:gd name="T22" fmla="*/ 64 w 254"/>
                <a:gd name="T23" fmla="*/ 40 h 203"/>
                <a:gd name="T24" fmla="*/ 58 w 254"/>
                <a:gd name="T25" fmla="*/ 41 h 203"/>
                <a:gd name="T26" fmla="*/ 82 w 254"/>
                <a:gd name="T27" fmla="*/ 0 h 203"/>
                <a:gd name="T28" fmla="*/ 40 w 254"/>
                <a:gd name="T29" fmla="*/ 15 h 203"/>
                <a:gd name="T30" fmla="*/ 54 w 254"/>
                <a:gd name="T31" fmla="*/ 86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4" h="203">
                  <a:moveTo>
                    <a:pt x="54" y="86"/>
                  </a:moveTo>
                  <a:cubicBezTo>
                    <a:pt x="54" y="87"/>
                    <a:pt x="54" y="88"/>
                    <a:pt x="54" y="89"/>
                  </a:cubicBezTo>
                  <a:cubicBezTo>
                    <a:pt x="39" y="106"/>
                    <a:pt x="20" y="119"/>
                    <a:pt x="0" y="127"/>
                  </a:cubicBezTo>
                  <a:cubicBezTo>
                    <a:pt x="67" y="203"/>
                    <a:pt x="187" y="203"/>
                    <a:pt x="254" y="127"/>
                  </a:cubicBezTo>
                  <a:cubicBezTo>
                    <a:pt x="231" y="120"/>
                    <a:pt x="210" y="106"/>
                    <a:pt x="193" y="87"/>
                  </a:cubicBezTo>
                  <a:cubicBezTo>
                    <a:pt x="193" y="87"/>
                    <a:pt x="193" y="86"/>
                    <a:pt x="193" y="86"/>
                  </a:cubicBezTo>
                  <a:cubicBezTo>
                    <a:pt x="193" y="70"/>
                    <a:pt x="194" y="55"/>
                    <a:pt x="197" y="42"/>
                  </a:cubicBezTo>
                  <a:cubicBezTo>
                    <a:pt x="148" y="32"/>
                    <a:pt x="148" y="32"/>
                    <a:pt x="148" y="32"/>
                  </a:cubicBezTo>
                  <a:cubicBezTo>
                    <a:pt x="134" y="129"/>
                    <a:pt x="134" y="129"/>
                    <a:pt x="134" y="129"/>
                  </a:cubicBezTo>
                  <a:cubicBezTo>
                    <a:pt x="111" y="33"/>
                    <a:pt x="111" y="33"/>
                    <a:pt x="111" y="33"/>
                  </a:cubicBezTo>
                  <a:cubicBezTo>
                    <a:pt x="62" y="43"/>
                    <a:pt x="62" y="43"/>
                    <a:pt x="62" y="43"/>
                  </a:cubicBezTo>
                  <a:cubicBezTo>
                    <a:pt x="64" y="40"/>
                    <a:pt x="64" y="40"/>
                    <a:pt x="64" y="40"/>
                  </a:cubicBezTo>
                  <a:cubicBezTo>
                    <a:pt x="58" y="41"/>
                    <a:pt x="58" y="41"/>
                    <a:pt x="58" y="41"/>
                  </a:cubicBezTo>
                  <a:cubicBezTo>
                    <a:pt x="82" y="0"/>
                    <a:pt x="82" y="0"/>
                    <a:pt x="82" y="0"/>
                  </a:cubicBezTo>
                  <a:cubicBezTo>
                    <a:pt x="68" y="7"/>
                    <a:pt x="54" y="6"/>
                    <a:pt x="40" y="15"/>
                  </a:cubicBezTo>
                  <a:cubicBezTo>
                    <a:pt x="51" y="35"/>
                    <a:pt x="54" y="58"/>
                    <a:pt x="54"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31" name="Freeform 222">
              <a:extLst>
                <a:ext uri="{FF2B5EF4-FFF2-40B4-BE49-F238E27FC236}">
                  <a16:creationId xmlns:a16="http://schemas.microsoft.com/office/drawing/2014/main" id="{D4448800-902D-544F-8958-AC345F2802AF}"/>
                </a:ext>
              </a:extLst>
            </p:cNvPr>
            <p:cNvSpPr>
              <a:spLocks/>
            </p:cNvSpPr>
            <p:nvPr/>
          </p:nvSpPr>
          <p:spPr bwMode="auto">
            <a:xfrm>
              <a:off x="6559550" y="809625"/>
              <a:ext cx="11113" cy="11113"/>
            </a:xfrm>
            <a:custGeom>
              <a:avLst/>
              <a:gdLst>
                <a:gd name="T0" fmla="*/ 3 w 3"/>
                <a:gd name="T1" fmla="*/ 0 h 3"/>
                <a:gd name="T2" fmla="*/ 0 w 3"/>
                <a:gd name="T3" fmla="*/ 0 h 3"/>
                <a:gd name="T4" fmla="*/ 2 w 3"/>
                <a:gd name="T5" fmla="*/ 3 h 3"/>
                <a:gd name="T6" fmla="*/ 3 w 3"/>
                <a:gd name="T7" fmla="*/ 0 h 3"/>
              </a:gdLst>
              <a:ahLst/>
              <a:cxnLst>
                <a:cxn ang="0">
                  <a:pos x="T0" y="T1"/>
                </a:cxn>
                <a:cxn ang="0">
                  <a:pos x="T2" y="T3"/>
                </a:cxn>
                <a:cxn ang="0">
                  <a:pos x="T4" y="T5"/>
                </a:cxn>
                <a:cxn ang="0">
                  <a:pos x="T6" y="T7"/>
                </a:cxn>
              </a:cxnLst>
              <a:rect l="0" t="0" r="r" b="b"/>
              <a:pathLst>
                <a:path w="3" h="3">
                  <a:moveTo>
                    <a:pt x="3" y="0"/>
                  </a:moveTo>
                  <a:cubicBezTo>
                    <a:pt x="0" y="0"/>
                    <a:pt x="0" y="0"/>
                    <a:pt x="0" y="0"/>
                  </a:cubicBezTo>
                  <a:cubicBezTo>
                    <a:pt x="2" y="3"/>
                    <a:pt x="2" y="3"/>
                    <a:pt x="2" y="3"/>
                  </a:cubicBezTo>
                  <a:cubicBezTo>
                    <a:pt x="2" y="2"/>
                    <a:pt x="2" y="1"/>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32" name="Freeform 223">
              <a:extLst>
                <a:ext uri="{FF2B5EF4-FFF2-40B4-BE49-F238E27FC236}">
                  <a16:creationId xmlns:a16="http://schemas.microsoft.com/office/drawing/2014/main" id="{B74EE3C0-4C0F-ED40-85A6-B9A9309DE10D}"/>
                </a:ext>
              </a:extLst>
            </p:cNvPr>
            <p:cNvSpPr>
              <a:spLocks/>
            </p:cNvSpPr>
            <p:nvPr/>
          </p:nvSpPr>
          <p:spPr bwMode="auto">
            <a:xfrm>
              <a:off x="6484938" y="671513"/>
              <a:ext cx="123825" cy="122238"/>
            </a:xfrm>
            <a:custGeom>
              <a:avLst/>
              <a:gdLst>
                <a:gd name="T0" fmla="*/ 33 w 33"/>
                <a:gd name="T1" fmla="*/ 11 h 33"/>
                <a:gd name="T2" fmla="*/ 0 w 33"/>
                <a:gd name="T3" fmla="*/ 0 h 33"/>
                <a:gd name="T4" fmla="*/ 24 w 33"/>
                <a:gd name="T5" fmla="*/ 33 h 33"/>
                <a:gd name="T6" fmla="*/ 33 w 33"/>
                <a:gd name="T7" fmla="*/ 11 h 33"/>
              </a:gdLst>
              <a:ahLst/>
              <a:cxnLst>
                <a:cxn ang="0">
                  <a:pos x="T0" y="T1"/>
                </a:cxn>
                <a:cxn ang="0">
                  <a:pos x="T2" y="T3"/>
                </a:cxn>
                <a:cxn ang="0">
                  <a:pos x="T4" y="T5"/>
                </a:cxn>
                <a:cxn ang="0">
                  <a:pos x="T6" y="T7"/>
                </a:cxn>
              </a:cxnLst>
              <a:rect l="0" t="0" r="r" b="b"/>
              <a:pathLst>
                <a:path w="33" h="33">
                  <a:moveTo>
                    <a:pt x="33" y="11"/>
                  </a:moveTo>
                  <a:cubicBezTo>
                    <a:pt x="22" y="6"/>
                    <a:pt x="11" y="4"/>
                    <a:pt x="0" y="0"/>
                  </a:cubicBezTo>
                  <a:cubicBezTo>
                    <a:pt x="24" y="33"/>
                    <a:pt x="24" y="33"/>
                    <a:pt x="24" y="33"/>
                  </a:cubicBezTo>
                  <a:cubicBezTo>
                    <a:pt x="26" y="25"/>
                    <a:pt x="29" y="18"/>
                    <a:pt x="33"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33" name="Freeform 224">
              <a:extLst>
                <a:ext uri="{FF2B5EF4-FFF2-40B4-BE49-F238E27FC236}">
                  <a16:creationId xmlns:a16="http://schemas.microsoft.com/office/drawing/2014/main" id="{1A4503BB-2E01-0A41-9101-141F5EE915E1}"/>
                </a:ext>
              </a:extLst>
            </p:cNvPr>
            <p:cNvSpPr>
              <a:spLocks/>
            </p:cNvSpPr>
            <p:nvPr/>
          </p:nvSpPr>
          <p:spPr bwMode="auto">
            <a:xfrm>
              <a:off x="5827713" y="723900"/>
              <a:ext cx="203200" cy="419100"/>
            </a:xfrm>
            <a:custGeom>
              <a:avLst/>
              <a:gdLst>
                <a:gd name="T0" fmla="*/ 54 w 54"/>
                <a:gd name="T1" fmla="*/ 74 h 112"/>
                <a:gd name="T2" fmla="*/ 54 w 54"/>
                <a:gd name="T3" fmla="*/ 71 h 112"/>
                <a:gd name="T4" fmla="*/ 40 w 54"/>
                <a:gd name="T5" fmla="*/ 0 h 112"/>
                <a:gd name="T6" fmla="*/ 23 w 54"/>
                <a:gd name="T7" fmla="*/ 16 h 112"/>
                <a:gd name="T8" fmla="*/ 0 w 54"/>
                <a:gd name="T9" fmla="*/ 111 h 112"/>
                <a:gd name="T10" fmla="*/ 0 w 54"/>
                <a:gd name="T11" fmla="*/ 112 h 112"/>
                <a:gd name="T12" fmla="*/ 54 w 54"/>
                <a:gd name="T13" fmla="*/ 74 h 112"/>
              </a:gdLst>
              <a:ahLst/>
              <a:cxnLst>
                <a:cxn ang="0">
                  <a:pos x="T0" y="T1"/>
                </a:cxn>
                <a:cxn ang="0">
                  <a:pos x="T2" y="T3"/>
                </a:cxn>
                <a:cxn ang="0">
                  <a:pos x="T4" y="T5"/>
                </a:cxn>
                <a:cxn ang="0">
                  <a:pos x="T6" y="T7"/>
                </a:cxn>
                <a:cxn ang="0">
                  <a:pos x="T8" y="T9"/>
                </a:cxn>
                <a:cxn ang="0">
                  <a:pos x="T10" y="T11"/>
                </a:cxn>
                <a:cxn ang="0">
                  <a:pos x="T12" y="T13"/>
                </a:cxn>
              </a:cxnLst>
              <a:rect l="0" t="0" r="r" b="b"/>
              <a:pathLst>
                <a:path w="54" h="112">
                  <a:moveTo>
                    <a:pt x="54" y="74"/>
                  </a:moveTo>
                  <a:cubicBezTo>
                    <a:pt x="54" y="73"/>
                    <a:pt x="54" y="72"/>
                    <a:pt x="54" y="71"/>
                  </a:cubicBezTo>
                  <a:cubicBezTo>
                    <a:pt x="54" y="43"/>
                    <a:pt x="51" y="20"/>
                    <a:pt x="40" y="0"/>
                  </a:cubicBezTo>
                  <a:cubicBezTo>
                    <a:pt x="34" y="4"/>
                    <a:pt x="28" y="8"/>
                    <a:pt x="23" y="16"/>
                  </a:cubicBezTo>
                  <a:cubicBezTo>
                    <a:pt x="3" y="41"/>
                    <a:pt x="0" y="72"/>
                    <a:pt x="0" y="111"/>
                  </a:cubicBezTo>
                  <a:cubicBezTo>
                    <a:pt x="0" y="112"/>
                    <a:pt x="0" y="112"/>
                    <a:pt x="0" y="112"/>
                  </a:cubicBezTo>
                  <a:cubicBezTo>
                    <a:pt x="20" y="104"/>
                    <a:pt x="39" y="91"/>
                    <a:pt x="54"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34" name="Freeform 225">
              <a:extLst>
                <a:ext uri="{FF2B5EF4-FFF2-40B4-BE49-F238E27FC236}">
                  <a16:creationId xmlns:a16="http://schemas.microsoft.com/office/drawing/2014/main" id="{B70134BD-A910-F349-B6ED-669BC8E7EDFD}"/>
                </a:ext>
              </a:extLst>
            </p:cNvPr>
            <p:cNvSpPr>
              <a:spLocks/>
            </p:cNvSpPr>
            <p:nvPr/>
          </p:nvSpPr>
          <p:spPr bwMode="auto">
            <a:xfrm>
              <a:off x="6551613" y="711200"/>
              <a:ext cx="233363" cy="431800"/>
            </a:xfrm>
            <a:custGeom>
              <a:avLst/>
              <a:gdLst>
                <a:gd name="T0" fmla="*/ 10 w 62"/>
                <a:gd name="T1" fmla="*/ 27 h 115"/>
                <a:gd name="T2" fmla="*/ 5 w 62"/>
                <a:gd name="T3" fmla="*/ 26 h 115"/>
                <a:gd name="T4" fmla="*/ 4 w 62"/>
                <a:gd name="T5" fmla="*/ 29 h 115"/>
                <a:gd name="T6" fmla="*/ 4 w 62"/>
                <a:gd name="T7" fmla="*/ 30 h 115"/>
                <a:gd name="T8" fmla="*/ 4 w 62"/>
                <a:gd name="T9" fmla="*/ 30 h 115"/>
                <a:gd name="T10" fmla="*/ 0 w 62"/>
                <a:gd name="T11" fmla="*/ 74 h 115"/>
                <a:gd name="T12" fmla="*/ 0 w 62"/>
                <a:gd name="T13" fmla="*/ 75 h 115"/>
                <a:gd name="T14" fmla="*/ 61 w 62"/>
                <a:gd name="T15" fmla="*/ 115 h 115"/>
                <a:gd name="T16" fmla="*/ 62 w 62"/>
                <a:gd name="T17" fmla="*/ 114 h 115"/>
                <a:gd name="T18" fmla="*/ 39 w 62"/>
                <a:gd name="T19" fmla="*/ 19 h 115"/>
                <a:gd name="T20" fmla="*/ 15 w 62"/>
                <a:gd name="T21" fmla="*/ 0 h 115"/>
                <a:gd name="T22" fmla="*/ 6 w 62"/>
                <a:gd name="T23" fmla="*/ 22 h 115"/>
                <a:gd name="T24" fmla="*/ 10 w 62"/>
                <a:gd name="T25" fmla="*/ 2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115">
                  <a:moveTo>
                    <a:pt x="10" y="27"/>
                  </a:moveTo>
                  <a:cubicBezTo>
                    <a:pt x="5" y="26"/>
                    <a:pt x="5" y="26"/>
                    <a:pt x="5" y="26"/>
                  </a:cubicBezTo>
                  <a:cubicBezTo>
                    <a:pt x="4" y="27"/>
                    <a:pt x="4" y="28"/>
                    <a:pt x="4" y="29"/>
                  </a:cubicBezTo>
                  <a:cubicBezTo>
                    <a:pt x="4" y="30"/>
                    <a:pt x="4" y="30"/>
                    <a:pt x="4" y="30"/>
                  </a:cubicBezTo>
                  <a:cubicBezTo>
                    <a:pt x="4" y="30"/>
                    <a:pt x="4" y="30"/>
                    <a:pt x="4" y="30"/>
                  </a:cubicBezTo>
                  <a:cubicBezTo>
                    <a:pt x="1" y="43"/>
                    <a:pt x="0" y="58"/>
                    <a:pt x="0" y="74"/>
                  </a:cubicBezTo>
                  <a:cubicBezTo>
                    <a:pt x="0" y="74"/>
                    <a:pt x="0" y="75"/>
                    <a:pt x="0" y="75"/>
                  </a:cubicBezTo>
                  <a:cubicBezTo>
                    <a:pt x="17" y="94"/>
                    <a:pt x="38" y="108"/>
                    <a:pt x="61" y="115"/>
                  </a:cubicBezTo>
                  <a:cubicBezTo>
                    <a:pt x="61" y="115"/>
                    <a:pt x="61" y="115"/>
                    <a:pt x="62" y="114"/>
                  </a:cubicBezTo>
                  <a:cubicBezTo>
                    <a:pt x="62" y="75"/>
                    <a:pt x="59" y="44"/>
                    <a:pt x="39" y="19"/>
                  </a:cubicBezTo>
                  <a:cubicBezTo>
                    <a:pt x="31" y="9"/>
                    <a:pt x="23" y="3"/>
                    <a:pt x="15" y="0"/>
                  </a:cubicBezTo>
                  <a:cubicBezTo>
                    <a:pt x="11" y="7"/>
                    <a:pt x="8" y="14"/>
                    <a:pt x="6" y="22"/>
                  </a:cubicBezTo>
                  <a:lnTo>
                    <a:pt x="10"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grpSp>
      <p:sp>
        <p:nvSpPr>
          <p:cNvPr id="35" name="Down Arrow 34">
            <a:extLst>
              <a:ext uri="{FF2B5EF4-FFF2-40B4-BE49-F238E27FC236}">
                <a16:creationId xmlns:a16="http://schemas.microsoft.com/office/drawing/2014/main" id="{0188FDA3-1208-4A4F-89CD-1C0BB5C0823E}"/>
              </a:ext>
            </a:extLst>
          </p:cNvPr>
          <p:cNvSpPr/>
          <p:nvPr/>
        </p:nvSpPr>
        <p:spPr>
          <a:xfrm rot="16200000">
            <a:off x="1611076" y="2373189"/>
            <a:ext cx="777530" cy="594582"/>
          </a:xfrm>
          <a:prstGeom prst="downArrow">
            <a:avLst/>
          </a:prstGeom>
          <a:solidFill>
            <a:schemeClr val="accent1">
              <a:lumMod val="60000"/>
              <a:lumOff val="40000"/>
            </a:schemeClr>
          </a:solidFill>
          <a:ln w="9525">
            <a:noFill/>
            <a:miter lim="800000"/>
            <a:headEnd/>
            <a:tailEnd/>
          </a:ln>
          <a:effectLst/>
        </p:spPr>
        <p:txBody>
          <a:bodyPr wrap="square" tIns="91440" bIns="91440" rtlCol="0" anchor="t">
            <a:prstTxWarp prst="textNoShape">
              <a:avLst/>
            </a:prstTxWarp>
            <a:noAutofit/>
          </a:bodyPr>
          <a:lstStyle/>
          <a:p>
            <a:pPr algn="ctr"/>
            <a:endParaRPr lang="en-GB" kern="0" err="1">
              <a:solidFill>
                <a:prstClr val="white"/>
              </a:solidFill>
            </a:endParaRPr>
          </a:p>
        </p:txBody>
      </p:sp>
      <p:pic>
        <p:nvPicPr>
          <p:cNvPr id="36" name="Picture 35" descr="hadoop-pic1.png">
            <a:extLst>
              <a:ext uri="{FF2B5EF4-FFF2-40B4-BE49-F238E27FC236}">
                <a16:creationId xmlns:a16="http://schemas.microsoft.com/office/drawing/2014/main" id="{83CC6845-80EC-674B-9B39-DBCFF8BB9D2A}"/>
              </a:ext>
            </a:extLst>
          </p:cNvPr>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244537" y="4172243"/>
            <a:ext cx="1091494" cy="485834"/>
          </a:xfrm>
          <a:prstGeom prst="rect">
            <a:avLst/>
          </a:prstGeom>
        </p:spPr>
      </p:pic>
      <p:pic>
        <p:nvPicPr>
          <p:cNvPr id="37" name="Picture 36" descr="m348_oracle.png">
            <a:extLst>
              <a:ext uri="{FF2B5EF4-FFF2-40B4-BE49-F238E27FC236}">
                <a16:creationId xmlns:a16="http://schemas.microsoft.com/office/drawing/2014/main" id="{671459F8-37F9-2B44-BC73-5F42BB56064E}"/>
              </a:ext>
            </a:extLst>
          </p:cNvPr>
          <p:cNvPicPr>
            <a:picLocks noChangeAspect="1"/>
          </p:cNvPicPr>
          <p:nvPr/>
        </p:nvPicPr>
        <p:blipFill>
          <a:blip r:embed="rId4">
            <a:grayscl/>
            <a:extLst>
              <a:ext uri="{28A0092B-C50C-407E-A947-70E740481C1C}">
                <a14:useLocalDpi xmlns:a14="http://schemas.microsoft.com/office/drawing/2010/main" val="0"/>
              </a:ext>
            </a:extLst>
          </a:blip>
          <a:stretch>
            <a:fillRect/>
          </a:stretch>
        </p:blipFill>
        <p:spPr>
          <a:xfrm>
            <a:off x="359479" y="4937564"/>
            <a:ext cx="833216" cy="199096"/>
          </a:xfrm>
          <a:prstGeom prst="rect">
            <a:avLst/>
          </a:prstGeom>
        </p:spPr>
      </p:pic>
      <p:sp>
        <p:nvSpPr>
          <p:cNvPr id="38" name="TextBox 37">
            <a:extLst>
              <a:ext uri="{FF2B5EF4-FFF2-40B4-BE49-F238E27FC236}">
                <a16:creationId xmlns:a16="http://schemas.microsoft.com/office/drawing/2014/main" id="{A9A642C6-A936-E844-B5D6-C662285E259E}"/>
              </a:ext>
            </a:extLst>
          </p:cNvPr>
          <p:cNvSpPr txBox="1"/>
          <p:nvPr/>
        </p:nvSpPr>
        <p:spPr>
          <a:xfrm>
            <a:off x="60440" y="3216795"/>
            <a:ext cx="1561270" cy="620170"/>
          </a:xfrm>
          <a:prstGeom prst="rect">
            <a:avLst/>
          </a:prstGeom>
          <a:noFill/>
        </p:spPr>
        <p:txBody>
          <a:bodyPr wrap="square" rtlCol="0">
            <a:spAutoFit/>
          </a:bodyPr>
          <a:lstStyle/>
          <a:p>
            <a:pPr algn="ctr">
              <a:lnSpc>
                <a:spcPct val="95000"/>
              </a:lnSpc>
              <a:spcBef>
                <a:spcPts val="400"/>
              </a:spcBef>
            </a:pPr>
            <a:r>
              <a:rPr lang="en-GB" sz="1200" kern="1200">
                <a:solidFill>
                  <a:srgbClr val="231F20"/>
                </a:solidFill>
                <a:latin typeface="+mn-lt"/>
              </a:rPr>
              <a:t>Capture </a:t>
            </a:r>
            <a:r>
              <a:rPr lang="en-GB" sz="1200" b="1" kern="1200">
                <a:solidFill>
                  <a:srgbClr val="231F20"/>
                </a:solidFill>
                <a:latin typeface="+mn-lt"/>
              </a:rPr>
              <a:t>data</a:t>
            </a:r>
            <a:r>
              <a:rPr lang="en-GB" sz="1200" kern="1200">
                <a:solidFill>
                  <a:srgbClr val="231F20"/>
                </a:solidFill>
                <a:latin typeface="+mn-lt"/>
              </a:rPr>
              <a:t> and </a:t>
            </a:r>
            <a:r>
              <a:rPr lang="en-GB" sz="1200" b="1" kern="1200">
                <a:solidFill>
                  <a:srgbClr val="231F20"/>
                </a:solidFill>
                <a:latin typeface="+mn-lt"/>
              </a:rPr>
              <a:t>processing</a:t>
            </a:r>
            <a:r>
              <a:rPr lang="en-GB" sz="1200" kern="1200">
                <a:solidFill>
                  <a:srgbClr val="231F20"/>
                </a:solidFill>
                <a:latin typeface="+mn-lt"/>
              </a:rPr>
              <a:t> metrics from platforms.</a:t>
            </a:r>
          </a:p>
        </p:txBody>
      </p:sp>
      <p:sp>
        <p:nvSpPr>
          <p:cNvPr id="39" name="TextBox 38">
            <a:extLst>
              <a:ext uri="{FF2B5EF4-FFF2-40B4-BE49-F238E27FC236}">
                <a16:creationId xmlns:a16="http://schemas.microsoft.com/office/drawing/2014/main" id="{DA966460-0CDF-2145-AB46-21BD2EE95AA0}"/>
              </a:ext>
            </a:extLst>
          </p:cNvPr>
          <p:cNvSpPr txBox="1"/>
          <p:nvPr/>
        </p:nvSpPr>
        <p:spPr>
          <a:xfrm>
            <a:off x="4322294" y="3264030"/>
            <a:ext cx="1561270" cy="1321900"/>
          </a:xfrm>
          <a:prstGeom prst="rect">
            <a:avLst/>
          </a:prstGeom>
          <a:noFill/>
        </p:spPr>
        <p:txBody>
          <a:bodyPr wrap="square" rtlCol="0">
            <a:spAutoFit/>
          </a:bodyPr>
          <a:lstStyle/>
          <a:p>
            <a:pPr algn="ctr">
              <a:lnSpc>
                <a:spcPct val="95000"/>
              </a:lnSpc>
              <a:spcBef>
                <a:spcPts val="400"/>
              </a:spcBef>
            </a:pPr>
            <a:r>
              <a:rPr lang="en-GB" sz="1200" kern="1200">
                <a:solidFill>
                  <a:srgbClr val="231F20"/>
                </a:solidFill>
                <a:latin typeface="+mn-lt"/>
              </a:rPr>
              <a:t>Place Data and Processing Metrics in Generalized </a:t>
            </a:r>
            <a:r>
              <a:rPr lang="en-GB" sz="1200" b="1" kern="1200">
                <a:solidFill>
                  <a:srgbClr val="231F20"/>
                </a:solidFill>
                <a:latin typeface="+mn-lt"/>
              </a:rPr>
              <a:t>Metadata Model </a:t>
            </a:r>
            <a:r>
              <a:rPr lang="en-GB" sz="1200" kern="1200">
                <a:solidFill>
                  <a:srgbClr val="231F20"/>
                </a:solidFill>
                <a:latin typeface="+mn-lt"/>
              </a:rPr>
              <a:t>to support multiple cross-platform analysis.</a:t>
            </a:r>
          </a:p>
        </p:txBody>
      </p:sp>
      <p:sp>
        <p:nvSpPr>
          <p:cNvPr id="40" name="TextBox 39">
            <a:extLst>
              <a:ext uri="{FF2B5EF4-FFF2-40B4-BE49-F238E27FC236}">
                <a16:creationId xmlns:a16="http://schemas.microsoft.com/office/drawing/2014/main" id="{C6724A2F-D90A-2A40-AA4E-42394FC6D2CE}"/>
              </a:ext>
            </a:extLst>
          </p:cNvPr>
          <p:cNvSpPr txBox="1"/>
          <p:nvPr/>
        </p:nvSpPr>
        <p:spPr>
          <a:xfrm>
            <a:off x="2324194" y="3264029"/>
            <a:ext cx="1561270" cy="2023631"/>
          </a:xfrm>
          <a:prstGeom prst="rect">
            <a:avLst/>
          </a:prstGeom>
          <a:noFill/>
        </p:spPr>
        <p:txBody>
          <a:bodyPr wrap="square" rtlCol="0">
            <a:spAutoFit/>
          </a:bodyPr>
          <a:lstStyle/>
          <a:p>
            <a:pPr algn="ctr">
              <a:lnSpc>
                <a:spcPct val="95000"/>
              </a:lnSpc>
              <a:spcBef>
                <a:spcPts val="400"/>
              </a:spcBef>
            </a:pPr>
            <a:r>
              <a:rPr lang="en-GB" sz="1200" b="1" kern="1200">
                <a:solidFill>
                  <a:srgbClr val="231F20"/>
                </a:solidFill>
                <a:latin typeface="+mn-lt"/>
              </a:rPr>
              <a:t>Extract</a:t>
            </a:r>
            <a:r>
              <a:rPr lang="en-GB" sz="1200" kern="1200">
                <a:solidFill>
                  <a:srgbClr val="231F20"/>
                </a:solidFill>
                <a:latin typeface="+mn-lt"/>
              </a:rPr>
              <a:t> and </a:t>
            </a:r>
            <a:r>
              <a:rPr lang="en-GB" sz="1200" b="1" kern="1200">
                <a:solidFill>
                  <a:srgbClr val="231F20"/>
                </a:solidFill>
                <a:latin typeface="+mn-lt"/>
              </a:rPr>
              <a:t>Transform</a:t>
            </a:r>
            <a:r>
              <a:rPr lang="en-GB" sz="1200" kern="1200">
                <a:solidFill>
                  <a:srgbClr val="231F20"/>
                </a:solidFill>
                <a:latin typeface="+mn-lt"/>
              </a:rPr>
              <a:t> data and processing </a:t>
            </a:r>
            <a:r>
              <a:rPr lang="en-GB" sz="1200" b="1" kern="1200">
                <a:solidFill>
                  <a:srgbClr val="231F20"/>
                </a:solidFill>
                <a:latin typeface="+mn-lt"/>
              </a:rPr>
              <a:t>metrics</a:t>
            </a:r>
            <a:r>
              <a:rPr lang="en-GB" sz="1200" kern="1200">
                <a:solidFill>
                  <a:srgbClr val="231F20"/>
                </a:solidFill>
                <a:latin typeface="+mn-lt"/>
              </a:rPr>
              <a:t>. Transformation process moves metrics from platform-specific representation to cross-platform representation.</a:t>
            </a:r>
          </a:p>
        </p:txBody>
      </p:sp>
      <p:sp>
        <p:nvSpPr>
          <p:cNvPr id="41" name="Down Arrow 40">
            <a:extLst>
              <a:ext uri="{FF2B5EF4-FFF2-40B4-BE49-F238E27FC236}">
                <a16:creationId xmlns:a16="http://schemas.microsoft.com/office/drawing/2014/main" id="{18B2E193-0E65-D241-B8AC-1446CD498D60}"/>
              </a:ext>
            </a:extLst>
          </p:cNvPr>
          <p:cNvSpPr/>
          <p:nvPr/>
        </p:nvSpPr>
        <p:spPr>
          <a:xfrm rot="16200000">
            <a:off x="3850561" y="2410947"/>
            <a:ext cx="777530" cy="594582"/>
          </a:xfrm>
          <a:prstGeom prst="downArrow">
            <a:avLst/>
          </a:prstGeom>
          <a:solidFill>
            <a:schemeClr val="accent1">
              <a:lumMod val="60000"/>
              <a:lumOff val="40000"/>
            </a:schemeClr>
          </a:solidFill>
          <a:ln w="9525">
            <a:noFill/>
            <a:miter lim="800000"/>
            <a:headEnd/>
            <a:tailEnd/>
          </a:ln>
          <a:effectLst/>
        </p:spPr>
        <p:txBody>
          <a:bodyPr wrap="square" tIns="91440" bIns="91440" rtlCol="0" anchor="t">
            <a:prstTxWarp prst="textNoShape">
              <a:avLst/>
            </a:prstTxWarp>
            <a:noAutofit/>
          </a:bodyPr>
          <a:lstStyle/>
          <a:p>
            <a:pPr algn="ctr"/>
            <a:endParaRPr lang="en-GB" kern="0" err="1">
              <a:solidFill>
                <a:prstClr val="white"/>
              </a:solidFill>
            </a:endParaRPr>
          </a:p>
        </p:txBody>
      </p:sp>
      <p:grpSp>
        <p:nvGrpSpPr>
          <p:cNvPr id="42" name="Group 41">
            <a:extLst>
              <a:ext uri="{FF2B5EF4-FFF2-40B4-BE49-F238E27FC236}">
                <a16:creationId xmlns:a16="http://schemas.microsoft.com/office/drawing/2014/main" id="{30C6DF68-5E64-024E-BB11-322860DBDCEB}"/>
              </a:ext>
            </a:extLst>
          </p:cNvPr>
          <p:cNvGrpSpPr/>
          <p:nvPr/>
        </p:nvGrpSpPr>
        <p:grpSpPr>
          <a:xfrm>
            <a:off x="8475391" y="2524405"/>
            <a:ext cx="992955" cy="399680"/>
            <a:chOff x="1858854" y="3780481"/>
            <a:chExt cx="992955" cy="399680"/>
          </a:xfrm>
          <a:solidFill>
            <a:schemeClr val="tx1">
              <a:lumMod val="40000"/>
              <a:lumOff val="60000"/>
            </a:schemeClr>
          </a:solidFill>
        </p:grpSpPr>
        <p:sp>
          <p:nvSpPr>
            <p:cNvPr id="43" name="Freeform 136">
              <a:extLst>
                <a:ext uri="{FF2B5EF4-FFF2-40B4-BE49-F238E27FC236}">
                  <a16:creationId xmlns:a16="http://schemas.microsoft.com/office/drawing/2014/main" id="{16483489-7B6C-854F-A7C7-DBA1FA978825}"/>
                </a:ext>
              </a:extLst>
            </p:cNvPr>
            <p:cNvSpPr>
              <a:spLocks/>
            </p:cNvSpPr>
            <p:nvPr/>
          </p:nvSpPr>
          <p:spPr bwMode="auto">
            <a:xfrm>
              <a:off x="1941288" y="3941602"/>
              <a:ext cx="283523" cy="128647"/>
            </a:xfrm>
            <a:custGeom>
              <a:avLst/>
              <a:gdLst>
                <a:gd name="T0" fmla="*/ 225 w 246"/>
                <a:gd name="T1" fmla="*/ 0 h 111"/>
                <a:gd name="T2" fmla="*/ 204 w 246"/>
                <a:gd name="T3" fmla="*/ 21 h 111"/>
                <a:gd name="T4" fmla="*/ 208 w 246"/>
                <a:gd name="T5" fmla="*/ 33 h 111"/>
                <a:gd name="T6" fmla="*/ 157 w 246"/>
                <a:gd name="T7" fmla="*/ 74 h 111"/>
                <a:gd name="T8" fmla="*/ 143 w 246"/>
                <a:gd name="T9" fmla="*/ 69 h 111"/>
                <a:gd name="T10" fmla="*/ 128 w 246"/>
                <a:gd name="T11" fmla="*/ 75 h 111"/>
                <a:gd name="T12" fmla="*/ 86 w 246"/>
                <a:gd name="T13" fmla="*/ 46 h 111"/>
                <a:gd name="T14" fmla="*/ 88 w 246"/>
                <a:gd name="T15" fmla="*/ 37 h 111"/>
                <a:gd name="T16" fmla="*/ 67 w 246"/>
                <a:gd name="T17" fmla="*/ 16 h 111"/>
                <a:gd name="T18" fmla="*/ 46 w 246"/>
                <a:gd name="T19" fmla="*/ 37 h 111"/>
                <a:gd name="T20" fmla="*/ 47 w 246"/>
                <a:gd name="T21" fmla="*/ 45 h 111"/>
                <a:gd name="T22" fmla="*/ 0 w 246"/>
                <a:gd name="T23" fmla="*/ 74 h 111"/>
                <a:gd name="T24" fmla="*/ 4 w 246"/>
                <a:gd name="T25" fmla="*/ 80 h 111"/>
                <a:gd name="T26" fmla="*/ 51 w 246"/>
                <a:gd name="T27" fmla="*/ 51 h 111"/>
                <a:gd name="T28" fmla="*/ 67 w 246"/>
                <a:gd name="T29" fmla="*/ 58 h 111"/>
                <a:gd name="T30" fmla="*/ 82 w 246"/>
                <a:gd name="T31" fmla="*/ 51 h 111"/>
                <a:gd name="T32" fmla="*/ 124 w 246"/>
                <a:gd name="T33" fmla="*/ 81 h 111"/>
                <a:gd name="T34" fmla="*/ 122 w 246"/>
                <a:gd name="T35" fmla="*/ 90 h 111"/>
                <a:gd name="T36" fmla="*/ 143 w 246"/>
                <a:gd name="T37" fmla="*/ 111 h 111"/>
                <a:gd name="T38" fmla="*/ 164 w 246"/>
                <a:gd name="T39" fmla="*/ 90 h 111"/>
                <a:gd name="T40" fmla="*/ 161 w 246"/>
                <a:gd name="T41" fmla="*/ 80 h 111"/>
                <a:gd name="T42" fmla="*/ 212 w 246"/>
                <a:gd name="T43" fmla="*/ 38 h 111"/>
                <a:gd name="T44" fmla="*/ 225 w 246"/>
                <a:gd name="T45" fmla="*/ 42 h 111"/>
                <a:gd name="T46" fmla="*/ 246 w 246"/>
                <a:gd name="T47" fmla="*/ 21 h 111"/>
                <a:gd name="T48" fmla="*/ 225 w 246"/>
                <a:gd name="T4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6" h="111">
                  <a:moveTo>
                    <a:pt x="225" y="0"/>
                  </a:moveTo>
                  <a:cubicBezTo>
                    <a:pt x="214" y="0"/>
                    <a:pt x="204" y="10"/>
                    <a:pt x="204" y="21"/>
                  </a:cubicBezTo>
                  <a:cubicBezTo>
                    <a:pt x="204" y="25"/>
                    <a:pt x="206" y="29"/>
                    <a:pt x="208" y="33"/>
                  </a:cubicBezTo>
                  <a:cubicBezTo>
                    <a:pt x="157" y="74"/>
                    <a:pt x="157" y="74"/>
                    <a:pt x="157" y="74"/>
                  </a:cubicBezTo>
                  <a:cubicBezTo>
                    <a:pt x="153" y="71"/>
                    <a:pt x="148" y="69"/>
                    <a:pt x="143" y="69"/>
                  </a:cubicBezTo>
                  <a:cubicBezTo>
                    <a:pt x="137" y="69"/>
                    <a:pt x="131" y="71"/>
                    <a:pt x="128" y="75"/>
                  </a:cubicBezTo>
                  <a:cubicBezTo>
                    <a:pt x="86" y="46"/>
                    <a:pt x="86" y="46"/>
                    <a:pt x="86" y="46"/>
                  </a:cubicBezTo>
                  <a:cubicBezTo>
                    <a:pt x="87" y="43"/>
                    <a:pt x="88" y="40"/>
                    <a:pt x="88" y="37"/>
                  </a:cubicBezTo>
                  <a:cubicBezTo>
                    <a:pt x="88" y="25"/>
                    <a:pt x="78" y="16"/>
                    <a:pt x="67" y="16"/>
                  </a:cubicBezTo>
                  <a:cubicBezTo>
                    <a:pt x="55" y="16"/>
                    <a:pt x="46" y="25"/>
                    <a:pt x="46" y="37"/>
                  </a:cubicBezTo>
                  <a:cubicBezTo>
                    <a:pt x="46" y="40"/>
                    <a:pt x="46" y="42"/>
                    <a:pt x="47" y="45"/>
                  </a:cubicBezTo>
                  <a:cubicBezTo>
                    <a:pt x="0" y="74"/>
                    <a:pt x="0" y="74"/>
                    <a:pt x="0" y="74"/>
                  </a:cubicBezTo>
                  <a:cubicBezTo>
                    <a:pt x="4" y="80"/>
                    <a:pt x="4" y="80"/>
                    <a:pt x="4" y="80"/>
                  </a:cubicBezTo>
                  <a:cubicBezTo>
                    <a:pt x="51" y="51"/>
                    <a:pt x="51" y="51"/>
                    <a:pt x="51" y="51"/>
                  </a:cubicBezTo>
                  <a:cubicBezTo>
                    <a:pt x="55" y="55"/>
                    <a:pt x="61" y="58"/>
                    <a:pt x="67" y="58"/>
                  </a:cubicBezTo>
                  <a:cubicBezTo>
                    <a:pt x="73" y="58"/>
                    <a:pt x="78" y="55"/>
                    <a:pt x="82" y="51"/>
                  </a:cubicBezTo>
                  <a:cubicBezTo>
                    <a:pt x="124" y="81"/>
                    <a:pt x="124" y="81"/>
                    <a:pt x="124" y="81"/>
                  </a:cubicBezTo>
                  <a:cubicBezTo>
                    <a:pt x="122" y="84"/>
                    <a:pt x="122" y="87"/>
                    <a:pt x="122" y="90"/>
                  </a:cubicBezTo>
                  <a:cubicBezTo>
                    <a:pt x="122" y="102"/>
                    <a:pt x="131" y="111"/>
                    <a:pt x="143" y="111"/>
                  </a:cubicBezTo>
                  <a:cubicBezTo>
                    <a:pt x="154" y="111"/>
                    <a:pt x="164" y="102"/>
                    <a:pt x="164" y="90"/>
                  </a:cubicBezTo>
                  <a:cubicBezTo>
                    <a:pt x="164" y="86"/>
                    <a:pt x="163" y="83"/>
                    <a:pt x="161" y="80"/>
                  </a:cubicBezTo>
                  <a:cubicBezTo>
                    <a:pt x="212" y="38"/>
                    <a:pt x="212" y="38"/>
                    <a:pt x="212" y="38"/>
                  </a:cubicBezTo>
                  <a:cubicBezTo>
                    <a:pt x="216" y="40"/>
                    <a:pt x="220" y="42"/>
                    <a:pt x="225" y="42"/>
                  </a:cubicBezTo>
                  <a:cubicBezTo>
                    <a:pt x="237" y="42"/>
                    <a:pt x="246" y="33"/>
                    <a:pt x="246" y="21"/>
                  </a:cubicBezTo>
                  <a:cubicBezTo>
                    <a:pt x="246" y="10"/>
                    <a:pt x="237" y="0"/>
                    <a:pt x="2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sp>
          <p:nvSpPr>
            <p:cNvPr id="44" name="Freeform 137">
              <a:extLst>
                <a:ext uri="{FF2B5EF4-FFF2-40B4-BE49-F238E27FC236}">
                  <a16:creationId xmlns:a16="http://schemas.microsoft.com/office/drawing/2014/main" id="{CB3A8862-8AEC-9747-8E13-60D796FA3497}"/>
                </a:ext>
              </a:extLst>
            </p:cNvPr>
            <p:cNvSpPr>
              <a:spLocks noEditPoints="1"/>
            </p:cNvSpPr>
            <p:nvPr/>
          </p:nvSpPr>
          <p:spPr bwMode="auto">
            <a:xfrm>
              <a:off x="1858854" y="3780481"/>
              <a:ext cx="992955" cy="399680"/>
            </a:xfrm>
            <a:custGeom>
              <a:avLst/>
              <a:gdLst>
                <a:gd name="T0" fmla="*/ 835 w 863"/>
                <a:gd name="T1" fmla="*/ 130 h 346"/>
                <a:gd name="T2" fmla="*/ 651 w 863"/>
                <a:gd name="T3" fmla="*/ 0 h 346"/>
                <a:gd name="T4" fmla="*/ 505 w 863"/>
                <a:gd name="T5" fmla="*/ 61 h 346"/>
                <a:gd name="T6" fmla="*/ 431 w 863"/>
                <a:gd name="T7" fmla="*/ 90 h 346"/>
                <a:gd name="T8" fmla="*/ 358 w 863"/>
                <a:gd name="T9" fmla="*/ 61 h 346"/>
                <a:gd name="T10" fmla="*/ 212 w 863"/>
                <a:gd name="T11" fmla="*/ 0 h 346"/>
                <a:gd name="T12" fmla="*/ 28 w 863"/>
                <a:gd name="T13" fmla="*/ 130 h 346"/>
                <a:gd name="T14" fmla="*/ 0 w 863"/>
                <a:gd name="T15" fmla="*/ 130 h 346"/>
                <a:gd name="T16" fmla="*/ 0 w 863"/>
                <a:gd name="T17" fmla="*/ 215 h 346"/>
                <a:gd name="T18" fmla="*/ 28 w 863"/>
                <a:gd name="T19" fmla="*/ 215 h 346"/>
                <a:gd name="T20" fmla="*/ 212 w 863"/>
                <a:gd name="T21" fmla="*/ 346 h 346"/>
                <a:gd name="T22" fmla="*/ 385 w 863"/>
                <a:gd name="T23" fmla="*/ 246 h 346"/>
                <a:gd name="T24" fmla="*/ 431 w 863"/>
                <a:gd name="T25" fmla="*/ 211 h 346"/>
                <a:gd name="T26" fmla="*/ 478 w 863"/>
                <a:gd name="T27" fmla="*/ 246 h 346"/>
                <a:gd name="T28" fmla="*/ 651 w 863"/>
                <a:gd name="T29" fmla="*/ 346 h 346"/>
                <a:gd name="T30" fmla="*/ 835 w 863"/>
                <a:gd name="T31" fmla="*/ 215 h 346"/>
                <a:gd name="T32" fmla="*/ 863 w 863"/>
                <a:gd name="T33" fmla="*/ 215 h 346"/>
                <a:gd name="T34" fmla="*/ 863 w 863"/>
                <a:gd name="T35" fmla="*/ 130 h 346"/>
                <a:gd name="T36" fmla="*/ 835 w 863"/>
                <a:gd name="T37" fmla="*/ 130 h 346"/>
                <a:gd name="T38" fmla="*/ 212 w 863"/>
                <a:gd name="T39" fmla="*/ 309 h 346"/>
                <a:gd name="T40" fmla="*/ 59 w 863"/>
                <a:gd name="T41" fmla="*/ 173 h 346"/>
                <a:gd name="T42" fmla="*/ 212 w 863"/>
                <a:gd name="T43" fmla="*/ 36 h 346"/>
                <a:gd name="T44" fmla="*/ 366 w 863"/>
                <a:gd name="T45" fmla="*/ 173 h 346"/>
                <a:gd name="T46" fmla="*/ 212 w 863"/>
                <a:gd name="T47" fmla="*/ 309 h 346"/>
                <a:gd name="T48" fmla="*/ 761 w 863"/>
                <a:gd name="T49" fmla="*/ 268 h 346"/>
                <a:gd name="T50" fmla="*/ 761 w 863"/>
                <a:gd name="T51" fmla="*/ 111 h 346"/>
                <a:gd name="T52" fmla="*/ 703 w 863"/>
                <a:gd name="T53" fmla="*/ 111 h 346"/>
                <a:gd name="T54" fmla="*/ 703 w 863"/>
                <a:gd name="T55" fmla="*/ 301 h 346"/>
                <a:gd name="T56" fmla="*/ 680 w 863"/>
                <a:gd name="T57" fmla="*/ 307 h 346"/>
                <a:gd name="T58" fmla="*/ 680 w 863"/>
                <a:gd name="T59" fmla="*/ 165 h 346"/>
                <a:gd name="T60" fmla="*/ 622 w 863"/>
                <a:gd name="T61" fmla="*/ 165 h 346"/>
                <a:gd name="T62" fmla="*/ 622 w 863"/>
                <a:gd name="T63" fmla="*/ 307 h 346"/>
                <a:gd name="T64" fmla="*/ 598 w 863"/>
                <a:gd name="T65" fmla="*/ 301 h 346"/>
                <a:gd name="T66" fmla="*/ 598 w 863"/>
                <a:gd name="T67" fmla="*/ 235 h 346"/>
                <a:gd name="T68" fmla="*/ 541 w 863"/>
                <a:gd name="T69" fmla="*/ 235 h 346"/>
                <a:gd name="T70" fmla="*/ 541 w 863"/>
                <a:gd name="T71" fmla="*/ 269 h 346"/>
                <a:gd name="T72" fmla="*/ 497 w 863"/>
                <a:gd name="T73" fmla="*/ 173 h 346"/>
                <a:gd name="T74" fmla="*/ 651 w 863"/>
                <a:gd name="T75" fmla="*/ 36 h 346"/>
                <a:gd name="T76" fmla="*/ 804 w 863"/>
                <a:gd name="T77" fmla="*/ 173 h 346"/>
                <a:gd name="T78" fmla="*/ 761 w 863"/>
                <a:gd name="T79" fmla="*/ 268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63" h="346">
                  <a:moveTo>
                    <a:pt x="835" y="130"/>
                  </a:moveTo>
                  <a:cubicBezTo>
                    <a:pt x="814" y="55"/>
                    <a:pt x="739" y="0"/>
                    <a:pt x="651" y="0"/>
                  </a:cubicBezTo>
                  <a:cubicBezTo>
                    <a:pt x="592" y="0"/>
                    <a:pt x="540" y="24"/>
                    <a:pt x="505" y="61"/>
                  </a:cubicBezTo>
                  <a:cubicBezTo>
                    <a:pt x="505" y="61"/>
                    <a:pt x="470" y="90"/>
                    <a:pt x="431" y="90"/>
                  </a:cubicBezTo>
                  <a:cubicBezTo>
                    <a:pt x="393" y="90"/>
                    <a:pt x="358" y="61"/>
                    <a:pt x="358" y="61"/>
                  </a:cubicBezTo>
                  <a:cubicBezTo>
                    <a:pt x="323" y="24"/>
                    <a:pt x="271" y="0"/>
                    <a:pt x="212" y="0"/>
                  </a:cubicBezTo>
                  <a:cubicBezTo>
                    <a:pt x="123" y="0"/>
                    <a:pt x="49" y="55"/>
                    <a:pt x="28" y="130"/>
                  </a:cubicBezTo>
                  <a:cubicBezTo>
                    <a:pt x="0" y="130"/>
                    <a:pt x="0" y="130"/>
                    <a:pt x="0" y="130"/>
                  </a:cubicBezTo>
                  <a:cubicBezTo>
                    <a:pt x="0" y="215"/>
                    <a:pt x="0" y="215"/>
                    <a:pt x="0" y="215"/>
                  </a:cubicBezTo>
                  <a:cubicBezTo>
                    <a:pt x="28" y="215"/>
                    <a:pt x="28" y="215"/>
                    <a:pt x="28" y="215"/>
                  </a:cubicBezTo>
                  <a:cubicBezTo>
                    <a:pt x="49" y="290"/>
                    <a:pt x="123" y="346"/>
                    <a:pt x="212" y="346"/>
                  </a:cubicBezTo>
                  <a:cubicBezTo>
                    <a:pt x="289" y="346"/>
                    <a:pt x="355" y="305"/>
                    <a:pt x="385" y="246"/>
                  </a:cubicBezTo>
                  <a:cubicBezTo>
                    <a:pt x="400" y="217"/>
                    <a:pt x="430" y="212"/>
                    <a:pt x="431" y="211"/>
                  </a:cubicBezTo>
                  <a:cubicBezTo>
                    <a:pt x="433" y="212"/>
                    <a:pt x="463" y="217"/>
                    <a:pt x="478" y="246"/>
                  </a:cubicBezTo>
                  <a:cubicBezTo>
                    <a:pt x="508" y="305"/>
                    <a:pt x="574" y="346"/>
                    <a:pt x="651" y="346"/>
                  </a:cubicBezTo>
                  <a:cubicBezTo>
                    <a:pt x="739" y="346"/>
                    <a:pt x="814" y="290"/>
                    <a:pt x="835" y="215"/>
                  </a:cubicBezTo>
                  <a:cubicBezTo>
                    <a:pt x="863" y="215"/>
                    <a:pt x="863" y="215"/>
                    <a:pt x="863" y="215"/>
                  </a:cubicBezTo>
                  <a:cubicBezTo>
                    <a:pt x="863" y="130"/>
                    <a:pt x="863" y="130"/>
                    <a:pt x="863" y="130"/>
                  </a:cubicBezTo>
                  <a:lnTo>
                    <a:pt x="835" y="130"/>
                  </a:lnTo>
                  <a:close/>
                  <a:moveTo>
                    <a:pt x="212" y="309"/>
                  </a:moveTo>
                  <a:cubicBezTo>
                    <a:pt x="127" y="309"/>
                    <a:pt x="59" y="248"/>
                    <a:pt x="59" y="173"/>
                  </a:cubicBezTo>
                  <a:cubicBezTo>
                    <a:pt x="59" y="98"/>
                    <a:pt x="127" y="36"/>
                    <a:pt x="212" y="36"/>
                  </a:cubicBezTo>
                  <a:cubicBezTo>
                    <a:pt x="297" y="36"/>
                    <a:pt x="366" y="98"/>
                    <a:pt x="366" y="173"/>
                  </a:cubicBezTo>
                  <a:cubicBezTo>
                    <a:pt x="366" y="248"/>
                    <a:pt x="297" y="309"/>
                    <a:pt x="212" y="309"/>
                  </a:cubicBezTo>
                  <a:close/>
                  <a:moveTo>
                    <a:pt x="761" y="268"/>
                  </a:moveTo>
                  <a:cubicBezTo>
                    <a:pt x="761" y="111"/>
                    <a:pt x="761" y="111"/>
                    <a:pt x="761" y="111"/>
                  </a:cubicBezTo>
                  <a:cubicBezTo>
                    <a:pt x="703" y="111"/>
                    <a:pt x="703" y="111"/>
                    <a:pt x="703" y="111"/>
                  </a:cubicBezTo>
                  <a:cubicBezTo>
                    <a:pt x="703" y="301"/>
                    <a:pt x="703" y="301"/>
                    <a:pt x="703" y="301"/>
                  </a:cubicBezTo>
                  <a:cubicBezTo>
                    <a:pt x="696" y="304"/>
                    <a:pt x="688" y="306"/>
                    <a:pt x="680" y="307"/>
                  </a:cubicBezTo>
                  <a:cubicBezTo>
                    <a:pt x="680" y="165"/>
                    <a:pt x="680" y="165"/>
                    <a:pt x="680" y="165"/>
                  </a:cubicBezTo>
                  <a:cubicBezTo>
                    <a:pt x="622" y="165"/>
                    <a:pt x="622" y="165"/>
                    <a:pt x="622" y="165"/>
                  </a:cubicBezTo>
                  <a:cubicBezTo>
                    <a:pt x="622" y="307"/>
                    <a:pt x="622" y="307"/>
                    <a:pt x="622" y="307"/>
                  </a:cubicBezTo>
                  <a:cubicBezTo>
                    <a:pt x="614" y="306"/>
                    <a:pt x="606" y="304"/>
                    <a:pt x="598" y="301"/>
                  </a:cubicBezTo>
                  <a:cubicBezTo>
                    <a:pt x="598" y="235"/>
                    <a:pt x="598" y="235"/>
                    <a:pt x="598" y="235"/>
                  </a:cubicBezTo>
                  <a:cubicBezTo>
                    <a:pt x="541" y="235"/>
                    <a:pt x="541" y="235"/>
                    <a:pt x="541" y="235"/>
                  </a:cubicBezTo>
                  <a:cubicBezTo>
                    <a:pt x="541" y="269"/>
                    <a:pt x="541" y="269"/>
                    <a:pt x="541" y="269"/>
                  </a:cubicBezTo>
                  <a:cubicBezTo>
                    <a:pt x="514" y="244"/>
                    <a:pt x="497" y="210"/>
                    <a:pt x="497" y="173"/>
                  </a:cubicBezTo>
                  <a:cubicBezTo>
                    <a:pt x="497" y="98"/>
                    <a:pt x="566" y="36"/>
                    <a:pt x="651" y="36"/>
                  </a:cubicBezTo>
                  <a:cubicBezTo>
                    <a:pt x="736" y="36"/>
                    <a:pt x="804" y="98"/>
                    <a:pt x="804" y="173"/>
                  </a:cubicBezTo>
                  <a:cubicBezTo>
                    <a:pt x="804" y="210"/>
                    <a:pt x="788" y="244"/>
                    <a:pt x="761" y="2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3C3C3B"/>
                </a:solidFill>
              </a:endParaRPr>
            </a:p>
          </p:txBody>
        </p:sp>
      </p:grpSp>
      <p:sp>
        <p:nvSpPr>
          <p:cNvPr id="45" name="Down Arrow 44">
            <a:extLst>
              <a:ext uri="{FF2B5EF4-FFF2-40B4-BE49-F238E27FC236}">
                <a16:creationId xmlns:a16="http://schemas.microsoft.com/office/drawing/2014/main" id="{133BB18C-7E94-B448-839E-563521D75585}"/>
              </a:ext>
            </a:extLst>
          </p:cNvPr>
          <p:cNvSpPr/>
          <p:nvPr/>
        </p:nvSpPr>
        <p:spPr>
          <a:xfrm rot="16200000">
            <a:off x="5594054" y="2406293"/>
            <a:ext cx="777530" cy="594582"/>
          </a:xfrm>
          <a:prstGeom prst="downArrow">
            <a:avLst/>
          </a:prstGeom>
          <a:solidFill>
            <a:schemeClr val="accent1">
              <a:lumMod val="60000"/>
              <a:lumOff val="40000"/>
            </a:schemeClr>
          </a:solidFill>
          <a:ln w="9525">
            <a:noFill/>
            <a:miter lim="800000"/>
            <a:headEnd/>
            <a:tailEnd/>
          </a:ln>
          <a:effectLst/>
        </p:spPr>
        <p:txBody>
          <a:bodyPr wrap="square" tIns="91440" bIns="91440" rtlCol="0" anchor="t">
            <a:prstTxWarp prst="textNoShape">
              <a:avLst/>
            </a:prstTxWarp>
            <a:noAutofit/>
          </a:bodyPr>
          <a:lstStyle/>
          <a:p>
            <a:pPr algn="ctr"/>
            <a:endParaRPr lang="en-GB" kern="0" err="1">
              <a:solidFill>
                <a:prstClr val="white"/>
              </a:solidFill>
            </a:endParaRPr>
          </a:p>
        </p:txBody>
      </p:sp>
      <p:sp>
        <p:nvSpPr>
          <p:cNvPr id="46" name="TextBox 45">
            <a:extLst>
              <a:ext uri="{FF2B5EF4-FFF2-40B4-BE49-F238E27FC236}">
                <a16:creationId xmlns:a16="http://schemas.microsoft.com/office/drawing/2014/main" id="{8A74F508-6DAC-9A4B-9AA8-557A3A6FBDEE}"/>
              </a:ext>
            </a:extLst>
          </p:cNvPr>
          <p:cNvSpPr txBox="1"/>
          <p:nvPr/>
        </p:nvSpPr>
        <p:spPr>
          <a:xfrm>
            <a:off x="5981857" y="3262725"/>
            <a:ext cx="1899413" cy="1899494"/>
          </a:xfrm>
          <a:prstGeom prst="rect">
            <a:avLst/>
          </a:prstGeom>
          <a:noFill/>
        </p:spPr>
        <p:txBody>
          <a:bodyPr wrap="square" rtlCol="0">
            <a:spAutoFit/>
          </a:bodyPr>
          <a:lstStyle/>
          <a:p>
            <a:pPr algn="ctr">
              <a:lnSpc>
                <a:spcPct val="95000"/>
              </a:lnSpc>
              <a:spcBef>
                <a:spcPts val="400"/>
              </a:spcBef>
            </a:pPr>
            <a:r>
              <a:rPr lang="en-GB" sz="1200">
                <a:solidFill>
                  <a:srgbClr val="231F20"/>
                </a:solidFill>
                <a:latin typeface="+mn-lt"/>
              </a:rPr>
              <a:t>Perform </a:t>
            </a:r>
            <a:r>
              <a:rPr lang="en-GB" sz="1200" b="1" kern="1200">
                <a:solidFill>
                  <a:srgbClr val="231F20"/>
                </a:solidFill>
                <a:latin typeface="+mn-lt"/>
              </a:rPr>
              <a:t>Analysis</a:t>
            </a:r>
            <a:r>
              <a:rPr lang="en-GB" sz="1200" kern="1200">
                <a:solidFill>
                  <a:srgbClr val="231F20"/>
                </a:solidFill>
                <a:latin typeface="+mn-lt"/>
              </a:rPr>
              <a:t> of Platform Metadata across the Data and Processing Dimensions.</a:t>
            </a:r>
          </a:p>
          <a:p>
            <a:pPr algn="ctr">
              <a:lnSpc>
                <a:spcPct val="95000"/>
              </a:lnSpc>
              <a:spcBef>
                <a:spcPts val="400"/>
              </a:spcBef>
            </a:pPr>
            <a:r>
              <a:rPr lang="en-GB" sz="1200" kern="1200">
                <a:solidFill>
                  <a:srgbClr val="231F20"/>
                </a:solidFill>
                <a:latin typeface="+mn-lt"/>
              </a:rPr>
              <a:t>Analytics: Classify, Affinity, Sameness, Filter, Access Path, Frequency, Volume, Cost, Complexity,   Users, Lineage, Impact.</a:t>
            </a:r>
          </a:p>
        </p:txBody>
      </p:sp>
      <p:sp>
        <p:nvSpPr>
          <p:cNvPr id="47" name="Down Arrow 46">
            <a:extLst>
              <a:ext uri="{FF2B5EF4-FFF2-40B4-BE49-F238E27FC236}">
                <a16:creationId xmlns:a16="http://schemas.microsoft.com/office/drawing/2014/main" id="{03E134E5-57CD-7449-BCA1-7AD8FBFAFBFE}"/>
              </a:ext>
            </a:extLst>
          </p:cNvPr>
          <p:cNvSpPr/>
          <p:nvPr/>
        </p:nvSpPr>
        <p:spPr>
          <a:xfrm rot="16200000">
            <a:off x="7573860" y="2429257"/>
            <a:ext cx="777530" cy="594582"/>
          </a:xfrm>
          <a:prstGeom prst="downArrow">
            <a:avLst/>
          </a:prstGeom>
          <a:solidFill>
            <a:schemeClr val="accent1">
              <a:lumMod val="60000"/>
              <a:lumOff val="40000"/>
            </a:schemeClr>
          </a:solidFill>
          <a:ln w="9525">
            <a:noFill/>
            <a:miter lim="800000"/>
            <a:headEnd/>
            <a:tailEnd/>
          </a:ln>
          <a:effectLst/>
        </p:spPr>
        <p:txBody>
          <a:bodyPr wrap="square" tIns="91440" bIns="91440" rtlCol="0" anchor="t">
            <a:prstTxWarp prst="textNoShape">
              <a:avLst/>
            </a:prstTxWarp>
            <a:noAutofit/>
          </a:bodyPr>
          <a:lstStyle/>
          <a:p>
            <a:pPr algn="ctr"/>
            <a:endParaRPr lang="en-GB" kern="0" err="1">
              <a:solidFill>
                <a:prstClr val="white"/>
              </a:solidFill>
            </a:endParaRPr>
          </a:p>
        </p:txBody>
      </p:sp>
      <p:sp>
        <p:nvSpPr>
          <p:cNvPr id="48" name="Down Arrow 47">
            <a:extLst>
              <a:ext uri="{FF2B5EF4-FFF2-40B4-BE49-F238E27FC236}">
                <a16:creationId xmlns:a16="http://schemas.microsoft.com/office/drawing/2014/main" id="{4A63DEE8-AC2A-AB43-992B-463F064A8644}"/>
              </a:ext>
            </a:extLst>
          </p:cNvPr>
          <p:cNvSpPr/>
          <p:nvPr/>
        </p:nvSpPr>
        <p:spPr>
          <a:xfrm rot="16200000">
            <a:off x="9693392" y="2413740"/>
            <a:ext cx="777530" cy="594582"/>
          </a:xfrm>
          <a:prstGeom prst="downArrow">
            <a:avLst/>
          </a:prstGeom>
          <a:solidFill>
            <a:schemeClr val="accent1">
              <a:lumMod val="60000"/>
              <a:lumOff val="40000"/>
            </a:schemeClr>
          </a:solidFill>
          <a:ln w="9525">
            <a:noFill/>
            <a:miter lim="800000"/>
            <a:headEnd/>
            <a:tailEnd/>
          </a:ln>
          <a:effectLst/>
        </p:spPr>
        <p:txBody>
          <a:bodyPr wrap="square" tIns="91440" bIns="91440" rtlCol="0" anchor="t">
            <a:prstTxWarp prst="textNoShape">
              <a:avLst/>
            </a:prstTxWarp>
            <a:noAutofit/>
          </a:bodyPr>
          <a:lstStyle/>
          <a:p>
            <a:pPr algn="ctr"/>
            <a:endParaRPr lang="en-GB" kern="0" err="1">
              <a:solidFill>
                <a:prstClr val="white"/>
              </a:solidFill>
            </a:endParaRPr>
          </a:p>
        </p:txBody>
      </p:sp>
      <p:sp>
        <p:nvSpPr>
          <p:cNvPr id="49" name="TextBox 48">
            <a:extLst>
              <a:ext uri="{FF2B5EF4-FFF2-40B4-BE49-F238E27FC236}">
                <a16:creationId xmlns:a16="http://schemas.microsoft.com/office/drawing/2014/main" id="{01ECFEBD-0A9E-2E41-BE3C-6935A95953A3}"/>
              </a:ext>
            </a:extLst>
          </p:cNvPr>
          <p:cNvSpPr txBox="1"/>
          <p:nvPr/>
        </p:nvSpPr>
        <p:spPr>
          <a:xfrm>
            <a:off x="8170287" y="3269511"/>
            <a:ext cx="1561270" cy="1672766"/>
          </a:xfrm>
          <a:prstGeom prst="rect">
            <a:avLst/>
          </a:prstGeom>
          <a:noFill/>
        </p:spPr>
        <p:txBody>
          <a:bodyPr wrap="square" rtlCol="0">
            <a:spAutoFit/>
          </a:bodyPr>
          <a:lstStyle/>
          <a:p>
            <a:pPr algn="ctr">
              <a:lnSpc>
                <a:spcPct val="95000"/>
              </a:lnSpc>
              <a:spcBef>
                <a:spcPts val="400"/>
              </a:spcBef>
            </a:pPr>
            <a:r>
              <a:rPr lang="en-GB" sz="1200" b="1">
                <a:solidFill>
                  <a:srgbClr val="231F20"/>
                </a:solidFill>
                <a:latin typeface="+mn-lt"/>
              </a:rPr>
              <a:t>Align</a:t>
            </a:r>
            <a:r>
              <a:rPr lang="en-GB" sz="1200">
                <a:solidFill>
                  <a:srgbClr val="231F20"/>
                </a:solidFill>
                <a:latin typeface="+mn-lt"/>
              </a:rPr>
              <a:t> Candidate Data and Processing dimensions to Appropriate Platform, RDBMS, Hadoop/Spark/Open Source, other.</a:t>
            </a:r>
            <a:endParaRPr lang="en-GB" sz="1200" kern="1200">
              <a:solidFill>
                <a:srgbClr val="231F20"/>
              </a:solidFill>
              <a:latin typeface="+mn-lt"/>
            </a:endParaRPr>
          </a:p>
        </p:txBody>
      </p:sp>
      <p:sp>
        <p:nvSpPr>
          <p:cNvPr id="50" name="TextBox 49">
            <a:extLst>
              <a:ext uri="{FF2B5EF4-FFF2-40B4-BE49-F238E27FC236}">
                <a16:creationId xmlns:a16="http://schemas.microsoft.com/office/drawing/2014/main" id="{AF4E2778-0BFD-5B4B-98C6-6D37BE7F0F8A}"/>
              </a:ext>
            </a:extLst>
          </p:cNvPr>
          <p:cNvSpPr txBox="1"/>
          <p:nvPr/>
        </p:nvSpPr>
        <p:spPr>
          <a:xfrm>
            <a:off x="10183267" y="3268208"/>
            <a:ext cx="1561270" cy="971035"/>
          </a:xfrm>
          <a:prstGeom prst="rect">
            <a:avLst/>
          </a:prstGeom>
          <a:noFill/>
        </p:spPr>
        <p:txBody>
          <a:bodyPr wrap="square" rtlCol="0">
            <a:spAutoFit/>
          </a:bodyPr>
          <a:lstStyle/>
          <a:p>
            <a:pPr algn="ctr">
              <a:lnSpc>
                <a:spcPct val="95000"/>
              </a:lnSpc>
              <a:spcBef>
                <a:spcPts val="400"/>
              </a:spcBef>
            </a:pPr>
            <a:r>
              <a:rPr lang="en-GB" sz="1200" b="1">
                <a:solidFill>
                  <a:srgbClr val="231F20"/>
                </a:solidFill>
                <a:latin typeface="+mn-lt"/>
              </a:rPr>
              <a:t>Decide</a:t>
            </a:r>
            <a:r>
              <a:rPr lang="en-GB" sz="1200">
                <a:solidFill>
                  <a:srgbClr val="231F20"/>
                </a:solidFill>
                <a:latin typeface="+mn-lt"/>
              </a:rPr>
              <a:t> Which candidate Data and Processing migrate based on facts and analysis.</a:t>
            </a:r>
            <a:endParaRPr lang="en-GB" sz="1200" kern="1200">
              <a:solidFill>
                <a:srgbClr val="231F20"/>
              </a:solidFill>
              <a:latin typeface="+mn-lt"/>
            </a:endParaRPr>
          </a:p>
        </p:txBody>
      </p:sp>
      <p:pic>
        <p:nvPicPr>
          <p:cNvPr id="51" name="Picture 50" descr="EDW Decoded Data Model.jpg">
            <a:extLst>
              <a:ext uri="{FF2B5EF4-FFF2-40B4-BE49-F238E27FC236}">
                <a16:creationId xmlns:a16="http://schemas.microsoft.com/office/drawing/2014/main" id="{2F8B131D-6911-1740-92D5-CE85CBC5F2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24410" y="5246144"/>
            <a:ext cx="1196305" cy="1537033"/>
          </a:xfrm>
          <a:prstGeom prst="rect">
            <a:avLst/>
          </a:prstGeom>
        </p:spPr>
      </p:pic>
      <p:pic>
        <p:nvPicPr>
          <p:cNvPr id="52" name="Picture 51" descr="Screen Shot 2016-05-22 at 09.43.55.png">
            <a:extLst>
              <a:ext uri="{FF2B5EF4-FFF2-40B4-BE49-F238E27FC236}">
                <a16:creationId xmlns:a16="http://schemas.microsoft.com/office/drawing/2014/main" id="{30609229-EFAB-1244-BC3B-44F39F3D414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80917" y="5271157"/>
            <a:ext cx="1647692" cy="1065810"/>
          </a:xfrm>
          <a:prstGeom prst="rect">
            <a:avLst/>
          </a:prstGeom>
        </p:spPr>
      </p:pic>
      <p:sp>
        <p:nvSpPr>
          <p:cNvPr id="53" name="TextBox 52">
            <a:extLst>
              <a:ext uri="{FF2B5EF4-FFF2-40B4-BE49-F238E27FC236}">
                <a16:creationId xmlns:a16="http://schemas.microsoft.com/office/drawing/2014/main" id="{EED69448-BE64-5C4E-92AC-EE8CCE55769F}"/>
              </a:ext>
            </a:extLst>
          </p:cNvPr>
          <p:cNvSpPr txBox="1"/>
          <p:nvPr/>
        </p:nvSpPr>
        <p:spPr>
          <a:xfrm>
            <a:off x="137711" y="5158366"/>
            <a:ext cx="1342854" cy="269304"/>
          </a:xfrm>
          <a:prstGeom prst="rect">
            <a:avLst/>
          </a:prstGeom>
          <a:noFill/>
        </p:spPr>
        <p:txBody>
          <a:bodyPr wrap="square" rtlCol="0">
            <a:spAutoFit/>
          </a:bodyPr>
          <a:lstStyle/>
          <a:p>
            <a:pPr>
              <a:lnSpc>
                <a:spcPct val="95000"/>
              </a:lnSpc>
              <a:spcBef>
                <a:spcPts val="400"/>
              </a:spcBef>
            </a:pPr>
            <a:r>
              <a:rPr lang="en-US" sz="1200">
                <a:solidFill>
                  <a:srgbClr val="B2B2B2"/>
                </a:solidFill>
              </a:rPr>
              <a:t>Other Platforms</a:t>
            </a:r>
          </a:p>
        </p:txBody>
      </p:sp>
      <p:cxnSp>
        <p:nvCxnSpPr>
          <p:cNvPr id="54" name="Straight Connector 53">
            <a:extLst>
              <a:ext uri="{FF2B5EF4-FFF2-40B4-BE49-F238E27FC236}">
                <a16:creationId xmlns:a16="http://schemas.microsoft.com/office/drawing/2014/main" id="{2C75EF76-5E2F-A743-AD5A-2B0F44173528}"/>
              </a:ext>
            </a:extLst>
          </p:cNvPr>
          <p:cNvCxnSpPr/>
          <p:nvPr/>
        </p:nvCxnSpPr>
        <p:spPr>
          <a:xfrm flipH="1" flipV="1">
            <a:off x="6904141" y="1389283"/>
            <a:ext cx="8092" cy="817057"/>
          </a:xfrm>
          <a:prstGeom prst="line">
            <a:avLst/>
          </a:prstGeom>
          <a:ln w="28575"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6CC70E34-C82A-2345-B6EF-9DF62E12656A}"/>
              </a:ext>
            </a:extLst>
          </p:cNvPr>
          <p:cNvSpPr txBox="1"/>
          <p:nvPr/>
        </p:nvSpPr>
        <p:spPr>
          <a:xfrm>
            <a:off x="2293461" y="1593814"/>
            <a:ext cx="2219664" cy="298800"/>
          </a:xfrm>
          <a:prstGeom prst="rect">
            <a:avLst/>
          </a:prstGeom>
          <a:noFill/>
        </p:spPr>
        <p:txBody>
          <a:bodyPr wrap="square" rtlCol="0">
            <a:spAutoFit/>
          </a:bodyPr>
          <a:lstStyle/>
          <a:p>
            <a:pPr algn="ctr">
              <a:lnSpc>
                <a:spcPct val="95000"/>
              </a:lnSpc>
              <a:spcBef>
                <a:spcPts val="400"/>
              </a:spcBef>
            </a:pPr>
            <a:r>
              <a:rPr lang="en-US" sz="1400" err="1">
                <a:solidFill>
                  <a:schemeClr val="bg1">
                    <a:lumMod val="50000"/>
                  </a:schemeClr>
                </a:solidFill>
              </a:rPr>
              <a:t>Largely Automated</a:t>
            </a:r>
          </a:p>
        </p:txBody>
      </p:sp>
      <p:sp>
        <p:nvSpPr>
          <p:cNvPr id="56" name="TextBox 55">
            <a:extLst>
              <a:ext uri="{FF2B5EF4-FFF2-40B4-BE49-F238E27FC236}">
                <a16:creationId xmlns:a16="http://schemas.microsoft.com/office/drawing/2014/main" id="{6E8ABA4D-C31C-F348-906B-7EE9880EF640}"/>
              </a:ext>
            </a:extLst>
          </p:cNvPr>
          <p:cNvSpPr txBox="1"/>
          <p:nvPr/>
        </p:nvSpPr>
        <p:spPr>
          <a:xfrm>
            <a:off x="8521770" y="1589555"/>
            <a:ext cx="1711681" cy="298800"/>
          </a:xfrm>
          <a:prstGeom prst="rect">
            <a:avLst/>
          </a:prstGeom>
          <a:noFill/>
        </p:spPr>
        <p:txBody>
          <a:bodyPr wrap="square" rtlCol="0">
            <a:spAutoFit/>
          </a:bodyPr>
          <a:lstStyle/>
          <a:p>
            <a:pPr algn="ctr">
              <a:lnSpc>
                <a:spcPct val="95000"/>
              </a:lnSpc>
              <a:spcBef>
                <a:spcPts val="400"/>
              </a:spcBef>
            </a:pPr>
            <a:r>
              <a:rPr lang="en-US" sz="1400" err="1">
                <a:solidFill>
                  <a:srgbClr val="7F7F7F"/>
                </a:solidFill>
              </a:rPr>
              <a:t>Guided Analysis</a:t>
            </a:r>
          </a:p>
        </p:txBody>
      </p:sp>
      <p:cxnSp>
        <p:nvCxnSpPr>
          <p:cNvPr id="57" name="Straight Connector 56">
            <a:extLst>
              <a:ext uri="{FF2B5EF4-FFF2-40B4-BE49-F238E27FC236}">
                <a16:creationId xmlns:a16="http://schemas.microsoft.com/office/drawing/2014/main" id="{B4FC1541-C3B9-3D45-A032-3D5A34390C28}"/>
              </a:ext>
            </a:extLst>
          </p:cNvPr>
          <p:cNvCxnSpPr/>
          <p:nvPr/>
        </p:nvCxnSpPr>
        <p:spPr>
          <a:xfrm flipH="1" flipV="1">
            <a:off x="11540041" y="1387079"/>
            <a:ext cx="8092" cy="817057"/>
          </a:xfrm>
          <a:prstGeom prst="line">
            <a:avLst/>
          </a:prstGeom>
          <a:ln w="28575"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6876829-3666-B847-A716-1D141E11415A}"/>
              </a:ext>
            </a:extLst>
          </p:cNvPr>
          <p:cNvCxnSpPr/>
          <p:nvPr/>
        </p:nvCxnSpPr>
        <p:spPr>
          <a:xfrm flipH="1" flipV="1">
            <a:off x="141355" y="1329653"/>
            <a:ext cx="8092" cy="817057"/>
          </a:xfrm>
          <a:prstGeom prst="line">
            <a:avLst/>
          </a:prstGeom>
          <a:ln w="28575"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0517CBE-0678-A041-B69E-24096FABD8DC}"/>
              </a:ext>
            </a:extLst>
          </p:cNvPr>
          <p:cNvCxnSpPr>
            <a:endCxn id="55" idx="3"/>
          </p:cNvCxnSpPr>
          <p:nvPr/>
        </p:nvCxnSpPr>
        <p:spPr>
          <a:xfrm flipH="1" flipV="1">
            <a:off x="4513125" y="1743214"/>
            <a:ext cx="2252792" cy="662"/>
          </a:xfrm>
          <a:prstGeom prst="line">
            <a:avLst/>
          </a:prstGeom>
          <a:ln w="9525"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66627E2-AEBD-A649-8574-D4639E7D4F07}"/>
              </a:ext>
            </a:extLst>
          </p:cNvPr>
          <p:cNvCxnSpPr>
            <a:stCxn id="55" idx="1"/>
          </p:cNvCxnSpPr>
          <p:nvPr/>
        </p:nvCxnSpPr>
        <p:spPr>
          <a:xfrm flipH="1" flipV="1">
            <a:off x="449265" y="1732832"/>
            <a:ext cx="1844196" cy="10382"/>
          </a:xfrm>
          <a:prstGeom prst="line">
            <a:avLst/>
          </a:prstGeom>
          <a:ln w="9525"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56BD1BF-2CAA-B343-BEE7-063FB4A4AB37}"/>
              </a:ext>
            </a:extLst>
          </p:cNvPr>
          <p:cNvCxnSpPr>
            <a:stCxn id="56" idx="1"/>
          </p:cNvCxnSpPr>
          <p:nvPr/>
        </p:nvCxnSpPr>
        <p:spPr>
          <a:xfrm flipH="1" flipV="1">
            <a:off x="7019909" y="1721789"/>
            <a:ext cx="1501861" cy="17166"/>
          </a:xfrm>
          <a:prstGeom prst="line">
            <a:avLst/>
          </a:prstGeom>
          <a:ln w="9525"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22BA28D-CA20-614E-8999-97FF134ACDE3}"/>
              </a:ext>
            </a:extLst>
          </p:cNvPr>
          <p:cNvCxnSpPr>
            <a:stCxn id="56" idx="3"/>
          </p:cNvCxnSpPr>
          <p:nvPr/>
        </p:nvCxnSpPr>
        <p:spPr>
          <a:xfrm>
            <a:off x="10233451" y="1738955"/>
            <a:ext cx="1192656" cy="4921"/>
          </a:xfrm>
          <a:prstGeom prst="line">
            <a:avLst/>
          </a:prstGeom>
          <a:ln w="9525"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8DC48BA4-A384-BC4F-AA0A-674CA677C7BA}"/>
              </a:ext>
            </a:extLst>
          </p:cNvPr>
          <p:cNvGrpSpPr/>
          <p:nvPr/>
        </p:nvGrpSpPr>
        <p:grpSpPr>
          <a:xfrm>
            <a:off x="6096000" y="5287516"/>
            <a:ext cx="1702989" cy="1454287"/>
            <a:chOff x="2043088" y="5255531"/>
            <a:chExt cx="1702989" cy="1454287"/>
          </a:xfrm>
        </p:grpSpPr>
        <p:pic>
          <p:nvPicPr>
            <p:cNvPr id="64" name="Picture 6" descr="C:\Users\NG310285\Pictures\EDW Decoded\Picture6.png">
              <a:extLst>
                <a:ext uri="{FF2B5EF4-FFF2-40B4-BE49-F238E27FC236}">
                  <a16:creationId xmlns:a16="http://schemas.microsoft.com/office/drawing/2014/main" id="{92F22CCE-3DAD-F843-A992-181A610F5E8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34669" y="5386062"/>
              <a:ext cx="733364" cy="738052"/>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3" descr="C:\Users\NG310285\Pictures\EDW Decoded\Picture11.png">
              <a:extLst>
                <a:ext uri="{FF2B5EF4-FFF2-40B4-BE49-F238E27FC236}">
                  <a16:creationId xmlns:a16="http://schemas.microsoft.com/office/drawing/2014/main" id="{07C8EFB6-20D8-184B-9A09-0560699167A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043088" y="5255531"/>
              <a:ext cx="869625" cy="736983"/>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4" descr="C:\Users\NG310285\Pictures\EDW Decoded\Picture3.png">
              <a:extLst>
                <a:ext uri="{FF2B5EF4-FFF2-40B4-BE49-F238E27FC236}">
                  <a16:creationId xmlns:a16="http://schemas.microsoft.com/office/drawing/2014/main" id="{6AEC9716-DF45-C84E-970D-F32F2803C26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29313" y="5484456"/>
              <a:ext cx="730900" cy="715679"/>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5" descr="C:\Users\NG310285\Pictures\EDW Decoded\Picture8.png">
              <a:extLst>
                <a:ext uri="{FF2B5EF4-FFF2-40B4-BE49-F238E27FC236}">
                  <a16:creationId xmlns:a16="http://schemas.microsoft.com/office/drawing/2014/main" id="{9ECFA7F5-CC44-8242-8371-C85CAD1C3ED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443117" y="5785321"/>
              <a:ext cx="595191" cy="591411"/>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2" descr="C:\Users\NG310285\Pictures\EDW Decoded\Picture1.png">
              <a:extLst>
                <a:ext uri="{FF2B5EF4-FFF2-40B4-BE49-F238E27FC236}">
                  <a16:creationId xmlns:a16="http://schemas.microsoft.com/office/drawing/2014/main" id="{6AA4ABE3-5A45-B740-B8C7-63F7C212F18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659338" y="6043645"/>
              <a:ext cx="1086739" cy="666173"/>
            </a:xfrm>
            <a:prstGeom prst="rect">
              <a:avLst/>
            </a:prstGeom>
            <a:noFill/>
            <a:extLst>
              <a:ext uri="{909E8E84-426E-40DD-AFC4-6F175D3DCCD1}">
                <a14:hiddenFill xmlns:a14="http://schemas.microsoft.com/office/drawing/2010/main">
                  <a:solidFill>
                    <a:srgbClr val="FFFFFF"/>
                  </a:solidFill>
                </a14:hiddenFill>
              </a:ext>
            </a:extLst>
          </p:spPr>
        </p:pic>
      </p:grpSp>
      <p:pic>
        <p:nvPicPr>
          <p:cNvPr id="69" name="Picture 7" descr="C:\Users\NG310285\Pictures\EDW Decoded\Picture12.png">
            <a:extLst>
              <a:ext uri="{FF2B5EF4-FFF2-40B4-BE49-F238E27FC236}">
                <a16:creationId xmlns:a16="http://schemas.microsoft.com/office/drawing/2014/main" id="{B443D8C0-E369-DE41-A3FB-1330572ABED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990161" y="5271157"/>
            <a:ext cx="1963413" cy="1301050"/>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69">
            <a:extLst>
              <a:ext uri="{FF2B5EF4-FFF2-40B4-BE49-F238E27FC236}">
                <a16:creationId xmlns:a16="http://schemas.microsoft.com/office/drawing/2014/main" id="{6C154B1F-4679-B34E-AE05-6A2E95E59B0A}"/>
              </a:ext>
            </a:extLst>
          </p:cNvPr>
          <p:cNvPicPr>
            <a:picLocks noChangeAspect="1"/>
          </p:cNvPicPr>
          <p:nvPr/>
        </p:nvPicPr>
        <p:blipFill>
          <a:blip r:embed="rId13"/>
          <a:stretch>
            <a:fillRect/>
          </a:stretch>
        </p:blipFill>
        <p:spPr>
          <a:xfrm>
            <a:off x="184027" y="3863367"/>
            <a:ext cx="1314095" cy="422153"/>
          </a:xfrm>
          <a:prstGeom prst="rect">
            <a:avLst/>
          </a:prstGeom>
        </p:spPr>
      </p:pic>
      <p:pic>
        <p:nvPicPr>
          <p:cNvPr id="72" name="Graphic 71" descr="Tick">
            <a:extLst>
              <a:ext uri="{FF2B5EF4-FFF2-40B4-BE49-F238E27FC236}">
                <a16:creationId xmlns:a16="http://schemas.microsoft.com/office/drawing/2014/main" id="{85FA4F7F-F74C-8A46-A802-3451B1BD9BA9}"/>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1486711" y="3924980"/>
            <a:ext cx="298537" cy="298537"/>
          </a:xfrm>
          <a:prstGeom prst="rect">
            <a:avLst/>
          </a:prstGeom>
        </p:spPr>
      </p:pic>
    </p:spTree>
    <p:extLst>
      <p:ext uri="{BB962C8B-B14F-4D97-AF65-F5344CB8AC3E}">
        <p14:creationId xmlns:p14="http://schemas.microsoft.com/office/powerpoint/2010/main" val="3429533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ppt_x"/>
                                          </p:val>
                                        </p:tav>
                                        <p:tav tm="100000">
                                          <p:val>
                                            <p:strVal val="#ppt_x"/>
                                          </p:val>
                                        </p:tav>
                                      </p:tavLst>
                                    </p:anim>
                                    <p:anim calcmode="lin" valueType="num">
                                      <p:cBhvr additive="base">
                                        <p:cTn id="16" dur="500" fill="hold"/>
                                        <p:tgtEl>
                                          <p:spTgt spid="3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500" fill="hold"/>
                                        <p:tgtEl>
                                          <p:spTgt spid="40"/>
                                        </p:tgtEl>
                                        <p:attrNameLst>
                                          <p:attrName>ppt_x</p:attrName>
                                        </p:attrNameLst>
                                      </p:cBhvr>
                                      <p:tavLst>
                                        <p:tav tm="0">
                                          <p:val>
                                            <p:strVal val="#ppt_x"/>
                                          </p:val>
                                        </p:tav>
                                        <p:tav tm="100000">
                                          <p:val>
                                            <p:strVal val="#ppt_x"/>
                                          </p:val>
                                        </p:tav>
                                      </p:tavLst>
                                    </p:anim>
                                    <p:anim calcmode="lin" valueType="num">
                                      <p:cBhvr additive="base">
                                        <p:cTn id="20"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1"/>
                                        </p:tgtEl>
                                        <p:attrNameLst>
                                          <p:attrName>style.visibility</p:attrName>
                                        </p:attrNameLst>
                                      </p:cBhvr>
                                      <p:to>
                                        <p:strVal val="visible"/>
                                      </p:to>
                                    </p:set>
                                    <p:anim calcmode="lin" valueType="num">
                                      <p:cBhvr additive="base">
                                        <p:cTn id="25" dur="500" fill="hold"/>
                                        <p:tgtEl>
                                          <p:spTgt spid="41"/>
                                        </p:tgtEl>
                                        <p:attrNameLst>
                                          <p:attrName>ppt_x</p:attrName>
                                        </p:attrNameLst>
                                      </p:cBhvr>
                                      <p:tavLst>
                                        <p:tav tm="0">
                                          <p:val>
                                            <p:strVal val="#ppt_x"/>
                                          </p:val>
                                        </p:tav>
                                        <p:tav tm="100000">
                                          <p:val>
                                            <p:strVal val="#ppt_x"/>
                                          </p:val>
                                        </p:tav>
                                      </p:tavLst>
                                    </p:anim>
                                    <p:anim calcmode="lin" valueType="num">
                                      <p:cBhvr additive="base">
                                        <p:cTn id="26" dur="500" fill="hold"/>
                                        <p:tgtEl>
                                          <p:spTgt spid="41"/>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ppt_x"/>
                                          </p:val>
                                        </p:tav>
                                        <p:tav tm="100000">
                                          <p:val>
                                            <p:strVal val="#ppt_x"/>
                                          </p:val>
                                        </p:tav>
                                      </p:tavLst>
                                    </p:anim>
                                    <p:anim calcmode="lin" valueType="num">
                                      <p:cBhvr additive="base">
                                        <p:cTn id="30" dur="500" fill="hold"/>
                                        <p:tgtEl>
                                          <p:spTgt spid="14"/>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additive="base">
                                        <p:cTn id="33" dur="500" fill="hold"/>
                                        <p:tgtEl>
                                          <p:spTgt spid="39"/>
                                        </p:tgtEl>
                                        <p:attrNameLst>
                                          <p:attrName>ppt_x</p:attrName>
                                        </p:attrNameLst>
                                      </p:cBhvr>
                                      <p:tavLst>
                                        <p:tav tm="0">
                                          <p:val>
                                            <p:strVal val="#ppt_x"/>
                                          </p:val>
                                        </p:tav>
                                        <p:tav tm="100000">
                                          <p:val>
                                            <p:strVal val="#ppt_x"/>
                                          </p:val>
                                        </p:tav>
                                      </p:tavLst>
                                    </p:anim>
                                    <p:anim calcmode="lin" valueType="num">
                                      <p:cBhvr additive="base">
                                        <p:cTn id="34" dur="500" fill="hold"/>
                                        <p:tgtEl>
                                          <p:spTgt spid="39"/>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51"/>
                                        </p:tgtEl>
                                        <p:attrNameLst>
                                          <p:attrName>style.visibility</p:attrName>
                                        </p:attrNameLst>
                                      </p:cBhvr>
                                      <p:to>
                                        <p:strVal val="visible"/>
                                      </p:to>
                                    </p:set>
                                    <p:anim calcmode="lin" valueType="num">
                                      <p:cBhvr additive="base">
                                        <p:cTn id="37" dur="500" fill="hold"/>
                                        <p:tgtEl>
                                          <p:spTgt spid="51"/>
                                        </p:tgtEl>
                                        <p:attrNameLst>
                                          <p:attrName>ppt_x</p:attrName>
                                        </p:attrNameLst>
                                      </p:cBhvr>
                                      <p:tavLst>
                                        <p:tav tm="0">
                                          <p:val>
                                            <p:strVal val="#ppt_x"/>
                                          </p:val>
                                        </p:tav>
                                        <p:tav tm="100000">
                                          <p:val>
                                            <p:strVal val="#ppt_x"/>
                                          </p:val>
                                        </p:tav>
                                      </p:tavLst>
                                    </p:anim>
                                    <p:anim calcmode="lin" valueType="num">
                                      <p:cBhvr additive="base">
                                        <p:cTn id="38"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45"/>
                                        </p:tgtEl>
                                        <p:attrNameLst>
                                          <p:attrName>style.visibility</p:attrName>
                                        </p:attrNameLst>
                                      </p:cBhvr>
                                      <p:to>
                                        <p:strVal val="visible"/>
                                      </p:to>
                                    </p:set>
                                    <p:anim calcmode="lin" valueType="num">
                                      <p:cBhvr additive="base">
                                        <p:cTn id="43" dur="500" fill="hold"/>
                                        <p:tgtEl>
                                          <p:spTgt spid="45"/>
                                        </p:tgtEl>
                                        <p:attrNameLst>
                                          <p:attrName>ppt_x</p:attrName>
                                        </p:attrNameLst>
                                      </p:cBhvr>
                                      <p:tavLst>
                                        <p:tav tm="0">
                                          <p:val>
                                            <p:strVal val="#ppt_x"/>
                                          </p:val>
                                        </p:tav>
                                        <p:tav tm="100000">
                                          <p:val>
                                            <p:strVal val="#ppt_x"/>
                                          </p:val>
                                        </p:tav>
                                      </p:tavLst>
                                    </p:anim>
                                    <p:anim calcmode="lin" valueType="num">
                                      <p:cBhvr additive="base">
                                        <p:cTn id="44" dur="500" fill="hold"/>
                                        <p:tgtEl>
                                          <p:spTgt spid="45"/>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63"/>
                                        </p:tgtEl>
                                        <p:attrNameLst>
                                          <p:attrName>style.visibility</p:attrName>
                                        </p:attrNameLst>
                                      </p:cBhvr>
                                      <p:to>
                                        <p:strVal val="visible"/>
                                      </p:to>
                                    </p:set>
                                    <p:anim calcmode="lin" valueType="num">
                                      <p:cBhvr additive="base">
                                        <p:cTn id="47" dur="500" fill="hold"/>
                                        <p:tgtEl>
                                          <p:spTgt spid="63"/>
                                        </p:tgtEl>
                                        <p:attrNameLst>
                                          <p:attrName>ppt_x</p:attrName>
                                        </p:attrNameLst>
                                      </p:cBhvr>
                                      <p:tavLst>
                                        <p:tav tm="0">
                                          <p:val>
                                            <p:strVal val="#ppt_x"/>
                                          </p:val>
                                        </p:tav>
                                        <p:tav tm="100000">
                                          <p:val>
                                            <p:strVal val="#ppt_x"/>
                                          </p:val>
                                        </p:tav>
                                      </p:tavLst>
                                    </p:anim>
                                    <p:anim calcmode="lin" valueType="num">
                                      <p:cBhvr additive="base">
                                        <p:cTn id="48" dur="500" fill="hold"/>
                                        <p:tgtEl>
                                          <p:spTgt spid="6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500" fill="hold"/>
                                        <p:tgtEl>
                                          <p:spTgt spid="17"/>
                                        </p:tgtEl>
                                        <p:attrNameLst>
                                          <p:attrName>ppt_x</p:attrName>
                                        </p:attrNameLst>
                                      </p:cBhvr>
                                      <p:tavLst>
                                        <p:tav tm="0">
                                          <p:val>
                                            <p:strVal val="#ppt_x"/>
                                          </p:val>
                                        </p:tav>
                                        <p:tav tm="100000">
                                          <p:val>
                                            <p:strVal val="#ppt_x"/>
                                          </p:val>
                                        </p:tav>
                                      </p:tavLst>
                                    </p:anim>
                                    <p:anim calcmode="lin" valueType="num">
                                      <p:cBhvr additive="base">
                                        <p:cTn id="52" dur="500" fill="hold"/>
                                        <p:tgtEl>
                                          <p:spTgt spid="1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46"/>
                                        </p:tgtEl>
                                        <p:attrNameLst>
                                          <p:attrName>style.visibility</p:attrName>
                                        </p:attrNameLst>
                                      </p:cBhvr>
                                      <p:to>
                                        <p:strVal val="visible"/>
                                      </p:to>
                                    </p:set>
                                    <p:anim calcmode="lin" valueType="num">
                                      <p:cBhvr additive="base">
                                        <p:cTn id="55" dur="500" fill="hold"/>
                                        <p:tgtEl>
                                          <p:spTgt spid="46"/>
                                        </p:tgtEl>
                                        <p:attrNameLst>
                                          <p:attrName>ppt_x</p:attrName>
                                        </p:attrNameLst>
                                      </p:cBhvr>
                                      <p:tavLst>
                                        <p:tav tm="0">
                                          <p:val>
                                            <p:strVal val="#ppt_x"/>
                                          </p:val>
                                        </p:tav>
                                        <p:tav tm="100000">
                                          <p:val>
                                            <p:strVal val="#ppt_x"/>
                                          </p:val>
                                        </p:tav>
                                      </p:tavLst>
                                    </p:anim>
                                    <p:anim calcmode="lin" valueType="num">
                                      <p:cBhvr additive="base">
                                        <p:cTn id="56"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47"/>
                                        </p:tgtEl>
                                        <p:attrNameLst>
                                          <p:attrName>style.visibility</p:attrName>
                                        </p:attrNameLst>
                                      </p:cBhvr>
                                      <p:to>
                                        <p:strVal val="visible"/>
                                      </p:to>
                                    </p:set>
                                    <p:anim calcmode="lin" valueType="num">
                                      <p:cBhvr additive="base">
                                        <p:cTn id="61" dur="500" fill="hold"/>
                                        <p:tgtEl>
                                          <p:spTgt spid="47"/>
                                        </p:tgtEl>
                                        <p:attrNameLst>
                                          <p:attrName>ppt_x</p:attrName>
                                        </p:attrNameLst>
                                      </p:cBhvr>
                                      <p:tavLst>
                                        <p:tav tm="0">
                                          <p:val>
                                            <p:strVal val="#ppt_x"/>
                                          </p:val>
                                        </p:tav>
                                        <p:tav tm="100000">
                                          <p:val>
                                            <p:strVal val="#ppt_x"/>
                                          </p:val>
                                        </p:tav>
                                      </p:tavLst>
                                    </p:anim>
                                    <p:anim calcmode="lin" valueType="num">
                                      <p:cBhvr additive="base">
                                        <p:cTn id="62" dur="500" fill="hold"/>
                                        <p:tgtEl>
                                          <p:spTgt spid="47"/>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0"/>
                                  </p:stCondLst>
                                  <p:childTnLst>
                                    <p:set>
                                      <p:cBhvr>
                                        <p:cTn id="64" dur="1" fill="hold">
                                          <p:stCondLst>
                                            <p:cond delay="0"/>
                                          </p:stCondLst>
                                        </p:cTn>
                                        <p:tgtEl>
                                          <p:spTgt spid="69"/>
                                        </p:tgtEl>
                                        <p:attrNameLst>
                                          <p:attrName>style.visibility</p:attrName>
                                        </p:attrNameLst>
                                      </p:cBhvr>
                                      <p:to>
                                        <p:strVal val="visible"/>
                                      </p:to>
                                    </p:set>
                                    <p:anim calcmode="lin" valueType="num">
                                      <p:cBhvr additive="base">
                                        <p:cTn id="65" dur="500" fill="hold"/>
                                        <p:tgtEl>
                                          <p:spTgt spid="69"/>
                                        </p:tgtEl>
                                        <p:attrNameLst>
                                          <p:attrName>ppt_x</p:attrName>
                                        </p:attrNameLst>
                                      </p:cBhvr>
                                      <p:tavLst>
                                        <p:tav tm="0">
                                          <p:val>
                                            <p:strVal val="#ppt_x"/>
                                          </p:val>
                                        </p:tav>
                                        <p:tav tm="100000">
                                          <p:val>
                                            <p:strVal val="#ppt_x"/>
                                          </p:val>
                                        </p:tav>
                                      </p:tavLst>
                                    </p:anim>
                                    <p:anim calcmode="lin" valueType="num">
                                      <p:cBhvr additive="base">
                                        <p:cTn id="66" dur="500" fill="hold"/>
                                        <p:tgtEl>
                                          <p:spTgt spid="69"/>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0"/>
                                  </p:stCondLst>
                                  <p:childTnLst>
                                    <p:set>
                                      <p:cBhvr>
                                        <p:cTn id="68" dur="1" fill="hold">
                                          <p:stCondLst>
                                            <p:cond delay="0"/>
                                          </p:stCondLst>
                                        </p:cTn>
                                        <p:tgtEl>
                                          <p:spTgt spid="42"/>
                                        </p:tgtEl>
                                        <p:attrNameLst>
                                          <p:attrName>style.visibility</p:attrName>
                                        </p:attrNameLst>
                                      </p:cBhvr>
                                      <p:to>
                                        <p:strVal val="visible"/>
                                      </p:to>
                                    </p:set>
                                    <p:anim calcmode="lin" valueType="num">
                                      <p:cBhvr additive="base">
                                        <p:cTn id="69" dur="500" fill="hold"/>
                                        <p:tgtEl>
                                          <p:spTgt spid="42"/>
                                        </p:tgtEl>
                                        <p:attrNameLst>
                                          <p:attrName>ppt_x</p:attrName>
                                        </p:attrNameLst>
                                      </p:cBhvr>
                                      <p:tavLst>
                                        <p:tav tm="0">
                                          <p:val>
                                            <p:strVal val="#ppt_x"/>
                                          </p:val>
                                        </p:tav>
                                        <p:tav tm="100000">
                                          <p:val>
                                            <p:strVal val="#ppt_x"/>
                                          </p:val>
                                        </p:tav>
                                      </p:tavLst>
                                    </p:anim>
                                    <p:anim calcmode="lin" valueType="num">
                                      <p:cBhvr additive="base">
                                        <p:cTn id="70" dur="500" fill="hold"/>
                                        <p:tgtEl>
                                          <p:spTgt spid="42"/>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49"/>
                                        </p:tgtEl>
                                        <p:attrNameLst>
                                          <p:attrName>style.visibility</p:attrName>
                                        </p:attrNameLst>
                                      </p:cBhvr>
                                      <p:to>
                                        <p:strVal val="visible"/>
                                      </p:to>
                                    </p:set>
                                    <p:anim calcmode="lin" valueType="num">
                                      <p:cBhvr additive="base">
                                        <p:cTn id="73" dur="500" fill="hold"/>
                                        <p:tgtEl>
                                          <p:spTgt spid="49"/>
                                        </p:tgtEl>
                                        <p:attrNameLst>
                                          <p:attrName>ppt_x</p:attrName>
                                        </p:attrNameLst>
                                      </p:cBhvr>
                                      <p:tavLst>
                                        <p:tav tm="0">
                                          <p:val>
                                            <p:strVal val="#ppt_x"/>
                                          </p:val>
                                        </p:tav>
                                        <p:tav tm="100000">
                                          <p:val>
                                            <p:strVal val="#ppt_x"/>
                                          </p:val>
                                        </p:tav>
                                      </p:tavLst>
                                    </p:anim>
                                    <p:anim calcmode="lin" valueType="num">
                                      <p:cBhvr additive="base">
                                        <p:cTn id="74"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54"/>
                                        </p:tgtEl>
                                        <p:attrNameLst>
                                          <p:attrName>style.visibility</p:attrName>
                                        </p:attrNameLst>
                                      </p:cBhvr>
                                      <p:to>
                                        <p:strVal val="visible"/>
                                      </p:to>
                                    </p:set>
                                    <p:anim calcmode="lin" valueType="num">
                                      <p:cBhvr additive="base">
                                        <p:cTn id="79" dur="500" fill="hold"/>
                                        <p:tgtEl>
                                          <p:spTgt spid="54"/>
                                        </p:tgtEl>
                                        <p:attrNameLst>
                                          <p:attrName>ppt_x</p:attrName>
                                        </p:attrNameLst>
                                      </p:cBhvr>
                                      <p:tavLst>
                                        <p:tav tm="0">
                                          <p:val>
                                            <p:strVal val="#ppt_x"/>
                                          </p:val>
                                        </p:tav>
                                        <p:tav tm="100000">
                                          <p:val>
                                            <p:strVal val="#ppt_x"/>
                                          </p:val>
                                        </p:tav>
                                      </p:tavLst>
                                    </p:anim>
                                    <p:anim calcmode="lin" valueType="num">
                                      <p:cBhvr additive="base">
                                        <p:cTn id="80" dur="500" fill="hold"/>
                                        <p:tgtEl>
                                          <p:spTgt spid="54"/>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55"/>
                                        </p:tgtEl>
                                        <p:attrNameLst>
                                          <p:attrName>style.visibility</p:attrName>
                                        </p:attrNameLst>
                                      </p:cBhvr>
                                      <p:to>
                                        <p:strVal val="visible"/>
                                      </p:to>
                                    </p:set>
                                    <p:anim calcmode="lin" valueType="num">
                                      <p:cBhvr additive="base">
                                        <p:cTn id="83" dur="500" fill="hold"/>
                                        <p:tgtEl>
                                          <p:spTgt spid="55"/>
                                        </p:tgtEl>
                                        <p:attrNameLst>
                                          <p:attrName>ppt_x</p:attrName>
                                        </p:attrNameLst>
                                      </p:cBhvr>
                                      <p:tavLst>
                                        <p:tav tm="0">
                                          <p:val>
                                            <p:strVal val="#ppt_x"/>
                                          </p:val>
                                        </p:tav>
                                        <p:tav tm="100000">
                                          <p:val>
                                            <p:strVal val="#ppt_x"/>
                                          </p:val>
                                        </p:tav>
                                      </p:tavLst>
                                    </p:anim>
                                    <p:anim calcmode="lin" valueType="num">
                                      <p:cBhvr additive="base">
                                        <p:cTn id="84" dur="500" fill="hold"/>
                                        <p:tgtEl>
                                          <p:spTgt spid="55"/>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56"/>
                                        </p:tgtEl>
                                        <p:attrNameLst>
                                          <p:attrName>style.visibility</p:attrName>
                                        </p:attrNameLst>
                                      </p:cBhvr>
                                      <p:to>
                                        <p:strVal val="visible"/>
                                      </p:to>
                                    </p:set>
                                    <p:anim calcmode="lin" valueType="num">
                                      <p:cBhvr additive="base">
                                        <p:cTn id="87" dur="500" fill="hold"/>
                                        <p:tgtEl>
                                          <p:spTgt spid="56"/>
                                        </p:tgtEl>
                                        <p:attrNameLst>
                                          <p:attrName>ppt_x</p:attrName>
                                        </p:attrNameLst>
                                      </p:cBhvr>
                                      <p:tavLst>
                                        <p:tav tm="0">
                                          <p:val>
                                            <p:strVal val="#ppt_x"/>
                                          </p:val>
                                        </p:tav>
                                        <p:tav tm="100000">
                                          <p:val>
                                            <p:strVal val="#ppt_x"/>
                                          </p:val>
                                        </p:tav>
                                      </p:tavLst>
                                    </p:anim>
                                    <p:anim calcmode="lin" valueType="num">
                                      <p:cBhvr additive="base">
                                        <p:cTn id="88" dur="500" fill="hold"/>
                                        <p:tgtEl>
                                          <p:spTgt spid="56"/>
                                        </p:tgtEl>
                                        <p:attrNameLst>
                                          <p:attrName>ppt_y</p:attrName>
                                        </p:attrNameLst>
                                      </p:cBhvr>
                                      <p:tavLst>
                                        <p:tav tm="0">
                                          <p:val>
                                            <p:strVal val="1+#ppt_h/2"/>
                                          </p:val>
                                        </p:tav>
                                        <p:tav tm="100000">
                                          <p:val>
                                            <p:strVal val="#ppt_y"/>
                                          </p:val>
                                        </p:tav>
                                      </p:tavLst>
                                    </p:anim>
                                  </p:childTnLst>
                                </p:cTn>
                              </p:par>
                              <p:par>
                                <p:cTn id="89" presetID="2" presetClass="entr" presetSubtype="4" fill="hold" nodeType="withEffect">
                                  <p:stCondLst>
                                    <p:cond delay="0"/>
                                  </p:stCondLst>
                                  <p:childTnLst>
                                    <p:set>
                                      <p:cBhvr>
                                        <p:cTn id="90" dur="1" fill="hold">
                                          <p:stCondLst>
                                            <p:cond delay="0"/>
                                          </p:stCondLst>
                                        </p:cTn>
                                        <p:tgtEl>
                                          <p:spTgt spid="57"/>
                                        </p:tgtEl>
                                        <p:attrNameLst>
                                          <p:attrName>style.visibility</p:attrName>
                                        </p:attrNameLst>
                                      </p:cBhvr>
                                      <p:to>
                                        <p:strVal val="visible"/>
                                      </p:to>
                                    </p:set>
                                    <p:anim calcmode="lin" valueType="num">
                                      <p:cBhvr additive="base">
                                        <p:cTn id="91" dur="500" fill="hold"/>
                                        <p:tgtEl>
                                          <p:spTgt spid="57"/>
                                        </p:tgtEl>
                                        <p:attrNameLst>
                                          <p:attrName>ppt_x</p:attrName>
                                        </p:attrNameLst>
                                      </p:cBhvr>
                                      <p:tavLst>
                                        <p:tav tm="0">
                                          <p:val>
                                            <p:strVal val="#ppt_x"/>
                                          </p:val>
                                        </p:tav>
                                        <p:tav tm="100000">
                                          <p:val>
                                            <p:strVal val="#ppt_x"/>
                                          </p:val>
                                        </p:tav>
                                      </p:tavLst>
                                    </p:anim>
                                    <p:anim calcmode="lin" valueType="num">
                                      <p:cBhvr additive="base">
                                        <p:cTn id="92" dur="500" fill="hold"/>
                                        <p:tgtEl>
                                          <p:spTgt spid="57"/>
                                        </p:tgtEl>
                                        <p:attrNameLst>
                                          <p:attrName>ppt_y</p:attrName>
                                        </p:attrNameLst>
                                      </p:cBhvr>
                                      <p:tavLst>
                                        <p:tav tm="0">
                                          <p:val>
                                            <p:strVal val="1+#ppt_h/2"/>
                                          </p:val>
                                        </p:tav>
                                        <p:tav tm="100000">
                                          <p:val>
                                            <p:strVal val="#ppt_y"/>
                                          </p:val>
                                        </p:tav>
                                      </p:tavLst>
                                    </p:anim>
                                  </p:childTnLst>
                                </p:cTn>
                              </p:par>
                              <p:par>
                                <p:cTn id="93" presetID="2" presetClass="entr" presetSubtype="4" fill="hold" nodeType="withEffect">
                                  <p:stCondLst>
                                    <p:cond delay="0"/>
                                  </p:stCondLst>
                                  <p:childTnLst>
                                    <p:set>
                                      <p:cBhvr>
                                        <p:cTn id="94" dur="1" fill="hold">
                                          <p:stCondLst>
                                            <p:cond delay="0"/>
                                          </p:stCondLst>
                                        </p:cTn>
                                        <p:tgtEl>
                                          <p:spTgt spid="58"/>
                                        </p:tgtEl>
                                        <p:attrNameLst>
                                          <p:attrName>style.visibility</p:attrName>
                                        </p:attrNameLst>
                                      </p:cBhvr>
                                      <p:to>
                                        <p:strVal val="visible"/>
                                      </p:to>
                                    </p:set>
                                    <p:anim calcmode="lin" valueType="num">
                                      <p:cBhvr additive="base">
                                        <p:cTn id="95" dur="500" fill="hold"/>
                                        <p:tgtEl>
                                          <p:spTgt spid="58"/>
                                        </p:tgtEl>
                                        <p:attrNameLst>
                                          <p:attrName>ppt_x</p:attrName>
                                        </p:attrNameLst>
                                      </p:cBhvr>
                                      <p:tavLst>
                                        <p:tav tm="0">
                                          <p:val>
                                            <p:strVal val="#ppt_x"/>
                                          </p:val>
                                        </p:tav>
                                        <p:tav tm="100000">
                                          <p:val>
                                            <p:strVal val="#ppt_x"/>
                                          </p:val>
                                        </p:tav>
                                      </p:tavLst>
                                    </p:anim>
                                    <p:anim calcmode="lin" valueType="num">
                                      <p:cBhvr additive="base">
                                        <p:cTn id="96" dur="500" fill="hold"/>
                                        <p:tgtEl>
                                          <p:spTgt spid="58"/>
                                        </p:tgtEl>
                                        <p:attrNameLst>
                                          <p:attrName>ppt_y</p:attrName>
                                        </p:attrNameLst>
                                      </p:cBhvr>
                                      <p:tavLst>
                                        <p:tav tm="0">
                                          <p:val>
                                            <p:strVal val="1+#ppt_h/2"/>
                                          </p:val>
                                        </p:tav>
                                        <p:tav tm="100000">
                                          <p:val>
                                            <p:strVal val="#ppt_y"/>
                                          </p:val>
                                        </p:tav>
                                      </p:tavLst>
                                    </p:anim>
                                  </p:childTnLst>
                                </p:cTn>
                              </p:par>
                              <p:par>
                                <p:cTn id="97" presetID="2" presetClass="entr" presetSubtype="4" fill="hold" nodeType="withEffect">
                                  <p:stCondLst>
                                    <p:cond delay="0"/>
                                  </p:stCondLst>
                                  <p:childTnLst>
                                    <p:set>
                                      <p:cBhvr>
                                        <p:cTn id="98" dur="1" fill="hold">
                                          <p:stCondLst>
                                            <p:cond delay="0"/>
                                          </p:stCondLst>
                                        </p:cTn>
                                        <p:tgtEl>
                                          <p:spTgt spid="59"/>
                                        </p:tgtEl>
                                        <p:attrNameLst>
                                          <p:attrName>style.visibility</p:attrName>
                                        </p:attrNameLst>
                                      </p:cBhvr>
                                      <p:to>
                                        <p:strVal val="visible"/>
                                      </p:to>
                                    </p:set>
                                    <p:anim calcmode="lin" valueType="num">
                                      <p:cBhvr additive="base">
                                        <p:cTn id="99" dur="500" fill="hold"/>
                                        <p:tgtEl>
                                          <p:spTgt spid="59"/>
                                        </p:tgtEl>
                                        <p:attrNameLst>
                                          <p:attrName>ppt_x</p:attrName>
                                        </p:attrNameLst>
                                      </p:cBhvr>
                                      <p:tavLst>
                                        <p:tav tm="0">
                                          <p:val>
                                            <p:strVal val="#ppt_x"/>
                                          </p:val>
                                        </p:tav>
                                        <p:tav tm="100000">
                                          <p:val>
                                            <p:strVal val="#ppt_x"/>
                                          </p:val>
                                        </p:tav>
                                      </p:tavLst>
                                    </p:anim>
                                    <p:anim calcmode="lin" valueType="num">
                                      <p:cBhvr additive="base">
                                        <p:cTn id="100" dur="500" fill="hold"/>
                                        <p:tgtEl>
                                          <p:spTgt spid="59"/>
                                        </p:tgtEl>
                                        <p:attrNameLst>
                                          <p:attrName>ppt_y</p:attrName>
                                        </p:attrNameLst>
                                      </p:cBhvr>
                                      <p:tavLst>
                                        <p:tav tm="0">
                                          <p:val>
                                            <p:strVal val="1+#ppt_h/2"/>
                                          </p:val>
                                        </p:tav>
                                        <p:tav tm="100000">
                                          <p:val>
                                            <p:strVal val="#ppt_y"/>
                                          </p:val>
                                        </p:tav>
                                      </p:tavLst>
                                    </p:anim>
                                  </p:childTnLst>
                                </p:cTn>
                              </p:par>
                              <p:par>
                                <p:cTn id="101" presetID="2" presetClass="entr" presetSubtype="4" fill="hold" nodeType="withEffect">
                                  <p:stCondLst>
                                    <p:cond delay="0"/>
                                  </p:stCondLst>
                                  <p:childTnLst>
                                    <p:set>
                                      <p:cBhvr>
                                        <p:cTn id="102" dur="1" fill="hold">
                                          <p:stCondLst>
                                            <p:cond delay="0"/>
                                          </p:stCondLst>
                                        </p:cTn>
                                        <p:tgtEl>
                                          <p:spTgt spid="60"/>
                                        </p:tgtEl>
                                        <p:attrNameLst>
                                          <p:attrName>style.visibility</p:attrName>
                                        </p:attrNameLst>
                                      </p:cBhvr>
                                      <p:to>
                                        <p:strVal val="visible"/>
                                      </p:to>
                                    </p:set>
                                    <p:anim calcmode="lin" valueType="num">
                                      <p:cBhvr additive="base">
                                        <p:cTn id="103" dur="500" fill="hold"/>
                                        <p:tgtEl>
                                          <p:spTgt spid="60"/>
                                        </p:tgtEl>
                                        <p:attrNameLst>
                                          <p:attrName>ppt_x</p:attrName>
                                        </p:attrNameLst>
                                      </p:cBhvr>
                                      <p:tavLst>
                                        <p:tav tm="0">
                                          <p:val>
                                            <p:strVal val="#ppt_x"/>
                                          </p:val>
                                        </p:tav>
                                        <p:tav tm="100000">
                                          <p:val>
                                            <p:strVal val="#ppt_x"/>
                                          </p:val>
                                        </p:tav>
                                      </p:tavLst>
                                    </p:anim>
                                    <p:anim calcmode="lin" valueType="num">
                                      <p:cBhvr additive="base">
                                        <p:cTn id="104" dur="500" fill="hold"/>
                                        <p:tgtEl>
                                          <p:spTgt spid="60"/>
                                        </p:tgtEl>
                                        <p:attrNameLst>
                                          <p:attrName>ppt_y</p:attrName>
                                        </p:attrNameLst>
                                      </p:cBhvr>
                                      <p:tavLst>
                                        <p:tav tm="0">
                                          <p:val>
                                            <p:strVal val="1+#ppt_h/2"/>
                                          </p:val>
                                        </p:tav>
                                        <p:tav tm="100000">
                                          <p:val>
                                            <p:strVal val="#ppt_y"/>
                                          </p:val>
                                        </p:tav>
                                      </p:tavLst>
                                    </p:anim>
                                  </p:childTnLst>
                                </p:cTn>
                              </p:par>
                              <p:par>
                                <p:cTn id="105" presetID="2" presetClass="entr" presetSubtype="4" fill="hold" nodeType="withEffect">
                                  <p:stCondLst>
                                    <p:cond delay="0"/>
                                  </p:stCondLst>
                                  <p:childTnLst>
                                    <p:set>
                                      <p:cBhvr>
                                        <p:cTn id="106" dur="1" fill="hold">
                                          <p:stCondLst>
                                            <p:cond delay="0"/>
                                          </p:stCondLst>
                                        </p:cTn>
                                        <p:tgtEl>
                                          <p:spTgt spid="61"/>
                                        </p:tgtEl>
                                        <p:attrNameLst>
                                          <p:attrName>style.visibility</p:attrName>
                                        </p:attrNameLst>
                                      </p:cBhvr>
                                      <p:to>
                                        <p:strVal val="visible"/>
                                      </p:to>
                                    </p:set>
                                    <p:anim calcmode="lin" valueType="num">
                                      <p:cBhvr additive="base">
                                        <p:cTn id="107" dur="500" fill="hold"/>
                                        <p:tgtEl>
                                          <p:spTgt spid="61"/>
                                        </p:tgtEl>
                                        <p:attrNameLst>
                                          <p:attrName>ppt_x</p:attrName>
                                        </p:attrNameLst>
                                      </p:cBhvr>
                                      <p:tavLst>
                                        <p:tav tm="0">
                                          <p:val>
                                            <p:strVal val="#ppt_x"/>
                                          </p:val>
                                        </p:tav>
                                        <p:tav tm="100000">
                                          <p:val>
                                            <p:strVal val="#ppt_x"/>
                                          </p:val>
                                        </p:tav>
                                      </p:tavLst>
                                    </p:anim>
                                    <p:anim calcmode="lin" valueType="num">
                                      <p:cBhvr additive="base">
                                        <p:cTn id="108" dur="500" fill="hold"/>
                                        <p:tgtEl>
                                          <p:spTgt spid="61"/>
                                        </p:tgtEl>
                                        <p:attrNameLst>
                                          <p:attrName>ppt_y</p:attrName>
                                        </p:attrNameLst>
                                      </p:cBhvr>
                                      <p:tavLst>
                                        <p:tav tm="0">
                                          <p:val>
                                            <p:strVal val="1+#ppt_h/2"/>
                                          </p:val>
                                        </p:tav>
                                        <p:tav tm="100000">
                                          <p:val>
                                            <p:strVal val="#ppt_y"/>
                                          </p:val>
                                        </p:tav>
                                      </p:tavLst>
                                    </p:anim>
                                  </p:childTnLst>
                                </p:cTn>
                              </p:par>
                              <p:par>
                                <p:cTn id="109" presetID="2" presetClass="entr" presetSubtype="4" fill="hold" nodeType="withEffect">
                                  <p:stCondLst>
                                    <p:cond delay="0"/>
                                  </p:stCondLst>
                                  <p:childTnLst>
                                    <p:set>
                                      <p:cBhvr>
                                        <p:cTn id="110" dur="1" fill="hold">
                                          <p:stCondLst>
                                            <p:cond delay="0"/>
                                          </p:stCondLst>
                                        </p:cTn>
                                        <p:tgtEl>
                                          <p:spTgt spid="62"/>
                                        </p:tgtEl>
                                        <p:attrNameLst>
                                          <p:attrName>style.visibility</p:attrName>
                                        </p:attrNameLst>
                                      </p:cBhvr>
                                      <p:to>
                                        <p:strVal val="visible"/>
                                      </p:to>
                                    </p:set>
                                    <p:anim calcmode="lin" valueType="num">
                                      <p:cBhvr additive="base">
                                        <p:cTn id="111" dur="500" fill="hold"/>
                                        <p:tgtEl>
                                          <p:spTgt spid="62"/>
                                        </p:tgtEl>
                                        <p:attrNameLst>
                                          <p:attrName>ppt_x</p:attrName>
                                        </p:attrNameLst>
                                      </p:cBhvr>
                                      <p:tavLst>
                                        <p:tav tm="0">
                                          <p:val>
                                            <p:strVal val="#ppt_x"/>
                                          </p:val>
                                        </p:tav>
                                        <p:tav tm="100000">
                                          <p:val>
                                            <p:strVal val="#ppt_x"/>
                                          </p:val>
                                        </p:tav>
                                      </p:tavLst>
                                    </p:anim>
                                    <p:anim calcmode="lin" valueType="num">
                                      <p:cBhvr additive="base">
                                        <p:cTn id="112" dur="500" fill="hold"/>
                                        <p:tgtEl>
                                          <p:spTgt spid="62"/>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48"/>
                                        </p:tgtEl>
                                        <p:attrNameLst>
                                          <p:attrName>style.visibility</p:attrName>
                                        </p:attrNameLst>
                                      </p:cBhvr>
                                      <p:to>
                                        <p:strVal val="visible"/>
                                      </p:to>
                                    </p:set>
                                    <p:anim calcmode="lin" valueType="num">
                                      <p:cBhvr additive="base">
                                        <p:cTn id="115" dur="500" fill="hold"/>
                                        <p:tgtEl>
                                          <p:spTgt spid="48"/>
                                        </p:tgtEl>
                                        <p:attrNameLst>
                                          <p:attrName>ppt_x</p:attrName>
                                        </p:attrNameLst>
                                      </p:cBhvr>
                                      <p:tavLst>
                                        <p:tav tm="0">
                                          <p:val>
                                            <p:strVal val="#ppt_x"/>
                                          </p:val>
                                        </p:tav>
                                        <p:tav tm="100000">
                                          <p:val>
                                            <p:strVal val="#ppt_x"/>
                                          </p:val>
                                        </p:tav>
                                      </p:tavLst>
                                    </p:anim>
                                    <p:anim calcmode="lin" valueType="num">
                                      <p:cBhvr additive="base">
                                        <p:cTn id="116" dur="500" fill="hold"/>
                                        <p:tgtEl>
                                          <p:spTgt spid="48"/>
                                        </p:tgtEl>
                                        <p:attrNameLst>
                                          <p:attrName>ppt_y</p:attrName>
                                        </p:attrNameLst>
                                      </p:cBhvr>
                                      <p:tavLst>
                                        <p:tav tm="0">
                                          <p:val>
                                            <p:strVal val="1+#ppt_h/2"/>
                                          </p:val>
                                        </p:tav>
                                        <p:tav tm="100000">
                                          <p:val>
                                            <p:strVal val="#ppt_y"/>
                                          </p:val>
                                        </p:tav>
                                      </p:tavLst>
                                    </p:anim>
                                  </p:childTnLst>
                                </p:cTn>
                              </p:par>
                              <p:par>
                                <p:cTn id="117" presetID="2" presetClass="entr" presetSubtype="4" fill="hold" nodeType="withEffect">
                                  <p:stCondLst>
                                    <p:cond delay="0"/>
                                  </p:stCondLst>
                                  <p:childTnLst>
                                    <p:set>
                                      <p:cBhvr>
                                        <p:cTn id="118" dur="1" fill="hold">
                                          <p:stCondLst>
                                            <p:cond delay="0"/>
                                          </p:stCondLst>
                                        </p:cTn>
                                        <p:tgtEl>
                                          <p:spTgt spid="18"/>
                                        </p:tgtEl>
                                        <p:attrNameLst>
                                          <p:attrName>style.visibility</p:attrName>
                                        </p:attrNameLst>
                                      </p:cBhvr>
                                      <p:to>
                                        <p:strVal val="visible"/>
                                      </p:to>
                                    </p:set>
                                    <p:anim calcmode="lin" valueType="num">
                                      <p:cBhvr additive="base">
                                        <p:cTn id="119" dur="500" fill="hold"/>
                                        <p:tgtEl>
                                          <p:spTgt spid="18"/>
                                        </p:tgtEl>
                                        <p:attrNameLst>
                                          <p:attrName>ppt_x</p:attrName>
                                        </p:attrNameLst>
                                      </p:cBhvr>
                                      <p:tavLst>
                                        <p:tav tm="0">
                                          <p:val>
                                            <p:strVal val="#ppt_x"/>
                                          </p:val>
                                        </p:tav>
                                        <p:tav tm="100000">
                                          <p:val>
                                            <p:strVal val="#ppt_x"/>
                                          </p:val>
                                        </p:tav>
                                      </p:tavLst>
                                    </p:anim>
                                    <p:anim calcmode="lin" valueType="num">
                                      <p:cBhvr additive="base">
                                        <p:cTn id="120" dur="500" fill="hold"/>
                                        <p:tgtEl>
                                          <p:spTgt spid="18"/>
                                        </p:tgtEl>
                                        <p:attrNameLst>
                                          <p:attrName>ppt_y</p:attrName>
                                        </p:attrNameLst>
                                      </p:cBhvr>
                                      <p:tavLst>
                                        <p:tav tm="0">
                                          <p:val>
                                            <p:strVal val="1+#ppt_h/2"/>
                                          </p:val>
                                        </p:tav>
                                        <p:tav tm="100000">
                                          <p:val>
                                            <p:strVal val="#ppt_y"/>
                                          </p:val>
                                        </p:tav>
                                      </p:tavLst>
                                    </p:anim>
                                  </p:childTnLst>
                                </p:cTn>
                              </p:par>
                              <p:par>
                                <p:cTn id="121" presetID="2" presetClass="entr" presetSubtype="4" fill="hold" grpId="0" nodeType="withEffect">
                                  <p:stCondLst>
                                    <p:cond delay="0"/>
                                  </p:stCondLst>
                                  <p:childTnLst>
                                    <p:set>
                                      <p:cBhvr>
                                        <p:cTn id="122" dur="1" fill="hold">
                                          <p:stCondLst>
                                            <p:cond delay="0"/>
                                          </p:stCondLst>
                                        </p:cTn>
                                        <p:tgtEl>
                                          <p:spTgt spid="50"/>
                                        </p:tgtEl>
                                        <p:attrNameLst>
                                          <p:attrName>style.visibility</p:attrName>
                                        </p:attrNameLst>
                                      </p:cBhvr>
                                      <p:to>
                                        <p:strVal val="visible"/>
                                      </p:to>
                                    </p:set>
                                    <p:anim calcmode="lin" valueType="num">
                                      <p:cBhvr additive="base">
                                        <p:cTn id="123" dur="500" fill="hold"/>
                                        <p:tgtEl>
                                          <p:spTgt spid="50"/>
                                        </p:tgtEl>
                                        <p:attrNameLst>
                                          <p:attrName>ppt_x</p:attrName>
                                        </p:attrNameLst>
                                      </p:cBhvr>
                                      <p:tavLst>
                                        <p:tav tm="0">
                                          <p:val>
                                            <p:strVal val="#ppt_x"/>
                                          </p:val>
                                        </p:tav>
                                        <p:tav tm="100000">
                                          <p:val>
                                            <p:strVal val="#ppt_x"/>
                                          </p:val>
                                        </p:tav>
                                      </p:tavLst>
                                    </p:anim>
                                    <p:anim calcmode="lin" valueType="num">
                                      <p:cBhvr additive="base">
                                        <p:cTn id="124" dur="500" fill="hold"/>
                                        <p:tgtEl>
                                          <p:spTgt spid="50"/>
                                        </p:tgtEl>
                                        <p:attrNameLst>
                                          <p:attrName>ppt_y</p:attrName>
                                        </p:attrNameLst>
                                      </p:cBhvr>
                                      <p:tavLst>
                                        <p:tav tm="0">
                                          <p:val>
                                            <p:strVal val="1+#ppt_h/2"/>
                                          </p:val>
                                        </p:tav>
                                        <p:tav tm="100000">
                                          <p:val>
                                            <p:strVal val="#ppt_y"/>
                                          </p:val>
                                        </p:tav>
                                      </p:tavLst>
                                    </p:anim>
                                  </p:childTnLst>
                                </p:cTn>
                              </p:par>
                              <p:par>
                                <p:cTn id="125" presetID="2" presetClass="entr" presetSubtype="4" fill="hold" nodeType="withEffect">
                                  <p:stCondLst>
                                    <p:cond delay="0"/>
                                  </p:stCondLst>
                                  <p:childTnLst>
                                    <p:set>
                                      <p:cBhvr>
                                        <p:cTn id="126" dur="1" fill="hold">
                                          <p:stCondLst>
                                            <p:cond delay="0"/>
                                          </p:stCondLst>
                                        </p:cTn>
                                        <p:tgtEl>
                                          <p:spTgt spid="52"/>
                                        </p:tgtEl>
                                        <p:attrNameLst>
                                          <p:attrName>style.visibility</p:attrName>
                                        </p:attrNameLst>
                                      </p:cBhvr>
                                      <p:to>
                                        <p:strVal val="visible"/>
                                      </p:to>
                                    </p:set>
                                    <p:anim calcmode="lin" valueType="num">
                                      <p:cBhvr additive="base">
                                        <p:cTn id="127" dur="500" fill="hold"/>
                                        <p:tgtEl>
                                          <p:spTgt spid="52"/>
                                        </p:tgtEl>
                                        <p:attrNameLst>
                                          <p:attrName>ppt_x</p:attrName>
                                        </p:attrNameLst>
                                      </p:cBhvr>
                                      <p:tavLst>
                                        <p:tav tm="0">
                                          <p:val>
                                            <p:strVal val="#ppt_x"/>
                                          </p:val>
                                        </p:tav>
                                        <p:tav tm="100000">
                                          <p:val>
                                            <p:strVal val="#ppt_x"/>
                                          </p:val>
                                        </p:tav>
                                      </p:tavLst>
                                    </p:anim>
                                    <p:anim calcmode="lin" valueType="num">
                                      <p:cBhvr additive="base">
                                        <p:cTn id="128"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7" grpId="0" animBg="1"/>
      <p:bldP spid="35" grpId="0" animBg="1"/>
      <p:bldP spid="39" grpId="0"/>
      <p:bldP spid="40" grpId="0"/>
      <p:bldP spid="41" grpId="0" animBg="1"/>
      <p:bldP spid="45" grpId="0" animBg="1"/>
      <p:bldP spid="46" grpId="0"/>
      <p:bldP spid="47" grpId="0" animBg="1"/>
      <p:bldP spid="48" grpId="0" animBg="1"/>
      <p:bldP spid="49" grpId="0"/>
      <p:bldP spid="50" grpId="0"/>
      <p:bldP spid="55" grpId="0"/>
      <p:bldP spid="5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242249" y="3606"/>
            <a:ext cx="10515600" cy="715294"/>
          </a:xfrm>
        </p:spPr>
        <p:txBody>
          <a:bodyPr/>
          <a:lstStyle/>
          <a:p>
            <a:r>
              <a:rPr lang="en-GB"/>
              <a:t>Offload and Manage the “disconnected” Tables</a:t>
            </a:r>
            <a:endParaRPr lang="en-US"/>
          </a:p>
        </p:txBody>
      </p:sp>
      <p:sp>
        <p:nvSpPr>
          <p:cNvPr id="13" name="TextBox 12">
            <a:extLst>
              <a:ext uri="{FF2B5EF4-FFF2-40B4-BE49-F238E27FC236}">
                <a16:creationId xmlns:a16="http://schemas.microsoft.com/office/drawing/2014/main" id="{58539F6A-3A91-43E5-ABFB-AC1E64F8AAB1}"/>
              </a:ext>
            </a:extLst>
          </p:cNvPr>
          <p:cNvSpPr txBox="1"/>
          <p:nvPr/>
        </p:nvSpPr>
        <p:spPr>
          <a:xfrm>
            <a:off x="609600" y="6079721"/>
            <a:ext cx="3779624" cy="369332"/>
          </a:xfrm>
          <a:prstGeom prst="rect">
            <a:avLst/>
          </a:prstGeom>
          <a:noFill/>
        </p:spPr>
        <p:txBody>
          <a:bodyPr wrap="none" rtlCol="0">
            <a:spAutoFit/>
          </a:bodyPr>
          <a:lstStyle/>
          <a:p>
            <a:r>
              <a:rPr lang="en-AU">
                <a:solidFill>
                  <a:schemeClr val="bg1"/>
                </a:solidFill>
              </a:rPr>
              <a:t>PAYROLL &amp; CREW SCHEDULING</a:t>
            </a:r>
          </a:p>
        </p:txBody>
      </p:sp>
      <p:pic>
        <p:nvPicPr>
          <p:cNvPr id="3" name="Graphic 2" descr="Garbage">
            <a:extLst>
              <a:ext uri="{FF2B5EF4-FFF2-40B4-BE49-F238E27FC236}">
                <a16:creationId xmlns:a16="http://schemas.microsoft.com/office/drawing/2014/main" id="{0B05218D-E671-C249-A09E-A4C7D2F2883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919046" y="1762980"/>
            <a:ext cx="760729" cy="760729"/>
          </a:xfrm>
          <a:prstGeom prst="rect">
            <a:avLst/>
          </a:prstGeom>
        </p:spPr>
      </p:pic>
      <p:sp>
        <p:nvSpPr>
          <p:cNvPr id="14" name="TextBox 13">
            <a:extLst>
              <a:ext uri="{FF2B5EF4-FFF2-40B4-BE49-F238E27FC236}">
                <a16:creationId xmlns:a16="http://schemas.microsoft.com/office/drawing/2014/main" id="{8230E07B-5DE6-3848-BEAC-EBC1DD4F715E}"/>
              </a:ext>
            </a:extLst>
          </p:cNvPr>
          <p:cNvSpPr txBox="1"/>
          <p:nvPr/>
        </p:nvSpPr>
        <p:spPr>
          <a:xfrm>
            <a:off x="7679775" y="1521329"/>
            <a:ext cx="4047405" cy="2677656"/>
          </a:xfrm>
          <a:prstGeom prst="rect">
            <a:avLst/>
          </a:prstGeom>
          <a:noFill/>
        </p:spPr>
        <p:txBody>
          <a:bodyPr wrap="square" rtlCol="0">
            <a:spAutoFit/>
          </a:bodyPr>
          <a:lstStyle/>
          <a:p>
            <a:pPr marL="285750" indent="-285750">
              <a:buFont typeface="Arial" panose="020B0604020202020204" pitchFamily="34" charset="0"/>
              <a:buChar char="•"/>
            </a:pPr>
            <a:r>
              <a:rPr lang="en-US" sz="1400"/>
              <a:t>Many small disconnected and unused tables suggests that temporary work tables are not being cleaned up.</a:t>
            </a:r>
          </a:p>
          <a:p>
            <a:pPr marL="742950" lvl="1" indent="-285750">
              <a:buFont typeface="Arial" panose="020B0604020202020204" pitchFamily="34" charset="0"/>
              <a:buChar char="•"/>
            </a:pPr>
            <a:r>
              <a:rPr lang="en-US" sz="1400"/>
              <a:t>could impact backup performance/window</a:t>
            </a:r>
          </a:p>
          <a:p>
            <a:endParaRPr lang="en-US" sz="1400"/>
          </a:p>
          <a:p>
            <a:r>
              <a:rPr lang="en-US" sz="1400"/>
              <a:t>Recommendation:</a:t>
            </a:r>
          </a:p>
          <a:p>
            <a:pPr marL="285750" indent="-285750">
              <a:buFont typeface="Arial" panose="020B0604020202020204" pitchFamily="34" charset="0"/>
              <a:buChar char="•"/>
            </a:pPr>
            <a:r>
              <a:rPr lang="en-US" sz="1400"/>
              <a:t>Initial analysis and cleanup required</a:t>
            </a:r>
          </a:p>
          <a:p>
            <a:pPr marL="285750" indent="-285750">
              <a:buFont typeface="Arial" panose="020B0604020202020204" pitchFamily="34" charset="0"/>
              <a:buChar char="•"/>
            </a:pPr>
            <a:r>
              <a:rPr lang="en-US" sz="1400"/>
              <a:t>Automated cleanup of work tables</a:t>
            </a:r>
          </a:p>
          <a:p>
            <a:pPr marL="285750" indent="-285750">
              <a:buFont typeface="Arial" panose="020B0604020202020204" pitchFamily="34" charset="0"/>
              <a:buChar char="•"/>
            </a:pPr>
            <a:r>
              <a:rPr lang="en-US" sz="1400"/>
              <a:t>Ongoing process to cleanup unused tables</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endParaRPr lang="en-US" sz="1400"/>
          </a:p>
        </p:txBody>
      </p:sp>
      <p:pic>
        <p:nvPicPr>
          <p:cNvPr id="2" name="Picture 1">
            <a:extLst>
              <a:ext uri="{FF2B5EF4-FFF2-40B4-BE49-F238E27FC236}">
                <a16:creationId xmlns:a16="http://schemas.microsoft.com/office/drawing/2014/main" id="{F6D3A22D-0A3E-4045-AB35-8CFD01BC13CA}"/>
              </a:ext>
            </a:extLst>
          </p:cNvPr>
          <p:cNvPicPr>
            <a:picLocks noChangeAspect="1"/>
          </p:cNvPicPr>
          <p:nvPr/>
        </p:nvPicPr>
        <p:blipFill>
          <a:blip r:embed="rId6"/>
          <a:stretch>
            <a:fillRect/>
          </a:stretch>
        </p:blipFill>
        <p:spPr>
          <a:xfrm>
            <a:off x="139315" y="1093370"/>
            <a:ext cx="6657975" cy="4286250"/>
          </a:xfrm>
          <a:prstGeom prst="rect">
            <a:avLst/>
          </a:prstGeom>
        </p:spPr>
      </p:pic>
    </p:spTree>
    <p:custDataLst>
      <p:tags r:id="rId1"/>
    </p:custDataLst>
    <p:extLst>
      <p:ext uri="{BB962C8B-B14F-4D97-AF65-F5344CB8AC3E}">
        <p14:creationId xmlns:p14="http://schemas.microsoft.com/office/powerpoint/2010/main" val="26132965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84C57-7B8C-BA4D-A38A-46AE87BB8179}"/>
              </a:ext>
            </a:extLst>
          </p:cNvPr>
          <p:cNvSpPr>
            <a:spLocks noGrp="1"/>
          </p:cNvSpPr>
          <p:nvPr>
            <p:ph type="title"/>
          </p:nvPr>
        </p:nvSpPr>
        <p:spPr/>
        <p:txBody>
          <a:bodyPr/>
          <a:lstStyle/>
          <a:p>
            <a:r>
              <a:rPr lang="en-AU"/>
              <a:t>3 Tier Architecture Prominent</a:t>
            </a:r>
          </a:p>
        </p:txBody>
      </p:sp>
      <p:sp>
        <p:nvSpPr>
          <p:cNvPr id="4" name="TextBox 3">
            <a:extLst>
              <a:ext uri="{FF2B5EF4-FFF2-40B4-BE49-F238E27FC236}">
                <a16:creationId xmlns:a16="http://schemas.microsoft.com/office/drawing/2014/main" id="{2576855B-1A54-0141-B925-9F9BC0517AEE}"/>
              </a:ext>
            </a:extLst>
          </p:cNvPr>
          <p:cNvSpPr txBox="1"/>
          <p:nvPr/>
        </p:nvSpPr>
        <p:spPr>
          <a:xfrm>
            <a:off x="7679775" y="1521329"/>
            <a:ext cx="4047405" cy="3754874"/>
          </a:xfrm>
          <a:prstGeom prst="rect">
            <a:avLst/>
          </a:prstGeom>
          <a:noFill/>
        </p:spPr>
        <p:txBody>
          <a:bodyPr wrap="square" rtlCol="0">
            <a:spAutoFit/>
          </a:bodyPr>
          <a:lstStyle/>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Prominence of 5 databases involved in the 3 Tier Architecture show good adherence to data architecture patterns</a:t>
            </a:r>
          </a:p>
          <a:p>
            <a:pPr marL="742950" lvl="1" indent="-285750">
              <a:buFont typeface="Arial" panose="020B0604020202020204" pitchFamily="34" charset="0"/>
              <a:buChar char="•"/>
            </a:pPr>
            <a:r>
              <a:rPr lang="en-US" sz="1400"/>
              <a:t>Shows good architecture practice and management</a:t>
            </a:r>
          </a:p>
          <a:p>
            <a:pPr marL="742950" lvl="1" indent="-285750">
              <a:buFont typeface="Arial" panose="020B0604020202020204" pitchFamily="34" charset="0"/>
              <a:buChar char="•"/>
            </a:pPr>
            <a:r>
              <a:rPr lang="en-US" sz="1400"/>
              <a:t>Evidence of highly integrated data providing a platform many use-cases for that data</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Operational Image not used much outside the 3 Tier Architecture</a:t>
            </a:r>
          </a:p>
          <a:p>
            <a:pPr marL="742950" lvl="1" indent="-285750">
              <a:buFont typeface="Arial" panose="020B0604020202020204" pitchFamily="34" charset="0"/>
              <a:buChar char="•"/>
            </a:pPr>
            <a:r>
              <a:rPr lang="en-US" sz="1400"/>
              <a:t>Are power users and sand pits getting access to leverage un-integrated data?</a:t>
            </a:r>
          </a:p>
          <a:p>
            <a:pPr marL="742950" lvl="1"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Not much </a:t>
            </a:r>
            <a:r>
              <a:rPr lang="en-US" sz="1400" err="1"/>
              <a:t>adhoc</a:t>
            </a:r>
            <a:r>
              <a:rPr lang="en-US" sz="1400"/>
              <a:t> analytics – Vantage not being used for Analytics</a:t>
            </a:r>
          </a:p>
        </p:txBody>
      </p:sp>
      <p:pic>
        <p:nvPicPr>
          <p:cNvPr id="5" name="Picture 4">
            <a:extLst>
              <a:ext uri="{FF2B5EF4-FFF2-40B4-BE49-F238E27FC236}">
                <a16:creationId xmlns:a16="http://schemas.microsoft.com/office/drawing/2014/main" id="{3B41361E-0EA2-49E7-B73A-B59879CC3D02}"/>
              </a:ext>
            </a:extLst>
          </p:cNvPr>
          <p:cNvPicPr>
            <a:picLocks noChangeAspect="1"/>
          </p:cNvPicPr>
          <p:nvPr/>
        </p:nvPicPr>
        <p:blipFill>
          <a:blip r:embed="rId2"/>
          <a:stretch>
            <a:fillRect/>
          </a:stretch>
        </p:blipFill>
        <p:spPr>
          <a:xfrm>
            <a:off x="370722" y="1521329"/>
            <a:ext cx="6734175" cy="4210050"/>
          </a:xfrm>
          <a:prstGeom prst="rect">
            <a:avLst/>
          </a:prstGeom>
        </p:spPr>
      </p:pic>
    </p:spTree>
    <p:extLst>
      <p:ext uri="{BB962C8B-B14F-4D97-AF65-F5344CB8AC3E}">
        <p14:creationId xmlns:p14="http://schemas.microsoft.com/office/powerpoint/2010/main" val="4449525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323087" y="4355271"/>
            <a:ext cx="5717754" cy="324000"/>
          </a:xfrm>
          <a:prstGeom prst="rect">
            <a:avLst/>
          </a:prstGeom>
          <a:solidFill>
            <a:srgbClr val="00B2B1">
              <a:alpha val="40000"/>
            </a:srgbClr>
          </a:solidFill>
          <a:ln w="9525">
            <a:noFill/>
            <a:miter lim="800000"/>
            <a:headEnd/>
            <a:tailEnd/>
          </a:ln>
          <a:effectLst/>
        </p:spPr>
        <p:txBody>
          <a:bodyPr wrap="square" tIns="91440" bIns="91440" rtlCol="0" anchor="t">
            <a:prstTxWarp prst="textNoShape">
              <a:avLst/>
            </a:prstTxWarp>
            <a:noAutofit/>
          </a:bodyPr>
          <a:lstStyle/>
          <a:p>
            <a:pPr algn="ctr"/>
            <a:endParaRPr lang="en-AU" kern="0">
              <a:solidFill>
                <a:prstClr val="white"/>
              </a:solidFill>
            </a:endParaRPr>
          </a:p>
        </p:txBody>
      </p:sp>
      <p:sp>
        <p:nvSpPr>
          <p:cNvPr id="2" name="Title 1"/>
          <p:cNvSpPr>
            <a:spLocks noGrp="1"/>
          </p:cNvSpPr>
          <p:nvPr>
            <p:ph type="title"/>
          </p:nvPr>
        </p:nvSpPr>
        <p:spPr/>
        <p:txBody>
          <a:bodyPr anchor="t"/>
          <a:lstStyle/>
          <a:p>
            <a:r>
              <a:rPr lang="en-US"/>
              <a:t>Outline</a:t>
            </a:r>
            <a:endParaRPr lang="en-AU"/>
          </a:p>
        </p:txBody>
      </p:sp>
      <p:sp>
        <p:nvSpPr>
          <p:cNvPr id="7" name="Text Placeholder 3"/>
          <p:cNvSpPr txBox="1">
            <a:spLocks/>
          </p:cNvSpPr>
          <p:nvPr/>
        </p:nvSpPr>
        <p:spPr bwMode="gray">
          <a:xfrm>
            <a:off x="6400734" y="1015585"/>
            <a:ext cx="5180251" cy="5125156"/>
          </a:xfrm>
          <a:prstGeom prst="rect">
            <a:avLst/>
          </a:prstGeom>
        </p:spPr>
        <p:txBody>
          <a:bodyPr vert="horz" lIns="0" tIns="0" rIns="0" bIns="0" rtlCol="0">
            <a:noAutofit/>
          </a:bodyPr>
          <a:lstStyle>
            <a:lvl1pPr marL="225378" indent="-225378" algn="l" defTabSz="1217360" rtl="0" eaLnBrk="1" fontAlgn="base" hangingPunct="1">
              <a:lnSpc>
                <a:spcPct val="95000"/>
              </a:lnSpc>
              <a:spcBef>
                <a:spcPts val="800"/>
              </a:spcBef>
              <a:spcAft>
                <a:spcPts val="263"/>
              </a:spcAft>
              <a:buFont typeface="Arial" pitchFamily="34" charset="0"/>
              <a:buChar char="•"/>
              <a:defRPr sz="2400" kern="1200">
                <a:solidFill>
                  <a:schemeClr val="tx1"/>
                </a:solidFill>
                <a:latin typeface="+mn-lt"/>
                <a:ea typeface="MS PGothic" pitchFamily="34" charset="-128"/>
                <a:cs typeface="+mn-cs"/>
              </a:defRPr>
            </a:lvl1pPr>
            <a:lvl2pPr marL="687601" indent="-306780" algn="l" defTabSz="1217360" rtl="0" eaLnBrk="1" fontAlgn="base" hangingPunct="1">
              <a:lnSpc>
                <a:spcPct val="85000"/>
              </a:lnSpc>
              <a:spcBef>
                <a:spcPts val="267"/>
              </a:spcBef>
              <a:spcAft>
                <a:spcPts val="263"/>
              </a:spcAft>
              <a:buFont typeface="Arial" pitchFamily="34" charset="0"/>
              <a:buChar char="–"/>
              <a:defRPr sz="2100" kern="1200">
                <a:solidFill>
                  <a:schemeClr val="tx1"/>
                </a:solidFill>
                <a:latin typeface="+mn-lt"/>
                <a:ea typeface="MS PGothic" pitchFamily="34" charset="-128"/>
                <a:cs typeface="+mn-cs"/>
              </a:defRPr>
            </a:lvl2pPr>
            <a:lvl3pPr marL="916090" indent="-228495" algn="l" defTabSz="1217360" rtl="0" eaLnBrk="1" fontAlgn="base" hangingPunct="1">
              <a:lnSpc>
                <a:spcPct val="85000"/>
              </a:lnSpc>
              <a:spcBef>
                <a:spcPts val="267"/>
              </a:spcBef>
              <a:spcAft>
                <a:spcPts val="263"/>
              </a:spcAft>
              <a:buFont typeface="Arial" pitchFamily="34" charset="0"/>
              <a:buChar char="-"/>
              <a:defRPr sz="1900" kern="1200">
                <a:solidFill>
                  <a:schemeClr val="tx1"/>
                </a:solidFill>
                <a:latin typeface="+mn-lt"/>
                <a:ea typeface="MS PGothic" pitchFamily="34" charset="-128"/>
                <a:cs typeface="+mn-cs"/>
              </a:defRPr>
            </a:lvl3pPr>
            <a:lvl4pPr marL="1599867" indent="-228553" algn="l" defTabSz="1217360" rtl="0" eaLnBrk="1" fontAlgn="base" hangingPunct="1">
              <a:lnSpc>
                <a:spcPct val="95000"/>
              </a:lnSpc>
              <a:spcBef>
                <a:spcPts val="800"/>
              </a:spcBef>
              <a:spcAft>
                <a:spcPts val="267"/>
              </a:spcAft>
              <a:buFont typeface="Arial" pitchFamily="34" charset="0"/>
              <a:buChar char="​"/>
              <a:defRPr sz="2400" kern="1200">
                <a:solidFill>
                  <a:schemeClr val="tx1"/>
                </a:solidFill>
                <a:latin typeface="+mn-lt"/>
                <a:ea typeface="MS PGothic" pitchFamily="34" charset="-128"/>
                <a:cs typeface="+mn-cs"/>
              </a:defRPr>
            </a:lvl4pPr>
            <a:lvl5pPr marL="2056971" indent="-228553" algn="l" defTabSz="1217360" rtl="0" eaLnBrk="1" fontAlgn="base" hangingPunct="1">
              <a:lnSpc>
                <a:spcPct val="95000"/>
              </a:lnSpc>
              <a:spcBef>
                <a:spcPts val="800"/>
              </a:spcBef>
              <a:spcAft>
                <a:spcPts val="267"/>
              </a:spcAft>
              <a:buFont typeface="Arial" pitchFamily="34" charset="0"/>
              <a:buChar char="​"/>
              <a:defRPr sz="2400" kern="1200">
                <a:solidFill>
                  <a:schemeClr val="accent1"/>
                </a:solidFill>
                <a:latin typeface="+mn-lt"/>
                <a:ea typeface="MS PGothic" pitchFamily="34" charset="-128"/>
                <a:cs typeface="+mn-cs"/>
              </a:defRPr>
            </a:lvl5pPr>
            <a:lvl6pPr marL="0" indent="0" algn="l" defTabSz="1218632" rtl="0" eaLnBrk="1" latinLnBrk="0" hangingPunct="1">
              <a:lnSpc>
                <a:spcPct val="95000"/>
              </a:lnSpc>
              <a:spcBef>
                <a:spcPts val="800"/>
              </a:spcBef>
              <a:spcAft>
                <a:spcPts val="267"/>
              </a:spcAft>
              <a:buFont typeface="Arial" panose="020B0604020202020204" pitchFamily="34" charset="0"/>
              <a:buChar char="​"/>
              <a:defRPr sz="2400" b="0" kern="1200">
                <a:solidFill>
                  <a:schemeClr val="accent2"/>
                </a:solidFill>
                <a:latin typeface="+mn-lt"/>
                <a:ea typeface="+mn-ea"/>
                <a:cs typeface="+mn-cs"/>
              </a:defRPr>
            </a:lvl6pPr>
            <a:lvl7pPr marL="0" indent="0" algn="l" defTabSz="1218632" rtl="0" eaLnBrk="1" latinLnBrk="0" hangingPunct="1">
              <a:lnSpc>
                <a:spcPct val="95000"/>
              </a:lnSpc>
              <a:spcBef>
                <a:spcPts val="1333"/>
              </a:spcBef>
              <a:spcAft>
                <a:spcPts val="0"/>
              </a:spcAft>
              <a:buFont typeface="Arial" panose="020B0604020202020204" pitchFamily="34" charset="0"/>
              <a:buChar char="​"/>
              <a:defRPr sz="2400" b="1" kern="1200">
                <a:solidFill>
                  <a:schemeClr val="tx1"/>
                </a:solidFill>
                <a:latin typeface="+mn-lt"/>
                <a:ea typeface="+mn-ea"/>
                <a:cs typeface="+mn-cs"/>
              </a:defRPr>
            </a:lvl7pPr>
            <a:lvl8pPr marL="304663" indent="-304663" algn="l" defTabSz="1218632" rtl="0" eaLnBrk="1" latinLnBrk="0" hangingPunct="1">
              <a:lnSpc>
                <a:spcPct val="95000"/>
              </a:lnSpc>
              <a:spcBef>
                <a:spcPts val="267"/>
              </a:spcBef>
              <a:spcAft>
                <a:spcPts val="267"/>
              </a:spcAft>
              <a:buFont typeface="+mj-lt"/>
              <a:buAutoNum type="arabicPeriod"/>
              <a:defRPr sz="2400" b="0" kern="1200" baseline="0">
                <a:solidFill>
                  <a:schemeClr val="tx1"/>
                </a:solidFill>
                <a:latin typeface="+mn-lt"/>
                <a:ea typeface="+mn-ea"/>
                <a:cs typeface="+mn-cs"/>
              </a:defRPr>
            </a:lvl8pPr>
            <a:lvl9pPr marL="0" indent="0" algn="l" defTabSz="1218632" rtl="0" eaLnBrk="1" latinLnBrk="0" hangingPunct="1">
              <a:lnSpc>
                <a:spcPct val="95000"/>
              </a:lnSpc>
              <a:spcBef>
                <a:spcPts val="533"/>
              </a:spcBef>
              <a:spcAft>
                <a:spcPts val="533"/>
              </a:spcAft>
              <a:buFont typeface="Arial" panose="020B0604020202020204" pitchFamily="34" charset="0"/>
              <a:buChar char="​"/>
              <a:defRPr sz="1200" b="0" kern="1200">
                <a:solidFill>
                  <a:schemeClr val="accent6"/>
                </a:solidFill>
                <a:latin typeface="+mn-lt"/>
                <a:ea typeface="+mn-ea"/>
                <a:cs typeface="+mn-cs"/>
              </a:defRPr>
            </a:lvl9pPr>
          </a:lstStyle>
          <a:p>
            <a:pPr>
              <a:spcBef>
                <a:spcPts val="1200"/>
              </a:spcBef>
              <a:spcAft>
                <a:spcPts val="300"/>
              </a:spcAft>
            </a:pPr>
            <a:r>
              <a:rPr lang="en-US" sz="2000" b="1"/>
              <a:t>Purpose and Context</a:t>
            </a:r>
          </a:p>
          <a:p>
            <a:pPr lvl="1"/>
            <a:r>
              <a:rPr lang="en-US" sz="1800"/>
              <a:t>Purpose</a:t>
            </a:r>
          </a:p>
          <a:p>
            <a:pPr lvl="1"/>
            <a:r>
              <a:rPr lang="en-US" sz="1800">
                <a:solidFill>
                  <a:schemeClr val="tx2"/>
                </a:solidFill>
              </a:rPr>
              <a:t>System Summary</a:t>
            </a:r>
          </a:p>
          <a:p>
            <a:pPr lvl="1"/>
            <a:r>
              <a:rPr lang="en-US" sz="1800">
                <a:solidFill>
                  <a:schemeClr val="tx2"/>
                </a:solidFill>
              </a:rPr>
              <a:t>Key Findings</a:t>
            </a:r>
          </a:p>
          <a:p>
            <a:pPr lvl="1"/>
            <a:r>
              <a:rPr lang="en-US" sz="1800">
                <a:solidFill>
                  <a:schemeClr val="tx2"/>
                </a:solidFill>
              </a:rPr>
              <a:t>Recommendations</a:t>
            </a:r>
          </a:p>
          <a:p>
            <a:pPr>
              <a:spcBef>
                <a:spcPts val="1800"/>
              </a:spcBef>
              <a:spcAft>
                <a:spcPts val="300"/>
              </a:spcAft>
            </a:pPr>
            <a:r>
              <a:rPr lang="en-US" sz="2000" b="1"/>
              <a:t>Analysis and Findings</a:t>
            </a:r>
          </a:p>
          <a:p>
            <a:pPr lvl="1"/>
            <a:r>
              <a:rPr lang="en-US" sz="1800"/>
              <a:t>System Consumption</a:t>
            </a:r>
          </a:p>
          <a:p>
            <a:pPr lvl="1"/>
            <a:r>
              <a:rPr lang="en-US" sz="1800"/>
              <a:t>Feature Usage</a:t>
            </a:r>
          </a:p>
          <a:p>
            <a:pPr lvl="1"/>
            <a:r>
              <a:rPr lang="en-US" sz="1800"/>
              <a:t>Workload Profile</a:t>
            </a:r>
          </a:p>
          <a:p>
            <a:pPr lvl="1"/>
            <a:r>
              <a:rPr lang="en-US" sz="1800"/>
              <a:t>Data Affinity</a:t>
            </a:r>
          </a:p>
          <a:p>
            <a:pPr lvl="1"/>
            <a:r>
              <a:rPr lang="en-US" sz="1800" b="1">
                <a:solidFill>
                  <a:schemeClr val="tx2"/>
                </a:solidFill>
              </a:rPr>
              <a:t>Data Usage Profile</a:t>
            </a:r>
          </a:p>
          <a:p>
            <a:pPr lvl="1"/>
            <a:r>
              <a:rPr lang="en-US" sz="1800"/>
              <a:t>User Profile</a:t>
            </a:r>
          </a:p>
          <a:p>
            <a:pPr lvl="1"/>
            <a:endParaRPr lang="en-US" sz="1800"/>
          </a:p>
          <a:p>
            <a:pPr defTabSz="914400" fontAlgn="auto">
              <a:lnSpc>
                <a:spcPct val="100000"/>
              </a:lnSpc>
              <a:spcBef>
                <a:spcPts val="1800"/>
              </a:spcBef>
              <a:spcAft>
                <a:spcPts val="300"/>
              </a:spcAft>
            </a:pPr>
            <a:r>
              <a:rPr lang="en-US" sz="2000">
                <a:solidFill>
                  <a:srgbClr val="6B767D"/>
                </a:solidFill>
                <a:ea typeface="+mn-ea"/>
              </a:rPr>
              <a:t>Appendix – Feature Usage Grouping</a:t>
            </a:r>
          </a:p>
          <a:p>
            <a:endParaRPr lang="en-US" sz="2100"/>
          </a:p>
        </p:txBody>
      </p:sp>
    </p:spTree>
    <p:extLst>
      <p:ext uri="{BB962C8B-B14F-4D97-AF65-F5344CB8AC3E}">
        <p14:creationId xmlns:p14="http://schemas.microsoft.com/office/powerpoint/2010/main" val="578090643"/>
      </p:ext>
    </p:extLst>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4FFD3F-AC0A-4218-9197-2EF3288E397E}"/>
              </a:ext>
            </a:extLst>
          </p:cNvPr>
          <p:cNvSpPr>
            <a:spLocks noGrp="1"/>
          </p:cNvSpPr>
          <p:nvPr>
            <p:ph type="title"/>
          </p:nvPr>
        </p:nvSpPr>
        <p:spPr/>
        <p:txBody>
          <a:bodyPr/>
          <a:lstStyle/>
          <a:p>
            <a:r>
              <a:rPr lang="en-AU">
                <a:solidFill>
                  <a:schemeClr val="accent1"/>
                </a:solidFill>
                <a:latin typeface="+mj-lt"/>
              </a:rPr>
              <a:t>Data Usage Profile Findings</a:t>
            </a:r>
          </a:p>
        </p:txBody>
      </p:sp>
      <p:sp>
        <p:nvSpPr>
          <p:cNvPr id="7" name="Content Placeholder 6">
            <a:extLst>
              <a:ext uri="{FF2B5EF4-FFF2-40B4-BE49-F238E27FC236}">
                <a16:creationId xmlns:a16="http://schemas.microsoft.com/office/drawing/2014/main" id="{0ADE3E8F-6749-489E-AC7B-493185B81AE4}"/>
              </a:ext>
            </a:extLst>
          </p:cNvPr>
          <p:cNvSpPr>
            <a:spLocks noGrp="1"/>
          </p:cNvSpPr>
          <p:nvPr>
            <p:ph idx="1"/>
          </p:nvPr>
        </p:nvSpPr>
        <p:spPr>
          <a:xfrm>
            <a:off x="609600" y="1378635"/>
            <a:ext cx="10972801" cy="4956177"/>
          </a:xfrm>
        </p:spPr>
        <p:txBody>
          <a:bodyPr>
            <a:normAutofit fontScale="77500" lnSpcReduction="20000"/>
          </a:bodyPr>
          <a:lstStyle/>
          <a:p>
            <a:r>
              <a:rPr lang="en-AU" i="1" dirty="0">
                <a:solidFill>
                  <a:schemeClr val="accent1"/>
                </a:solidFill>
              </a:rPr>
              <a:t>Which user groups are making good use of key data assets?</a:t>
            </a:r>
          </a:p>
          <a:p>
            <a:pPr lvl="1"/>
            <a:r>
              <a:rPr lang="en-AU" dirty="0"/>
              <a:t>Marketing Automation is a heavy user across all data domains – especially Agreement</a:t>
            </a:r>
          </a:p>
          <a:p>
            <a:pPr lvl="1"/>
            <a:r>
              <a:rPr lang="en-AU" dirty="0"/>
              <a:t>Customer Strategy and Growth, Channel Transformation and “BI” departments are also strong users</a:t>
            </a:r>
          </a:p>
          <a:p>
            <a:pPr lvl="1"/>
            <a:r>
              <a:rPr lang="en-AU" i="1" dirty="0">
                <a:solidFill>
                  <a:schemeClr val="accent1"/>
                </a:solidFill>
              </a:rPr>
              <a:t>Which user groups are not?</a:t>
            </a:r>
          </a:p>
          <a:p>
            <a:pPr lvl="2"/>
            <a:r>
              <a:rPr lang="en-AU" dirty="0"/>
              <a:t>Enterprise Delivery, Loyalty and SAP Practice only use a handful of data domains</a:t>
            </a:r>
          </a:p>
          <a:p>
            <a:pPr lvl="1"/>
            <a:r>
              <a:rPr lang="en-AU" i="1" dirty="0">
                <a:solidFill>
                  <a:schemeClr val="accent1"/>
                </a:solidFill>
              </a:rPr>
              <a:t>Are there data subject areas that should be used by user groups, but are not?</a:t>
            </a:r>
          </a:p>
          <a:p>
            <a:pPr lvl="2"/>
            <a:r>
              <a:rPr lang="en-AU" dirty="0"/>
              <a:t>Provider and Site stand out as key subjects area for </a:t>
            </a:r>
            <a:r>
              <a:rPr lang="en-AU" sz="2000" dirty="0" err="1"/>
              <a:t>Customerx’s</a:t>
            </a:r>
            <a:r>
              <a:rPr lang="en-AU" sz="2000"/>
              <a:t> </a:t>
            </a:r>
            <a:r>
              <a:rPr lang="en-AU"/>
              <a:t> </a:t>
            </a:r>
            <a:r>
              <a:rPr lang="en-AU" dirty="0"/>
              <a:t>industry that are not being used much at all</a:t>
            </a:r>
          </a:p>
          <a:p>
            <a:r>
              <a:rPr lang="en-AU" i="1" dirty="0">
                <a:solidFill>
                  <a:schemeClr val="accent1"/>
                </a:solidFill>
              </a:rPr>
              <a:t>Are there duplicates of key data domains/subject areas?</a:t>
            </a:r>
          </a:p>
          <a:p>
            <a:pPr lvl="1"/>
            <a:r>
              <a:rPr lang="en-AU" dirty="0"/>
              <a:t>Chronic Disease Management appears across multiple Domains – could it be a domain itself?</a:t>
            </a:r>
          </a:p>
          <a:p>
            <a:pPr lvl="1"/>
            <a:r>
              <a:rPr lang="en-AU" i="1" dirty="0">
                <a:solidFill>
                  <a:schemeClr val="accent1"/>
                </a:solidFill>
              </a:rPr>
              <a:t>Which user groups are heavily using the duplicates?</a:t>
            </a:r>
          </a:p>
          <a:p>
            <a:pPr lvl="2"/>
            <a:r>
              <a:rPr lang="en-AU" dirty="0"/>
              <a:t>None stands out</a:t>
            </a:r>
          </a:p>
          <a:p>
            <a:pPr lvl="1"/>
            <a:r>
              <a:rPr lang="en-AU" i="1" dirty="0">
                <a:solidFill>
                  <a:schemeClr val="accent1"/>
                </a:solidFill>
              </a:rPr>
              <a:t>Could efficiency and value be uplifted by merging the data?</a:t>
            </a:r>
          </a:p>
          <a:p>
            <a:pPr lvl="2"/>
            <a:r>
              <a:rPr lang="en-AU" dirty="0"/>
              <a:t>The Semantic Model seems fragmented and there is duplication across dimensional models</a:t>
            </a:r>
          </a:p>
          <a:p>
            <a:r>
              <a:rPr lang="en-AU" i="1" dirty="0">
                <a:solidFill>
                  <a:schemeClr val="accent1"/>
                </a:solidFill>
              </a:rPr>
              <a:t>Can usage of data subject areas be improved for user groups that heavily use them?</a:t>
            </a:r>
          </a:p>
          <a:p>
            <a:pPr lvl="1"/>
            <a:r>
              <a:rPr lang="en-AU" dirty="0"/>
              <a:t>Not evident</a:t>
            </a:r>
          </a:p>
          <a:p>
            <a:pPr lvl="1"/>
            <a:r>
              <a:rPr lang="en-AU" i="1" dirty="0">
                <a:solidFill>
                  <a:schemeClr val="accent1"/>
                </a:solidFill>
              </a:rPr>
              <a:t>Correlate data usage with data affinity, feature usage &amp; user profile for hot areas</a:t>
            </a:r>
          </a:p>
          <a:p>
            <a:pPr lvl="2"/>
            <a:r>
              <a:rPr lang="en-AU" dirty="0"/>
              <a:t>Answer</a:t>
            </a:r>
          </a:p>
          <a:p>
            <a:endParaRPr lang="en-AU" dirty="0"/>
          </a:p>
          <a:p>
            <a:endParaRPr lang="en-AU" dirty="0"/>
          </a:p>
          <a:p>
            <a:endParaRPr lang="en-AU" dirty="0"/>
          </a:p>
          <a:p>
            <a:endParaRPr lang="en-AU" dirty="0"/>
          </a:p>
          <a:p>
            <a:endParaRPr lang="en-AU" dirty="0"/>
          </a:p>
          <a:p>
            <a:endParaRPr lang="en-AU" dirty="0"/>
          </a:p>
          <a:p>
            <a:endParaRPr lang="en-AU" dirty="0"/>
          </a:p>
        </p:txBody>
      </p:sp>
    </p:spTree>
    <p:extLst>
      <p:ext uri="{BB962C8B-B14F-4D97-AF65-F5344CB8AC3E}">
        <p14:creationId xmlns:p14="http://schemas.microsoft.com/office/powerpoint/2010/main" val="21927803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51C92-35CF-43C5-93DB-1944F061B093}"/>
              </a:ext>
            </a:extLst>
          </p:cNvPr>
          <p:cNvSpPr>
            <a:spLocks noGrp="1"/>
          </p:cNvSpPr>
          <p:nvPr>
            <p:ph type="title"/>
          </p:nvPr>
        </p:nvSpPr>
        <p:spPr>
          <a:xfrm>
            <a:off x="308082" y="166892"/>
            <a:ext cx="10515600" cy="715294"/>
          </a:xfrm>
        </p:spPr>
        <p:txBody>
          <a:bodyPr/>
          <a:lstStyle/>
          <a:p>
            <a:r>
              <a:rPr lang="en-AU" dirty="0"/>
              <a:t>CPU Consumption by Department and Data Domain</a:t>
            </a:r>
          </a:p>
        </p:txBody>
      </p:sp>
      <p:pic>
        <p:nvPicPr>
          <p:cNvPr id="9" name="Picture 8">
            <a:extLst>
              <a:ext uri="{FF2B5EF4-FFF2-40B4-BE49-F238E27FC236}">
                <a16:creationId xmlns:a16="http://schemas.microsoft.com/office/drawing/2014/main" id="{56A136F3-92BA-B84F-81F0-7BD0CA95B300}"/>
              </a:ext>
            </a:extLst>
          </p:cNvPr>
          <p:cNvPicPr>
            <a:picLocks noChangeAspect="1"/>
          </p:cNvPicPr>
          <p:nvPr/>
        </p:nvPicPr>
        <p:blipFill>
          <a:blip r:embed="rId3"/>
          <a:stretch>
            <a:fillRect/>
          </a:stretch>
        </p:blipFill>
        <p:spPr>
          <a:xfrm>
            <a:off x="463137" y="1009403"/>
            <a:ext cx="10897590" cy="4041838"/>
          </a:xfrm>
          <a:prstGeom prst="rect">
            <a:avLst/>
          </a:prstGeom>
        </p:spPr>
      </p:pic>
      <p:sp>
        <p:nvSpPr>
          <p:cNvPr id="10" name="TextBox 9">
            <a:extLst>
              <a:ext uri="{FF2B5EF4-FFF2-40B4-BE49-F238E27FC236}">
                <a16:creationId xmlns:a16="http://schemas.microsoft.com/office/drawing/2014/main" id="{8F225393-9298-4048-B5D2-384A1CEA2E05}"/>
              </a:ext>
            </a:extLst>
          </p:cNvPr>
          <p:cNvSpPr txBox="1"/>
          <p:nvPr/>
        </p:nvSpPr>
        <p:spPr>
          <a:xfrm>
            <a:off x="1435496" y="4685092"/>
            <a:ext cx="2613990" cy="1938992"/>
          </a:xfrm>
          <a:prstGeom prst="rect">
            <a:avLst/>
          </a:prstGeom>
          <a:noFill/>
        </p:spPr>
        <p:txBody>
          <a:bodyPr wrap="square" rtlCol="0">
            <a:spAutoFit/>
          </a:bodyPr>
          <a:lstStyle/>
          <a:p>
            <a:r>
              <a:rPr lang="en-US" sz="1200" dirty="0"/>
              <a:t>Included Databases:</a:t>
            </a:r>
          </a:p>
          <a:p>
            <a:pPr marL="285750" indent="-285750">
              <a:buFont typeface="Arial" panose="020B0604020202020204" pitchFamily="34" charset="0"/>
              <a:buChar char="•"/>
            </a:pPr>
            <a:r>
              <a:rPr lang="en-US" sz="1200" dirty="0"/>
              <a:t>D_EDW_BASE_PRD01_T</a:t>
            </a:r>
          </a:p>
          <a:p>
            <a:pPr marL="285750" indent="-285750">
              <a:buFont typeface="Arial" panose="020B0604020202020204" pitchFamily="34" charset="0"/>
              <a:buChar char="•"/>
            </a:pPr>
            <a:r>
              <a:rPr lang="en-US" sz="1200" dirty="0"/>
              <a:t>D_EDW_SEM_PRD01_T</a:t>
            </a:r>
          </a:p>
          <a:p>
            <a:endParaRPr lang="en-US" sz="1200" dirty="0"/>
          </a:p>
          <a:p>
            <a:r>
              <a:rPr lang="en-US" sz="1200" dirty="0"/>
              <a:t>Excluded Departments:</a:t>
            </a:r>
          </a:p>
          <a:p>
            <a:pPr marL="171450" indent="-171450">
              <a:buFont typeface="Arial" panose="020B0604020202020204" pitchFamily="34" charset="0"/>
              <a:buChar char="•"/>
            </a:pPr>
            <a:r>
              <a:rPr lang="en-US" sz="1200" dirty="0"/>
              <a:t>Data Prep and Integration</a:t>
            </a:r>
          </a:p>
          <a:p>
            <a:pPr marL="171450" indent="-171450">
              <a:buFont typeface="Arial" panose="020B0604020202020204" pitchFamily="34" charset="0"/>
              <a:buChar char="•"/>
            </a:pPr>
            <a:r>
              <a:rPr lang="en-US" sz="1200" dirty="0"/>
              <a:t>Information Management</a:t>
            </a:r>
          </a:p>
          <a:p>
            <a:pPr marL="171450" indent="-171450">
              <a:buFont typeface="Arial" panose="020B0604020202020204" pitchFamily="34" charset="0"/>
              <a:buChar char="•"/>
            </a:pPr>
            <a:r>
              <a:rPr lang="en-US" sz="1200" dirty="0"/>
              <a:t>IT Applications</a:t>
            </a:r>
          </a:p>
          <a:p>
            <a:pPr marL="171450" indent="-171450">
              <a:buFont typeface="Arial" panose="020B0604020202020204" pitchFamily="34" charset="0"/>
              <a:buChar char="•"/>
            </a:pPr>
            <a:r>
              <a:rPr lang="en-US" sz="1200" dirty="0"/>
              <a:t>System</a:t>
            </a:r>
          </a:p>
          <a:p>
            <a:endParaRPr lang="en-US" sz="1200" dirty="0"/>
          </a:p>
        </p:txBody>
      </p:sp>
    </p:spTree>
    <p:extLst>
      <p:ext uri="{BB962C8B-B14F-4D97-AF65-F5344CB8AC3E}">
        <p14:creationId xmlns:p14="http://schemas.microsoft.com/office/powerpoint/2010/main" val="36674167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51C92-35CF-43C5-93DB-1944F061B093}"/>
              </a:ext>
            </a:extLst>
          </p:cNvPr>
          <p:cNvSpPr>
            <a:spLocks noGrp="1"/>
          </p:cNvSpPr>
          <p:nvPr>
            <p:ph type="title"/>
          </p:nvPr>
        </p:nvSpPr>
        <p:spPr>
          <a:xfrm>
            <a:off x="308082" y="166892"/>
            <a:ext cx="10515600" cy="715294"/>
          </a:xfrm>
        </p:spPr>
        <p:txBody>
          <a:bodyPr/>
          <a:lstStyle/>
          <a:p>
            <a:r>
              <a:rPr lang="en-AU" dirty="0"/>
              <a:t>CPU Consumption by Department and Subject Area</a:t>
            </a:r>
          </a:p>
        </p:txBody>
      </p:sp>
      <p:pic>
        <p:nvPicPr>
          <p:cNvPr id="3" name="Picture 2">
            <a:extLst>
              <a:ext uri="{FF2B5EF4-FFF2-40B4-BE49-F238E27FC236}">
                <a16:creationId xmlns:a16="http://schemas.microsoft.com/office/drawing/2014/main" id="{EAF508B3-9DB5-3644-852A-AF6620B8C6B2}"/>
              </a:ext>
            </a:extLst>
          </p:cNvPr>
          <p:cNvPicPr>
            <a:picLocks noChangeAspect="1"/>
          </p:cNvPicPr>
          <p:nvPr/>
        </p:nvPicPr>
        <p:blipFill>
          <a:blip r:embed="rId3"/>
          <a:stretch>
            <a:fillRect/>
          </a:stretch>
        </p:blipFill>
        <p:spPr>
          <a:xfrm>
            <a:off x="243444" y="973777"/>
            <a:ext cx="11705112" cy="4655127"/>
          </a:xfrm>
          <a:prstGeom prst="rect">
            <a:avLst/>
          </a:prstGeom>
        </p:spPr>
      </p:pic>
      <p:sp>
        <p:nvSpPr>
          <p:cNvPr id="7" name="TextBox 6">
            <a:extLst>
              <a:ext uri="{FF2B5EF4-FFF2-40B4-BE49-F238E27FC236}">
                <a16:creationId xmlns:a16="http://schemas.microsoft.com/office/drawing/2014/main" id="{958E66E4-CA23-9640-95A2-0C7AB7986DF3}"/>
              </a:ext>
            </a:extLst>
          </p:cNvPr>
          <p:cNvSpPr txBox="1"/>
          <p:nvPr/>
        </p:nvSpPr>
        <p:spPr>
          <a:xfrm>
            <a:off x="3737329" y="5346128"/>
            <a:ext cx="2613990" cy="1200329"/>
          </a:xfrm>
          <a:prstGeom prst="rect">
            <a:avLst/>
          </a:prstGeom>
          <a:noFill/>
        </p:spPr>
        <p:txBody>
          <a:bodyPr wrap="square" rtlCol="0">
            <a:spAutoFit/>
          </a:bodyPr>
          <a:lstStyle/>
          <a:p>
            <a:r>
              <a:rPr lang="en-US" sz="1200" dirty="0"/>
              <a:t>Excluded Departments:</a:t>
            </a:r>
          </a:p>
          <a:p>
            <a:pPr marL="171450" indent="-171450">
              <a:buFont typeface="Arial" panose="020B0604020202020204" pitchFamily="34" charset="0"/>
              <a:buChar char="•"/>
            </a:pPr>
            <a:r>
              <a:rPr lang="en-US" sz="1200" dirty="0"/>
              <a:t>Data Prep and Integration</a:t>
            </a:r>
          </a:p>
          <a:p>
            <a:pPr marL="171450" indent="-171450">
              <a:buFont typeface="Arial" panose="020B0604020202020204" pitchFamily="34" charset="0"/>
              <a:buChar char="•"/>
            </a:pPr>
            <a:r>
              <a:rPr lang="en-US" sz="1200" dirty="0"/>
              <a:t>Information Management</a:t>
            </a:r>
          </a:p>
          <a:p>
            <a:pPr marL="171450" indent="-171450">
              <a:buFont typeface="Arial" panose="020B0604020202020204" pitchFamily="34" charset="0"/>
              <a:buChar char="•"/>
            </a:pPr>
            <a:r>
              <a:rPr lang="en-US" sz="1200" dirty="0"/>
              <a:t>IT Applications</a:t>
            </a:r>
          </a:p>
          <a:p>
            <a:pPr marL="171450" indent="-171450">
              <a:buFont typeface="Arial" panose="020B0604020202020204" pitchFamily="34" charset="0"/>
              <a:buChar char="•"/>
            </a:pPr>
            <a:r>
              <a:rPr lang="en-US" sz="1200" dirty="0"/>
              <a:t>System</a:t>
            </a:r>
          </a:p>
          <a:p>
            <a:endParaRPr lang="en-US" sz="1200" dirty="0"/>
          </a:p>
        </p:txBody>
      </p:sp>
      <p:sp>
        <p:nvSpPr>
          <p:cNvPr id="10" name="TextBox 9">
            <a:extLst>
              <a:ext uri="{FF2B5EF4-FFF2-40B4-BE49-F238E27FC236}">
                <a16:creationId xmlns:a16="http://schemas.microsoft.com/office/drawing/2014/main" id="{8F225393-9298-4048-B5D2-384A1CEA2E05}"/>
              </a:ext>
            </a:extLst>
          </p:cNvPr>
          <p:cNvSpPr txBox="1"/>
          <p:nvPr/>
        </p:nvSpPr>
        <p:spPr>
          <a:xfrm>
            <a:off x="1387995" y="5346128"/>
            <a:ext cx="2613990" cy="646331"/>
          </a:xfrm>
          <a:prstGeom prst="rect">
            <a:avLst/>
          </a:prstGeom>
          <a:noFill/>
        </p:spPr>
        <p:txBody>
          <a:bodyPr wrap="square" rtlCol="0">
            <a:spAutoFit/>
          </a:bodyPr>
          <a:lstStyle/>
          <a:p>
            <a:r>
              <a:rPr lang="en-US" sz="1200" dirty="0"/>
              <a:t>Included Databases:</a:t>
            </a:r>
          </a:p>
          <a:p>
            <a:pPr marL="285750" indent="-285750">
              <a:buFont typeface="Arial" panose="020B0604020202020204" pitchFamily="34" charset="0"/>
              <a:buChar char="•"/>
            </a:pPr>
            <a:r>
              <a:rPr lang="en-US" sz="1200" dirty="0"/>
              <a:t>D_EDW_BASE_PRD01_T</a:t>
            </a:r>
          </a:p>
          <a:p>
            <a:pPr marL="285750" indent="-285750">
              <a:buFont typeface="Arial" panose="020B0604020202020204" pitchFamily="34" charset="0"/>
              <a:buChar char="•"/>
            </a:pPr>
            <a:r>
              <a:rPr lang="en-US" sz="1200" dirty="0"/>
              <a:t>D_EDW_SEM_PRD01_T</a:t>
            </a:r>
          </a:p>
        </p:txBody>
      </p:sp>
    </p:spTree>
    <p:extLst>
      <p:ext uri="{BB962C8B-B14F-4D97-AF65-F5344CB8AC3E}">
        <p14:creationId xmlns:p14="http://schemas.microsoft.com/office/powerpoint/2010/main" val="7907219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51C92-35CF-43C5-93DB-1944F061B093}"/>
              </a:ext>
            </a:extLst>
          </p:cNvPr>
          <p:cNvSpPr>
            <a:spLocks noGrp="1"/>
          </p:cNvSpPr>
          <p:nvPr>
            <p:ph type="title"/>
          </p:nvPr>
        </p:nvSpPr>
        <p:spPr>
          <a:xfrm>
            <a:off x="308082" y="166892"/>
            <a:ext cx="10515600" cy="715294"/>
          </a:xfrm>
        </p:spPr>
        <p:txBody>
          <a:bodyPr/>
          <a:lstStyle/>
          <a:p>
            <a:r>
              <a:rPr lang="en-AU" dirty="0"/>
              <a:t>CPU Consumption by Business Group &amp; Data Domain</a:t>
            </a:r>
          </a:p>
        </p:txBody>
      </p:sp>
      <p:pic>
        <p:nvPicPr>
          <p:cNvPr id="5" name="Picture 4">
            <a:extLst>
              <a:ext uri="{FF2B5EF4-FFF2-40B4-BE49-F238E27FC236}">
                <a16:creationId xmlns:a16="http://schemas.microsoft.com/office/drawing/2014/main" id="{38F739A7-81D7-8E4D-A826-E19B1D51EF8C}"/>
              </a:ext>
            </a:extLst>
          </p:cNvPr>
          <p:cNvPicPr>
            <a:picLocks noChangeAspect="1"/>
          </p:cNvPicPr>
          <p:nvPr/>
        </p:nvPicPr>
        <p:blipFill>
          <a:blip r:embed="rId3"/>
          <a:stretch>
            <a:fillRect/>
          </a:stretch>
        </p:blipFill>
        <p:spPr>
          <a:xfrm>
            <a:off x="517879" y="1068778"/>
            <a:ext cx="6438900" cy="4833258"/>
          </a:xfrm>
          <a:prstGeom prst="rect">
            <a:avLst/>
          </a:prstGeom>
        </p:spPr>
      </p:pic>
      <p:sp>
        <p:nvSpPr>
          <p:cNvPr id="11" name="TextBox 10">
            <a:extLst>
              <a:ext uri="{FF2B5EF4-FFF2-40B4-BE49-F238E27FC236}">
                <a16:creationId xmlns:a16="http://schemas.microsoft.com/office/drawing/2014/main" id="{6AD971FC-3CFA-CA42-B66A-3BB30296A08B}"/>
              </a:ext>
            </a:extLst>
          </p:cNvPr>
          <p:cNvSpPr txBox="1"/>
          <p:nvPr/>
        </p:nvSpPr>
        <p:spPr>
          <a:xfrm>
            <a:off x="4331095" y="5529433"/>
            <a:ext cx="2613990" cy="1200329"/>
          </a:xfrm>
          <a:prstGeom prst="rect">
            <a:avLst/>
          </a:prstGeom>
          <a:noFill/>
        </p:spPr>
        <p:txBody>
          <a:bodyPr wrap="square" rtlCol="0">
            <a:spAutoFit/>
          </a:bodyPr>
          <a:lstStyle/>
          <a:p>
            <a:r>
              <a:rPr lang="en-US" sz="1200" dirty="0"/>
              <a:t>Excluded Departments:</a:t>
            </a:r>
          </a:p>
          <a:p>
            <a:pPr marL="171450" indent="-171450">
              <a:buFont typeface="Arial" panose="020B0604020202020204" pitchFamily="34" charset="0"/>
              <a:buChar char="•"/>
            </a:pPr>
            <a:r>
              <a:rPr lang="en-US" sz="1200" dirty="0"/>
              <a:t>Data Prep and Integration</a:t>
            </a:r>
          </a:p>
          <a:p>
            <a:pPr marL="171450" indent="-171450">
              <a:buFont typeface="Arial" panose="020B0604020202020204" pitchFamily="34" charset="0"/>
              <a:buChar char="•"/>
            </a:pPr>
            <a:r>
              <a:rPr lang="en-US" sz="1200" dirty="0"/>
              <a:t>Information Management</a:t>
            </a:r>
          </a:p>
          <a:p>
            <a:pPr marL="171450" indent="-171450">
              <a:buFont typeface="Arial" panose="020B0604020202020204" pitchFamily="34" charset="0"/>
              <a:buChar char="•"/>
            </a:pPr>
            <a:r>
              <a:rPr lang="en-US" sz="1200" dirty="0"/>
              <a:t>IT Applications</a:t>
            </a:r>
          </a:p>
          <a:p>
            <a:pPr marL="171450" indent="-171450">
              <a:buFont typeface="Arial" panose="020B0604020202020204" pitchFamily="34" charset="0"/>
              <a:buChar char="•"/>
            </a:pPr>
            <a:r>
              <a:rPr lang="en-US" sz="1200" dirty="0"/>
              <a:t>System</a:t>
            </a:r>
          </a:p>
          <a:p>
            <a:endParaRPr lang="en-US" sz="1200" dirty="0"/>
          </a:p>
        </p:txBody>
      </p:sp>
      <p:sp>
        <p:nvSpPr>
          <p:cNvPr id="12" name="TextBox 11">
            <a:extLst>
              <a:ext uri="{FF2B5EF4-FFF2-40B4-BE49-F238E27FC236}">
                <a16:creationId xmlns:a16="http://schemas.microsoft.com/office/drawing/2014/main" id="{41BFA6BC-3A63-904E-9F24-87F585582BE5}"/>
              </a:ext>
            </a:extLst>
          </p:cNvPr>
          <p:cNvSpPr txBox="1"/>
          <p:nvPr/>
        </p:nvSpPr>
        <p:spPr>
          <a:xfrm>
            <a:off x="1981761" y="5529433"/>
            <a:ext cx="2613990" cy="1200329"/>
          </a:xfrm>
          <a:prstGeom prst="rect">
            <a:avLst/>
          </a:prstGeom>
          <a:noFill/>
        </p:spPr>
        <p:txBody>
          <a:bodyPr wrap="square" rtlCol="0">
            <a:spAutoFit/>
          </a:bodyPr>
          <a:lstStyle/>
          <a:p>
            <a:r>
              <a:rPr lang="en-US" sz="1200" dirty="0"/>
              <a:t>Included Databases:</a:t>
            </a:r>
          </a:p>
          <a:p>
            <a:pPr marL="285750" indent="-285750">
              <a:buFont typeface="Arial" panose="020B0604020202020204" pitchFamily="34" charset="0"/>
              <a:buChar char="•"/>
            </a:pPr>
            <a:r>
              <a:rPr lang="en-US" sz="1200" dirty="0"/>
              <a:t>D_EDW_BASE_PRD01_T</a:t>
            </a:r>
          </a:p>
          <a:p>
            <a:pPr marL="285750" indent="-285750">
              <a:buFont typeface="Arial" panose="020B0604020202020204" pitchFamily="34" charset="0"/>
              <a:buChar char="•"/>
            </a:pPr>
            <a:r>
              <a:rPr lang="en-US" sz="1200" dirty="0"/>
              <a:t>D_EDW_SEM_PRD01_T</a:t>
            </a:r>
          </a:p>
          <a:p>
            <a:endParaRPr lang="en-US" sz="1200" dirty="0"/>
          </a:p>
          <a:p>
            <a:r>
              <a:rPr lang="en-US" sz="1200" dirty="0"/>
              <a:t>Excluded Departments:</a:t>
            </a:r>
          </a:p>
          <a:p>
            <a:endParaRPr lang="en-US" sz="1200" dirty="0"/>
          </a:p>
        </p:txBody>
      </p:sp>
    </p:spTree>
    <p:extLst>
      <p:ext uri="{BB962C8B-B14F-4D97-AF65-F5344CB8AC3E}">
        <p14:creationId xmlns:p14="http://schemas.microsoft.com/office/powerpoint/2010/main" val="41347100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51C92-35CF-43C5-93DB-1944F061B093}"/>
              </a:ext>
            </a:extLst>
          </p:cNvPr>
          <p:cNvSpPr>
            <a:spLocks noGrp="1"/>
          </p:cNvSpPr>
          <p:nvPr>
            <p:ph type="title"/>
          </p:nvPr>
        </p:nvSpPr>
        <p:spPr>
          <a:xfrm>
            <a:off x="308082" y="166892"/>
            <a:ext cx="10515600" cy="715294"/>
          </a:xfrm>
        </p:spPr>
        <p:txBody>
          <a:bodyPr/>
          <a:lstStyle/>
          <a:p>
            <a:r>
              <a:rPr lang="en-AU" dirty="0"/>
              <a:t>CPU Consumption by Business Group &amp; Subject Area</a:t>
            </a:r>
          </a:p>
        </p:txBody>
      </p:sp>
      <p:pic>
        <p:nvPicPr>
          <p:cNvPr id="6" name="Picture 5">
            <a:extLst>
              <a:ext uri="{FF2B5EF4-FFF2-40B4-BE49-F238E27FC236}">
                <a16:creationId xmlns:a16="http://schemas.microsoft.com/office/drawing/2014/main" id="{658BF31B-29A3-F94C-BCFE-9191397840A8}"/>
              </a:ext>
            </a:extLst>
          </p:cNvPr>
          <p:cNvPicPr>
            <a:picLocks noChangeAspect="1"/>
          </p:cNvPicPr>
          <p:nvPr/>
        </p:nvPicPr>
        <p:blipFill>
          <a:blip r:embed="rId3"/>
          <a:stretch>
            <a:fillRect/>
          </a:stretch>
        </p:blipFill>
        <p:spPr>
          <a:xfrm>
            <a:off x="308082" y="995195"/>
            <a:ext cx="6341371" cy="5379522"/>
          </a:xfrm>
          <a:prstGeom prst="rect">
            <a:avLst/>
          </a:prstGeom>
        </p:spPr>
      </p:pic>
      <p:sp>
        <p:nvSpPr>
          <p:cNvPr id="8" name="TextBox 7">
            <a:extLst>
              <a:ext uri="{FF2B5EF4-FFF2-40B4-BE49-F238E27FC236}">
                <a16:creationId xmlns:a16="http://schemas.microsoft.com/office/drawing/2014/main" id="{FD731B87-91AD-E241-B0F7-718DAC504E85}"/>
              </a:ext>
            </a:extLst>
          </p:cNvPr>
          <p:cNvSpPr txBox="1"/>
          <p:nvPr/>
        </p:nvSpPr>
        <p:spPr>
          <a:xfrm>
            <a:off x="6976764" y="1913202"/>
            <a:ext cx="2613990" cy="1200329"/>
          </a:xfrm>
          <a:prstGeom prst="rect">
            <a:avLst/>
          </a:prstGeom>
          <a:noFill/>
        </p:spPr>
        <p:txBody>
          <a:bodyPr wrap="square" rtlCol="0">
            <a:spAutoFit/>
          </a:bodyPr>
          <a:lstStyle/>
          <a:p>
            <a:r>
              <a:rPr lang="en-US" sz="1200" dirty="0"/>
              <a:t>Excluded Business Groups:</a:t>
            </a:r>
          </a:p>
          <a:p>
            <a:pPr marL="171450" indent="-171450">
              <a:buFont typeface="Arial" panose="020B0604020202020204" pitchFamily="34" charset="0"/>
              <a:buChar char="•"/>
            </a:pPr>
            <a:r>
              <a:rPr lang="en-US" sz="1200" dirty="0"/>
              <a:t>Data Mover</a:t>
            </a:r>
          </a:p>
          <a:p>
            <a:pPr marL="171450" indent="-171450">
              <a:buFont typeface="Arial" panose="020B0604020202020204" pitchFamily="34" charset="0"/>
              <a:buChar char="•"/>
            </a:pPr>
            <a:r>
              <a:rPr lang="en-US" sz="1200" dirty="0"/>
              <a:t>Data Load and Unload Users</a:t>
            </a:r>
          </a:p>
          <a:p>
            <a:pPr marL="171450" indent="-171450">
              <a:buFont typeface="Arial" panose="020B0604020202020204" pitchFamily="34" charset="0"/>
              <a:buChar char="•"/>
            </a:pPr>
            <a:r>
              <a:rPr lang="en-US" sz="1200" dirty="0"/>
              <a:t>Administrator</a:t>
            </a:r>
          </a:p>
          <a:p>
            <a:pPr marL="171450" indent="-171450">
              <a:buFont typeface="Arial" panose="020B0604020202020204" pitchFamily="34" charset="0"/>
              <a:buChar char="•"/>
            </a:pPr>
            <a:r>
              <a:rPr lang="en-US" sz="1200" dirty="0"/>
              <a:t>ETL </a:t>
            </a:r>
            <a:r>
              <a:rPr lang="en-US" sz="1200" dirty="0" err="1"/>
              <a:t>Framwork</a:t>
            </a:r>
            <a:r>
              <a:rPr lang="en-US" sz="1200" dirty="0"/>
              <a:t> users</a:t>
            </a:r>
          </a:p>
          <a:p>
            <a:endParaRPr lang="en-US" sz="1200" dirty="0"/>
          </a:p>
        </p:txBody>
      </p:sp>
      <p:sp>
        <p:nvSpPr>
          <p:cNvPr id="9" name="TextBox 8">
            <a:extLst>
              <a:ext uri="{FF2B5EF4-FFF2-40B4-BE49-F238E27FC236}">
                <a16:creationId xmlns:a16="http://schemas.microsoft.com/office/drawing/2014/main" id="{5A7B9E16-F4BA-CE4D-9391-A0E73B0A6883}"/>
              </a:ext>
            </a:extLst>
          </p:cNvPr>
          <p:cNvSpPr txBox="1"/>
          <p:nvPr/>
        </p:nvSpPr>
        <p:spPr>
          <a:xfrm>
            <a:off x="6976764" y="1116634"/>
            <a:ext cx="2613990" cy="646331"/>
          </a:xfrm>
          <a:prstGeom prst="rect">
            <a:avLst/>
          </a:prstGeom>
          <a:noFill/>
        </p:spPr>
        <p:txBody>
          <a:bodyPr wrap="square" rtlCol="0">
            <a:spAutoFit/>
          </a:bodyPr>
          <a:lstStyle/>
          <a:p>
            <a:r>
              <a:rPr lang="en-US" sz="1200" dirty="0"/>
              <a:t>Included Databases:</a:t>
            </a:r>
          </a:p>
          <a:p>
            <a:pPr marL="285750" indent="-285750">
              <a:buFont typeface="Arial" panose="020B0604020202020204" pitchFamily="34" charset="0"/>
              <a:buChar char="•"/>
            </a:pPr>
            <a:r>
              <a:rPr lang="en-US" sz="1200" dirty="0"/>
              <a:t>D_EDW_BASE_PRD01_T</a:t>
            </a:r>
          </a:p>
          <a:p>
            <a:pPr marL="285750" indent="-285750">
              <a:buFont typeface="Arial" panose="020B0604020202020204" pitchFamily="34" charset="0"/>
              <a:buChar char="•"/>
            </a:pPr>
            <a:r>
              <a:rPr lang="en-US" sz="1200" dirty="0"/>
              <a:t>D_EDW_SEM_PRD01_T</a:t>
            </a:r>
          </a:p>
        </p:txBody>
      </p:sp>
    </p:spTree>
    <p:extLst>
      <p:ext uri="{BB962C8B-B14F-4D97-AF65-F5344CB8AC3E}">
        <p14:creationId xmlns:p14="http://schemas.microsoft.com/office/powerpoint/2010/main" val="276514330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323087" y="4647371"/>
            <a:ext cx="5717754" cy="324000"/>
          </a:xfrm>
          <a:prstGeom prst="rect">
            <a:avLst/>
          </a:prstGeom>
          <a:solidFill>
            <a:srgbClr val="00B2B1">
              <a:alpha val="40000"/>
            </a:srgbClr>
          </a:solidFill>
          <a:ln w="9525">
            <a:noFill/>
            <a:miter lim="800000"/>
            <a:headEnd/>
            <a:tailEnd/>
          </a:ln>
          <a:effectLst/>
        </p:spPr>
        <p:txBody>
          <a:bodyPr wrap="square" tIns="91440" bIns="91440" rtlCol="0" anchor="t">
            <a:prstTxWarp prst="textNoShape">
              <a:avLst/>
            </a:prstTxWarp>
            <a:noAutofit/>
          </a:bodyPr>
          <a:lstStyle/>
          <a:p>
            <a:pPr algn="ctr"/>
            <a:endParaRPr lang="en-AU" kern="0">
              <a:solidFill>
                <a:prstClr val="white"/>
              </a:solidFill>
            </a:endParaRPr>
          </a:p>
        </p:txBody>
      </p:sp>
      <p:sp>
        <p:nvSpPr>
          <p:cNvPr id="2" name="Title 1"/>
          <p:cNvSpPr>
            <a:spLocks noGrp="1"/>
          </p:cNvSpPr>
          <p:nvPr>
            <p:ph type="title"/>
          </p:nvPr>
        </p:nvSpPr>
        <p:spPr/>
        <p:txBody>
          <a:bodyPr anchor="t"/>
          <a:lstStyle/>
          <a:p>
            <a:r>
              <a:rPr lang="en-US"/>
              <a:t>Outline</a:t>
            </a:r>
            <a:endParaRPr lang="en-AU"/>
          </a:p>
        </p:txBody>
      </p:sp>
      <p:sp>
        <p:nvSpPr>
          <p:cNvPr id="7" name="Text Placeholder 3"/>
          <p:cNvSpPr txBox="1">
            <a:spLocks/>
          </p:cNvSpPr>
          <p:nvPr/>
        </p:nvSpPr>
        <p:spPr bwMode="gray">
          <a:xfrm>
            <a:off x="6400734" y="1015585"/>
            <a:ext cx="5180251" cy="5125156"/>
          </a:xfrm>
          <a:prstGeom prst="rect">
            <a:avLst/>
          </a:prstGeom>
        </p:spPr>
        <p:txBody>
          <a:bodyPr vert="horz" lIns="0" tIns="0" rIns="0" bIns="0" rtlCol="0">
            <a:noAutofit/>
          </a:bodyPr>
          <a:lstStyle>
            <a:lvl1pPr marL="225378" indent="-225378" algn="l" defTabSz="1217360" rtl="0" eaLnBrk="1" fontAlgn="base" hangingPunct="1">
              <a:lnSpc>
                <a:spcPct val="95000"/>
              </a:lnSpc>
              <a:spcBef>
                <a:spcPts val="800"/>
              </a:spcBef>
              <a:spcAft>
                <a:spcPts val="263"/>
              </a:spcAft>
              <a:buFont typeface="Arial" pitchFamily="34" charset="0"/>
              <a:buChar char="•"/>
              <a:defRPr sz="2400" kern="1200">
                <a:solidFill>
                  <a:schemeClr val="tx1"/>
                </a:solidFill>
                <a:latin typeface="+mn-lt"/>
                <a:ea typeface="MS PGothic" pitchFamily="34" charset="-128"/>
                <a:cs typeface="+mn-cs"/>
              </a:defRPr>
            </a:lvl1pPr>
            <a:lvl2pPr marL="687601" indent="-306780" algn="l" defTabSz="1217360" rtl="0" eaLnBrk="1" fontAlgn="base" hangingPunct="1">
              <a:lnSpc>
                <a:spcPct val="85000"/>
              </a:lnSpc>
              <a:spcBef>
                <a:spcPts val="267"/>
              </a:spcBef>
              <a:spcAft>
                <a:spcPts val="263"/>
              </a:spcAft>
              <a:buFont typeface="Arial" pitchFamily="34" charset="0"/>
              <a:buChar char="–"/>
              <a:defRPr sz="2100" kern="1200">
                <a:solidFill>
                  <a:schemeClr val="tx1"/>
                </a:solidFill>
                <a:latin typeface="+mn-lt"/>
                <a:ea typeface="MS PGothic" pitchFamily="34" charset="-128"/>
                <a:cs typeface="+mn-cs"/>
              </a:defRPr>
            </a:lvl2pPr>
            <a:lvl3pPr marL="916090" indent="-228495" algn="l" defTabSz="1217360" rtl="0" eaLnBrk="1" fontAlgn="base" hangingPunct="1">
              <a:lnSpc>
                <a:spcPct val="85000"/>
              </a:lnSpc>
              <a:spcBef>
                <a:spcPts val="267"/>
              </a:spcBef>
              <a:spcAft>
                <a:spcPts val="263"/>
              </a:spcAft>
              <a:buFont typeface="Arial" pitchFamily="34" charset="0"/>
              <a:buChar char="-"/>
              <a:defRPr sz="1900" kern="1200">
                <a:solidFill>
                  <a:schemeClr val="tx1"/>
                </a:solidFill>
                <a:latin typeface="+mn-lt"/>
                <a:ea typeface="MS PGothic" pitchFamily="34" charset="-128"/>
                <a:cs typeface="+mn-cs"/>
              </a:defRPr>
            </a:lvl3pPr>
            <a:lvl4pPr marL="1599867" indent="-228553" algn="l" defTabSz="1217360" rtl="0" eaLnBrk="1" fontAlgn="base" hangingPunct="1">
              <a:lnSpc>
                <a:spcPct val="95000"/>
              </a:lnSpc>
              <a:spcBef>
                <a:spcPts val="800"/>
              </a:spcBef>
              <a:spcAft>
                <a:spcPts val="267"/>
              </a:spcAft>
              <a:buFont typeface="Arial" pitchFamily="34" charset="0"/>
              <a:buChar char="​"/>
              <a:defRPr sz="2400" kern="1200">
                <a:solidFill>
                  <a:schemeClr val="tx1"/>
                </a:solidFill>
                <a:latin typeface="+mn-lt"/>
                <a:ea typeface="MS PGothic" pitchFamily="34" charset="-128"/>
                <a:cs typeface="+mn-cs"/>
              </a:defRPr>
            </a:lvl4pPr>
            <a:lvl5pPr marL="2056971" indent="-228553" algn="l" defTabSz="1217360" rtl="0" eaLnBrk="1" fontAlgn="base" hangingPunct="1">
              <a:lnSpc>
                <a:spcPct val="95000"/>
              </a:lnSpc>
              <a:spcBef>
                <a:spcPts val="800"/>
              </a:spcBef>
              <a:spcAft>
                <a:spcPts val="267"/>
              </a:spcAft>
              <a:buFont typeface="Arial" pitchFamily="34" charset="0"/>
              <a:buChar char="​"/>
              <a:defRPr sz="2400" kern="1200">
                <a:solidFill>
                  <a:schemeClr val="accent1"/>
                </a:solidFill>
                <a:latin typeface="+mn-lt"/>
                <a:ea typeface="MS PGothic" pitchFamily="34" charset="-128"/>
                <a:cs typeface="+mn-cs"/>
              </a:defRPr>
            </a:lvl5pPr>
            <a:lvl6pPr marL="0" indent="0" algn="l" defTabSz="1218632" rtl="0" eaLnBrk="1" latinLnBrk="0" hangingPunct="1">
              <a:lnSpc>
                <a:spcPct val="95000"/>
              </a:lnSpc>
              <a:spcBef>
                <a:spcPts val="800"/>
              </a:spcBef>
              <a:spcAft>
                <a:spcPts val="267"/>
              </a:spcAft>
              <a:buFont typeface="Arial" panose="020B0604020202020204" pitchFamily="34" charset="0"/>
              <a:buChar char="​"/>
              <a:defRPr sz="2400" b="0" kern="1200">
                <a:solidFill>
                  <a:schemeClr val="accent2"/>
                </a:solidFill>
                <a:latin typeface="+mn-lt"/>
                <a:ea typeface="+mn-ea"/>
                <a:cs typeface="+mn-cs"/>
              </a:defRPr>
            </a:lvl6pPr>
            <a:lvl7pPr marL="0" indent="0" algn="l" defTabSz="1218632" rtl="0" eaLnBrk="1" latinLnBrk="0" hangingPunct="1">
              <a:lnSpc>
                <a:spcPct val="95000"/>
              </a:lnSpc>
              <a:spcBef>
                <a:spcPts val="1333"/>
              </a:spcBef>
              <a:spcAft>
                <a:spcPts val="0"/>
              </a:spcAft>
              <a:buFont typeface="Arial" panose="020B0604020202020204" pitchFamily="34" charset="0"/>
              <a:buChar char="​"/>
              <a:defRPr sz="2400" b="1" kern="1200">
                <a:solidFill>
                  <a:schemeClr val="tx1"/>
                </a:solidFill>
                <a:latin typeface="+mn-lt"/>
                <a:ea typeface="+mn-ea"/>
                <a:cs typeface="+mn-cs"/>
              </a:defRPr>
            </a:lvl7pPr>
            <a:lvl8pPr marL="304663" indent="-304663" algn="l" defTabSz="1218632" rtl="0" eaLnBrk="1" latinLnBrk="0" hangingPunct="1">
              <a:lnSpc>
                <a:spcPct val="95000"/>
              </a:lnSpc>
              <a:spcBef>
                <a:spcPts val="267"/>
              </a:spcBef>
              <a:spcAft>
                <a:spcPts val="267"/>
              </a:spcAft>
              <a:buFont typeface="+mj-lt"/>
              <a:buAutoNum type="arabicPeriod"/>
              <a:defRPr sz="2400" b="0" kern="1200" baseline="0">
                <a:solidFill>
                  <a:schemeClr val="tx1"/>
                </a:solidFill>
                <a:latin typeface="+mn-lt"/>
                <a:ea typeface="+mn-ea"/>
                <a:cs typeface="+mn-cs"/>
              </a:defRPr>
            </a:lvl8pPr>
            <a:lvl9pPr marL="0" indent="0" algn="l" defTabSz="1218632" rtl="0" eaLnBrk="1" latinLnBrk="0" hangingPunct="1">
              <a:lnSpc>
                <a:spcPct val="95000"/>
              </a:lnSpc>
              <a:spcBef>
                <a:spcPts val="533"/>
              </a:spcBef>
              <a:spcAft>
                <a:spcPts val="533"/>
              </a:spcAft>
              <a:buFont typeface="Arial" panose="020B0604020202020204" pitchFamily="34" charset="0"/>
              <a:buChar char="​"/>
              <a:defRPr sz="1200" b="0" kern="1200">
                <a:solidFill>
                  <a:schemeClr val="accent6"/>
                </a:solidFill>
                <a:latin typeface="+mn-lt"/>
                <a:ea typeface="+mn-ea"/>
                <a:cs typeface="+mn-cs"/>
              </a:defRPr>
            </a:lvl9pPr>
          </a:lstStyle>
          <a:p>
            <a:pPr>
              <a:spcBef>
                <a:spcPts val="1200"/>
              </a:spcBef>
              <a:spcAft>
                <a:spcPts val="300"/>
              </a:spcAft>
            </a:pPr>
            <a:r>
              <a:rPr lang="en-US" sz="2000" b="1"/>
              <a:t>Purpose and Context</a:t>
            </a:r>
          </a:p>
          <a:p>
            <a:pPr lvl="1"/>
            <a:r>
              <a:rPr lang="en-US" sz="1800">
                <a:solidFill>
                  <a:schemeClr val="tx2"/>
                </a:solidFill>
              </a:rPr>
              <a:t>Purpose</a:t>
            </a:r>
          </a:p>
          <a:p>
            <a:pPr lvl="1"/>
            <a:r>
              <a:rPr lang="en-US" sz="1800">
                <a:solidFill>
                  <a:schemeClr val="tx2"/>
                </a:solidFill>
              </a:rPr>
              <a:t>System Summary</a:t>
            </a:r>
          </a:p>
          <a:p>
            <a:pPr lvl="1"/>
            <a:r>
              <a:rPr lang="en-US" sz="1800">
                <a:solidFill>
                  <a:schemeClr val="tx2"/>
                </a:solidFill>
              </a:rPr>
              <a:t>Key Findings</a:t>
            </a:r>
          </a:p>
          <a:p>
            <a:pPr lvl="1"/>
            <a:r>
              <a:rPr lang="en-US" sz="1800">
                <a:solidFill>
                  <a:schemeClr val="tx2"/>
                </a:solidFill>
              </a:rPr>
              <a:t>Recommendations</a:t>
            </a:r>
          </a:p>
          <a:p>
            <a:pPr>
              <a:spcBef>
                <a:spcPts val="1800"/>
              </a:spcBef>
              <a:spcAft>
                <a:spcPts val="300"/>
              </a:spcAft>
            </a:pPr>
            <a:r>
              <a:rPr lang="en-US" sz="2000" b="1"/>
              <a:t>Analysis and Findings</a:t>
            </a:r>
          </a:p>
          <a:p>
            <a:pPr lvl="1"/>
            <a:r>
              <a:rPr lang="en-US" sz="1800"/>
              <a:t>System Consumption</a:t>
            </a:r>
          </a:p>
          <a:p>
            <a:pPr lvl="1"/>
            <a:r>
              <a:rPr lang="en-US" sz="1800"/>
              <a:t>Feature Usage</a:t>
            </a:r>
          </a:p>
          <a:p>
            <a:pPr lvl="1"/>
            <a:r>
              <a:rPr lang="en-US" sz="1800"/>
              <a:t>Workload Profile</a:t>
            </a:r>
          </a:p>
          <a:p>
            <a:pPr lvl="1"/>
            <a:r>
              <a:rPr lang="en-US" sz="1800"/>
              <a:t>Data Affinity</a:t>
            </a:r>
          </a:p>
          <a:p>
            <a:pPr lvl="1"/>
            <a:r>
              <a:rPr lang="en-US" sz="1800"/>
              <a:t>Data Usage Profile</a:t>
            </a:r>
          </a:p>
          <a:p>
            <a:pPr lvl="1"/>
            <a:r>
              <a:rPr lang="en-US" sz="1800" b="1">
                <a:solidFill>
                  <a:schemeClr val="tx2"/>
                </a:solidFill>
              </a:rPr>
              <a:t>User Profile</a:t>
            </a:r>
          </a:p>
          <a:p>
            <a:pPr lvl="1"/>
            <a:endParaRPr lang="en-US" sz="1800" b="1">
              <a:solidFill>
                <a:schemeClr val="tx2"/>
              </a:solidFill>
            </a:endParaRPr>
          </a:p>
          <a:p>
            <a:pPr defTabSz="914400" fontAlgn="auto">
              <a:lnSpc>
                <a:spcPct val="100000"/>
              </a:lnSpc>
              <a:spcBef>
                <a:spcPts val="1800"/>
              </a:spcBef>
              <a:spcAft>
                <a:spcPts val="300"/>
              </a:spcAft>
            </a:pPr>
            <a:r>
              <a:rPr lang="en-US" sz="2000">
                <a:solidFill>
                  <a:srgbClr val="6B767D"/>
                </a:solidFill>
                <a:ea typeface="+mn-ea"/>
              </a:rPr>
              <a:t>Appendix – Feature Usage Grouping</a:t>
            </a:r>
          </a:p>
          <a:p>
            <a:endParaRPr lang="en-US" sz="2100" b="1">
              <a:solidFill>
                <a:schemeClr val="tx2"/>
              </a:solidFill>
            </a:endParaRPr>
          </a:p>
        </p:txBody>
      </p:sp>
    </p:spTree>
    <p:extLst>
      <p:ext uri="{BB962C8B-B14F-4D97-AF65-F5344CB8AC3E}">
        <p14:creationId xmlns:p14="http://schemas.microsoft.com/office/powerpoint/2010/main" val="1859773266"/>
      </p:ext>
    </p:extLst>
  </p:cSld>
  <p:clrMapOvr>
    <a:masterClrMapping/>
  </p:clrMapOvr>
  <p:transition spd="med">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4FFD3F-AC0A-4218-9197-2EF3288E397E}"/>
              </a:ext>
            </a:extLst>
          </p:cNvPr>
          <p:cNvSpPr>
            <a:spLocks noGrp="1"/>
          </p:cNvSpPr>
          <p:nvPr>
            <p:ph type="title"/>
          </p:nvPr>
        </p:nvSpPr>
        <p:spPr/>
        <p:txBody>
          <a:bodyPr/>
          <a:lstStyle/>
          <a:p>
            <a:r>
              <a:rPr lang="en-AU">
                <a:solidFill>
                  <a:schemeClr val="accent1"/>
                </a:solidFill>
                <a:latin typeface="+mj-lt"/>
              </a:rPr>
              <a:t>User Profile Findings</a:t>
            </a:r>
          </a:p>
        </p:txBody>
      </p:sp>
      <p:sp>
        <p:nvSpPr>
          <p:cNvPr id="7" name="Content Placeholder 6">
            <a:extLst>
              <a:ext uri="{FF2B5EF4-FFF2-40B4-BE49-F238E27FC236}">
                <a16:creationId xmlns:a16="http://schemas.microsoft.com/office/drawing/2014/main" id="{0ADE3E8F-6749-489E-AC7B-493185B81AE4}"/>
              </a:ext>
            </a:extLst>
          </p:cNvPr>
          <p:cNvSpPr>
            <a:spLocks noGrp="1"/>
          </p:cNvSpPr>
          <p:nvPr>
            <p:ph idx="1"/>
          </p:nvPr>
        </p:nvSpPr>
        <p:spPr>
          <a:xfrm>
            <a:off x="609600" y="1378635"/>
            <a:ext cx="10972801" cy="4956177"/>
          </a:xfrm>
        </p:spPr>
        <p:txBody>
          <a:bodyPr>
            <a:normAutofit fontScale="40000" lnSpcReduction="20000"/>
          </a:bodyPr>
          <a:lstStyle/>
          <a:p>
            <a:r>
              <a:rPr lang="en-AU"/>
              <a:t>Are there users who have higher than expected compute consumption?</a:t>
            </a:r>
          </a:p>
          <a:p>
            <a:pPr lvl="1">
              <a:buFont typeface="Courier New" panose="02070309020205020404" pitchFamily="49" charset="0"/>
              <a:buChar char="o"/>
            </a:pPr>
            <a:r>
              <a:rPr lang="en-AU" i="1" err="1">
                <a:solidFill>
                  <a:srgbClr val="0070C0"/>
                </a:solidFill>
              </a:rPr>
              <a:t>Xxxx</a:t>
            </a:r>
            <a:r>
              <a:rPr lang="en-AU" i="1">
                <a:solidFill>
                  <a:srgbClr val="0070C0"/>
                </a:solidFill>
              </a:rPr>
              <a:t> compute consumption is an out-of-orbit </a:t>
            </a:r>
            <a:r>
              <a:rPr lang="en-AU" i="1" err="1">
                <a:solidFill>
                  <a:srgbClr val="0070C0"/>
                </a:solidFill>
              </a:rPr>
              <a:t>outlyer</a:t>
            </a:r>
            <a:endParaRPr lang="en-AU" i="1">
              <a:solidFill>
                <a:srgbClr val="0070C0"/>
              </a:solidFill>
            </a:endParaRPr>
          </a:p>
          <a:p>
            <a:pPr lvl="1">
              <a:buFont typeface="Courier New" panose="02070309020205020404" pitchFamily="49" charset="0"/>
              <a:buChar char="o"/>
            </a:pPr>
            <a:r>
              <a:rPr lang="en-AU" i="1">
                <a:solidFill>
                  <a:srgbClr val="0070C0"/>
                </a:solidFill>
              </a:rPr>
              <a:t>Then Batch/System users are consuming the majority of compute</a:t>
            </a:r>
          </a:p>
          <a:p>
            <a:pPr lvl="1">
              <a:buFont typeface="Courier New" panose="02070309020205020404" pitchFamily="49" charset="0"/>
              <a:buChar char="o"/>
            </a:pPr>
            <a:r>
              <a:rPr lang="en-AU" i="1">
                <a:solidFill>
                  <a:srgbClr val="0070C0"/>
                </a:solidFill>
              </a:rPr>
              <a:t>Followed by several individual users</a:t>
            </a:r>
          </a:p>
          <a:p>
            <a:pPr lvl="1">
              <a:buFont typeface="Courier New" panose="02070309020205020404" pitchFamily="49" charset="0"/>
              <a:buChar char="o"/>
            </a:pPr>
            <a:r>
              <a:rPr lang="en-AU" i="1">
                <a:solidFill>
                  <a:srgbClr val="0070C0"/>
                </a:solidFill>
              </a:rPr>
              <a:t>Investigate workload for those users and identify improvement opportunities</a:t>
            </a:r>
          </a:p>
          <a:p>
            <a:pPr lvl="1"/>
            <a:r>
              <a:rPr lang="en-AU"/>
              <a:t>Investigate workload for those users and identify improvement opportunities</a:t>
            </a:r>
          </a:p>
          <a:p>
            <a:r>
              <a:rPr lang="en-AU"/>
              <a:t>Which users are extracting large amounts of data on the system?</a:t>
            </a:r>
          </a:p>
          <a:p>
            <a:pPr marL="0" indent="0">
              <a:buNone/>
            </a:pPr>
            <a:r>
              <a:rPr lang="en-AU" sz="2100" i="1" err="1">
                <a:solidFill>
                  <a:srgbClr val="0070C0"/>
                </a:solidFill>
              </a:rPr>
              <a:t>Xxxx</a:t>
            </a:r>
            <a:r>
              <a:rPr lang="en-AU" sz="2100" i="1">
                <a:solidFill>
                  <a:srgbClr val="0070C0"/>
                </a:solidFill>
              </a:rPr>
              <a:t> seems to be extracting large amounts of data from the system</a:t>
            </a:r>
          </a:p>
          <a:p>
            <a:pPr lvl="1"/>
            <a:r>
              <a:rPr lang="en-AU"/>
              <a:t>Should they be using existing applications on the system instead?</a:t>
            </a:r>
          </a:p>
          <a:p>
            <a:pPr marL="380933" lvl="1" indent="0">
              <a:buNone/>
            </a:pPr>
            <a:r>
              <a:rPr lang="en-AU" i="1">
                <a:solidFill>
                  <a:srgbClr val="0070C0"/>
                </a:solidFill>
              </a:rPr>
              <a:t>Possibly – there are likely huge savings in extract and analysis time if data is integrated before being accessed to SAS</a:t>
            </a:r>
            <a:endParaRPr lang="en-AU"/>
          </a:p>
          <a:p>
            <a:pPr lvl="1"/>
            <a:r>
              <a:rPr lang="en-AU"/>
              <a:t>Are there downstream analytics systems that are not using pushdown processing?</a:t>
            </a:r>
          </a:p>
          <a:p>
            <a:pPr marL="380933" lvl="1" indent="0">
              <a:buNone/>
            </a:pPr>
            <a:r>
              <a:rPr lang="en-AU" i="1">
                <a:solidFill>
                  <a:srgbClr val="0070C0"/>
                </a:solidFill>
              </a:rPr>
              <a:t>SAS pull large amount data out, this could be tunned using pushdown processing.</a:t>
            </a:r>
            <a:endParaRPr lang="en-AU"/>
          </a:p>
          <a:p>
            <a:pPr lvl="1"/>
            <a:r>
              <a:rPr lang="en-AU"/>
              <a:t>Are the users taking data outside of the system for experiments?</a:t>
            </a:r>
          </a:p>
          <a:p>
            <a:pPr marL="380933" lvl="1" indent="0">
              <a:buNone/>
            </a:pPr>
            <a:r>
              <a:rPr lang="en-AU" i="1">
                <a:solidFill>
                  <a:srgbClr val="0070C0"/>
                </a:solidFill>
              </a:rPr>
              <a:t>Possibly – SAS users</a:t>
            </a:r>
            <a:endParaRPr lang="en-AU"/>
          </a:p>
          <a:p>
            <a:r>
              <a:rPr lang="en-AU"/>
              <a:t>Are human users running a lot of batch workload?</a:t>
            </a:r>
          </a:p>
          <a:p>
            <a:pPr marL="0" indent="0">
              <a:buNone/>
            </a:pPr>
            <a:r>
              <a:rPr lang="en-AU" sz="2100" i="1">
                <a:solidFill>
                  <a:srgbClr val="0070C0"/>
                </a:solidFill>
              </a:rPr>
              <a:t>NO</a:t>
            </a:r>
          </a:p>
          <a:p>
            <a:r>
              <a:rPr lang="en-AU"/>
              <a:t>Are users getting a good overall experience on the system?</a:t>
            </a:r>
          </a:p>
          <a:p>
            <a:pPr marL="0" indent="0">
              <a:buNone/>
            </a:pPr>
            <a:r>
              <a:rPr lang="en-AU" sz="2000" i="1">
                <a:solidFill>
                  <a:srgbClr val="0070C0"/>
                </a:solidFill>
              </a:rPr>
              <a:t>Generally good – only some delay time for batch users currently</a:t>
            </a:r>
          </a:p>
          <a:p>
            <a:r>
              <a:rPr lang="en-AU">
                <a:solidFill>
                  <a:srgbClr val="F3753F"/>
                </a:solidFill>
              </a:rPr>
              <a:t>Has the compute usage changed significantly for certain users?</a:t>
            </a:r>
          </a:p>
          <a:p>
            <a:pPr lvl="1"/>
            <a:r>
              <a:rPr lang="en-AU">
                <a:solidFill>
                  <a:srgbClr val="F3753F"/>
                </a:solidFill>
              </a:rPr>
              <a:t>Find out why</a:t>
            </a:r>
          </a:p>
          <a:p>
            <a:r>
              <a:rPr lang="en-AU"/>
              <a:t>Are users being impacted by query delays or system congestion?</a:t>
            </a:r>
          </a:p>
          <a:p>
            <a:pPr marL="0" indent="0">
              <a:buNone/>
            </a:pPr>
            <a:r>
              <a:rPr lang="en-AU" sz="2000" i="1">
                <a:solidFill>
                  <a:srgbClr val="0070C0"/>
                </a:solidFill>
              </a:rPr>
              <a:t>Some batch users are being impacted by unnecessary query delay</a:t>
            </a:r>
            <a:r>
              <a:rPr lang="en-AU"/>
              <a:t>.</a:t>
            </a:r>
          </a:p>
          <a:p>
            <a:pPr marL="0" indent="0">
              <a:buNone/>
            </a:pPr>
            <a:endParaRPr lang="en-AU"/>
          </a:p>
          <a:p>
            <a:endParaRPr lang="en-AU"/>
          </a:p>
          <a:p>
            <a:endParaRPr lang="en-AU"/>
          </a:p>
          <a:p>
            <a:endParaRPr lang="en-AU"/>
          </a:p>
          <a:p>
            <a:endParaRPr lang="en-AU"/>
          </a:p>
          <a:p>
            <a:endParaRPr lang="en-AU"/>
          </a:p>
          <a:p>
            <a:endParaRPr lang="en-AU"/>
          </a:p>
          <a:p>
            <a:endParaRPr lang="en-AU"/>
          </a:p>
          <a:p>
            <a:endParaRPr lang="en-AU"/>
          </a:p>
        </p:txBody>
      </p:sp>
    </p:spTree>
    <p:extLst>
      <p:ext uri="{BB962C8B-B14F-4D97-AF65-F5344CB8AC3E}">
        <p14:creationId xmlns:p14="http://schemas.microsoft.com/office/powerpoint/2010/main" val="665371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latin typeface="+mj-lt"/>
              </a:rPr>
              <a:t>Key Observations and Recommendations</a:t>
            </a:r>
            <a:endParaRPr lang="en-AU">
              <a:solidFill>
                <a:schemeClr val="accent1"/>
              </a:solidFill>
              <a:latin typeface="+mj-lt"/>
            </a:endParaRPr>
          </a:p>
        </p:txBody>
      </p:sp>
      <p:sp>
        <p:nvSpPr>
          <p:cNvPr id="3" name="Content Placeholder 2"/>
          <p:cNvSpPr>
            <a:spLocks noGrp="1"/>
          </p:cNvSpPr>
          <p:nvPr>
            <p:ph idx="1"/>
          </p:nvPr>
        </p:nvSpPr>
        <p:spPr>
          <a:xfrm>
            <a:off x="609599" y="1000772"/>
            <a:ext cx="10972801" cy="4819208"/>
          </a:xfrm>
        </p:spPr>
        <p:txBody>
          <a:bodyPr vert="horz" lIns="91440" tIns="45720" rIns="91440" bIns="45720" rtlCol="0" anchor="t">
            <a:noAutofit/>
          </a:bodyPr>
          <a:lstStyle/>
          <a:p>
            <a:pPr marL="0" indent="0">
              <a:buNone/>
            </a:pPr>
            <a:r>
              <a:rPr lang="en-AU" sz="1800" b="1" dirty="0">
                <a:solidFill>
                  <a:schemeClr val="accent3"/>
                </a:solidFill>
              </a:rPr>
              <a:t>Observations</a:t>
            </a:r>
            <a:endParaRPr lang="en-AU" sz="1400" b="1" dirty="0">
              <a:solidFill>
                <a:schemeClr val="accent3"/>
              </a:solidFill>
            </a:endParaRPr>
          </a:p>
          <a:p>
            <a:pPr>
              <a:lnSpc>
                <a:spcPct val="100000"/>
              </a:lnSpc>
            </a:pPr>
            <a:r>
              <a:rPr lang="en-AU" sz="1200" dirty="0"/>
              <a:t>{{  MANUAL NOTE:  add comments as it pertains to your customer.  Below are some examples only – change for your customer }} </a:t>
            </a:r>
          </a:p>
          <a:p>
            <a:pPr>
              <a:lnSpc>
                <a:spcPct val="100000"/>
              </a:lnSpc>
            </a:pPr>
            <a:r>
              <a:rPr lang="en-AU" sz="1200" dirty="0"/>
              <a:t>The overall processing framework appears to adhere well to the concept of 3-Tier Data Architecture and evidence of good design is exhibited thru complex ETL design broken down into small steps and simple queries.</a:t>
            </a:r>
          </a:p>
          <a:p>
            <a:pPr>
              <a:lnSpc>
                <a:spcPct val="100000"/>
              </a:lnSpc>
            </a:pPr>
            <a:r>
              <a:rPr lang="en-AU" sz="1200" dirty="0"/>
              <a:t>In terms of data export there is a significant amount of data movement (70,000+ queries per day) copying tables directly to the SAS platform with large volumes then being loaded back to Vantage. Both direction of this data exchange could be optimised considerably to reduce unnecessary data latency and data movement / duplication.</a:t>
            </a:r>
            <a:endParaRPr lang="en-AU" sz="1200" dirty="0">
              <a:cs typeface="Arial"/>
            </a:endParaRPr>
          </a:p>
          <a:p>
            <a:pPr>
              <a:lnSpc>
                <a:spcPct val="100000"/>
              </a:lnSpc>
            </a:pPr>
            <a:r>
              <a:rPr lang="en-AU" sz="1200" dirty="0" err="1"/>
              <a:t>Datalabs</a:t>
            </a:r>
            <a:r>
              <a:rPr lang="en-AU" sz="1200" dirty="0"/>
              <a:t> are reasonably extensively utilised and some of them are relatively large and well used, It is likely that some of these should be optimised, promoted to production and more widely leveraged across </a:t>
            </a:r>
            <a:r>
              <a:rPr lang="en-AU" sz="1200" dirty="0" err="1"/>
              <a:t>Customerx</a:t>
            </a:r>
            <a:r>
              <a:rPr lang="en-AU" sz="1200" dirty="0"/>
              <a:t>.</a:t>
            </a:r>
          </a:p>
          <a:p>
            <a:pPr>
              <a:lnSpc>
                <a:spcPct val="100000"/>
              </a:lnSpc>
            </a:pPr>
            <a:r>
              <a:rPr lang="en-AU" sz="1200" dirty="0"/>
              <a:t>From the analysis it appears that there is only limited use of all the Operational Image data that is being loaded into the environment. Only select data elements are being promoted thru data model. </a:t>
            </a:r>
            <a:r>
              <a:rPr lang="en-AU" sz="1200" dirty="0" err="1"/>
              <a:t>Customerx</a:t>
            </a:r>
            <a:r>
              <a:rPr lang="en-AU" sz="1200" dirty="0"/>
              <a:t> is following the best practice of “touch it, take it” for source file data but it is likely there is considerable more value that can be gained from the source data being loaded in Tier 1.</a:t>
            </a:r>
            <a:endParaRPr lang="en-AU" sz="1200" dirty="0">
              <a:cs typeface="Arial"/>
            </a:endParaRPr>
          </a:p>
          <a:p>
            <a:pPr>
              <a:lnSpc>
                <a:spcPct val="100000"/>
              </a:lnSpc>
            </a:pPr>
            <a:r>
              <a:rPr lang="en-AU" sz="1200" dirty="0"/>
              <a:t>Overall the system is performing well with plenty of resource available to take on additional workloads. The IO utilisation is trending upwards and if tat continues additional resources will be required around August 2021 and/or optimisation activities around IO consumption undertaken.</a:t>
            </a:r>
          </a:p>
          <a:p>
            <a:pPr>
              <a:lnSpc>
                <a:spcPct val="100000"/>
              </a:lnSpc>
            </a:pPr>
            <a:r>
              <a:rPr lang="en-AU" sz="1200" dirty="0"/>
              <a:t>Many features of the  Vantage software are not being utilised by </a:t>
            </a:r>
            <a:r>
              <a:rPr lang="en-AU" sz="1200" dirty="0" err="1"/>
              <a:t>Customerx</a:t>
            </a:r>
            <a:r>
              <a:rPr lang="en-AU" sz="1200" dirty="0"/>
              <a:t> and utilisation of many of these could improve overall performance and experience of the end users and avail </a:t>
            </a:r>
            <a:r>
              <a:rPr lang="en-AU" sz="1200" dirty="0" err="1"/>
              <a:t>Customerx</a:t>
            </a:r>
            <a:r>
              <a:rPr lang="en-AU" sz="1200" dirty="0"/>
              <a:t>   to analytics and insight from their data assets that they aren’t realising today. These features include bit are not limited to Columnar, Geospatial, Time Series and Path(n) analysis</a:t>
            </a:r>
            <a:endParaRPr lang="en-AU" sz="1200" dirty="0">
              <a:cs typeface="Arial"/>
            </a:endParaRPr>
          </a:p>
          <a:p>
            <a:pPr>
              <a:lnSpc>
                <a:spcPct val="100000"/>
              </a:lnSpc>
            </a:pPr>
            <a:endParaRPr lang="en-AU" sz="1200" dirty="0"/>
          </a:p>
          <a:p>
            <a:pPr>
              <a:lnSpc>
                <a:spcPct val="100000"/>
              </a:lnSpc>
            </a:pPr>
            <a:endParaRPr lang="en-AU" sz="1200" dirty="0"/>
          </a:p>
        </p:txBody>
      </p:sp>
    </p:spTree>
    <p:extLst>
      <p:ext uri="{BB962C8B-B14F-4D97-AF65-F5344CB8AC3E}">
        <p14:creationId xmlns:p14="http://schemas.microsoft.com/office/powerpoint/2010/main" val="24563817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1CB8D5-5F41-4B22-9E68-17620A75CBE3}"/>
              </a:ext>
            </a:extLst>
          </p:cNvPr>
          <p:cNvPicPr>
            <a:picLocks noChangeAspect="1"/>
          </p:cNvPicPr>
          <p:nvPr/>
        </p:nvPicPr>
        <p:blipFill>
          <a:blip r:embed="rId3"/>
          <a:stretch>
            <a:fillRect/>
          </a:stretch>
        </p:blipFill>
        <p:spPr>
          <a:xfrm>
            <a:off x="171486" y="1532308"/>
            <a:ext cx="7781925" cy="5133975"/>
          </a:xfrm>
          <a:prstGeom prst="rect">
            <a:avLst/>
          </a:prstGeom>
        </p:spPr>
      </p:pic>
      <p:sp>
        <p:nvSpPr>
          <p:cNvPr id="2" name="Title 1">
            <a:extLst>
              <a:ext uri="{FF2B5EF4-FFF2-40B4-BE49-F238E27FC236}">
                <a16:creationId xmlns:a16="http://schemas.microsoft.com/office/drawing/2014/main" id="{FB5292B5-9B7C-C74D-A2F7-71F93092089A}"/>
              </a:ext>
            </a:extLst>
          </p:cNvPr>
          <p:cNvSpPr>
            <a:spLocks noGrp="1"/>
          </p:cNvSpPr>
          <p:nvPr>
            <p:ph type="title"/>
          </p:nvPr>
        </p:nvSpPr>
        <p:spPr/>
        <p:txBody>
          <a:bodyPr/>
          <a:lstStyle/>
          <a:p>
            <a:r>
              <a:rPr lang="en-AU" dirty="0"/>
              <a:t>High Activity Users – xxx</a:t>
            </a:r>
          </a:p>
        </p:txBody>
      </p:sp>
      <p:pic>
        <p:nvPicPr>
          <p:cNvPr id="6" name="Picture 5">
            <a:extLst>
              <a:ext uri="{FF2B5EF4-FFF2-40B4-BE49-F238E27FC236}">
                <a16:creationId xmlns:a16="http://schemas.microsoft.com/office/drawing/2014/main" id="{384010F5-D599-344F-BA84-8C9A3A4247A9}"/>
              </a:ext>
            </a:extLst>
          </p:cNvPr>
          <p:cNvPicPr>
            <a:picLocks noChangeAspect="1"/>
          </p:cNvPicPr>
          <p:nvPr/>
        </p:nvPicPr>
        <p:blipFill>
          <a:blip r:embed="rId4"/>
          <a:stretch>
            <a:fillRect/>
          </a:stretch>
        </p:blipFill>
        <p:spPr>
          <a:xfrm>
            <a:off x="7017577" y="4099296"/>
            <a:ext cx="1111975" cy="1081087"/>
          </a:xfrm>
          <a:prstGeom prst="rect">
            <a:avLst/>
          </a:prstGeom>
        </p:spPr>
      </p:pic>
      <p:sp>
        <p:nvSpPr>
          <p:cNvPr id="7" name="TextBox 6">
            <a:extLst>
              <a:ext uri="{FF2B5EF4-FFF2-40B4-BE49-F238E27FC236}">
                <a16:creationId xmlns:a16="http://schemas.microsoft.com/office/drawing/2014/main" id="{3E0494ED-32F2-BF4C-BA94-06BD3DCDC3E3}"/>
              </a:ext>
            </a:extLst>
          </p:cNvPr>
          <p:cNvSpPr txBox="1"/>
          <p:nvPr/>
        </p:nvSpPr>
        <p:spPr>
          <a:xfrm>
            <a:off x="8129552" y="1521329"/>
            <a:ext cx="3597628" cy="4832092"/>
          </a:xfrm>
          <a:prstGeom prst="rect">
            <a:avLst/>
          </a:prstGeom>
          <a:noFill/>
        </p:spPr>
        <p:txBody>
          <a:bodyPr wrap="square" rtlCol="0">
            <a:spAutoFit/>
          </a:bodyPr>
          <a:lstStyle/>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Xxx is dramatic outlier in terms of massive CPU and IO utilization in comparison to other users</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What is the usage pattern of this user?</a:t>
            </a:r>
          </a:p>
          <a:p>
            <a:pPr marL="285750" indent="-285750">
              <a:buFont typeface="Arial" panose="020B0604020202020204" pitchFamily="34" charset="0"/>
              <a:buChar char="•"/>
            </a:pPr>
            <a:r>
              <a:rPr lang="en-US" sz="1400"/>
              <a:t>Could the usage be optimized?</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It is understood xxx is running thousands of queries per day – mostly single table selects – to feed data to the downstream SAS server.</a:t>
            </a:r>
          </a:p>
          <a:p>
            <a:pPr marL="742950" lvl="1" indent="-285750">
              <a:buFont typeface="Arial" panose="020B0604020202020204" pitchFamily="34" charset="0"/>
              <a:buChar char="•"/>
            </a:pPr>
            <a:r>
              <a:rPr lang="en-US" sz="1400"/>
              <a:t>This process could be optimized by enabling SAS to access data directly from Vantage using the SAS Access for Teradata connector:</a:t>
            </a:r>
          </a:p>
          <a:p>
            <a:pPr marL="1200150" lvl="2" indent="-285750">
              <a:buFont typeface="Arial" panose="020B0604020202020204" pitchFamily="34" charset="0"/>
              <a:buChar char="•"/>
            </a:pPr>
            <a:r>
              <a:rPr lang="en-US" sz="1400"/>
              <a:t>Less data movement over the network</a:t>
            </a:r>
          </a:p>
          <a:p>
            <a:pPr marL="1200150" lvl="2" indent="-285750">
              <a:buFont typeface="Arial" panose="020B0604020202020204" pitchFamily="34" charset="0"/>
              <a:buChar char="•"/>
            </a:pPr>
            <a:r>
              <a:rPr lang="en-US" sz="1400"/>
              <a:t>Leverage Vantage optimizer for complex processing</a:t>
            </a:r>
          </a:p>
          <a:p>
            <a:pPr marL="1200150" lvl="2" indent="-285750">
              <a:buFont typeface="Arial" panose="020B0604020202020204" pitchFamily="34" charset="0"/>
              <a:buChar char="•"/>
            </a:pPr>
            <a:r>
              <a:rPr lang="en-US" sz="1400"/>
              <a:t>Faster time-to-outcome</a:t>
            </a:r>
          </a:p>
        </p:txBody>
      </p:sp>
    </p:spTree>
    <p:extLst>
      <p:ext uri="{BB962C8B-B14F-4D97-AF65-F5344CB8AC3E}">
        <p14:creationId xmlns:p14="http://schemas.microsoft.com/office/powerpoint/2010/main" val="904522192"/>
      </p:ext>
    </p:extLst>
  </p:cSld>
  <p:clrMapOvr>
    <a:masterClrMapping/>
  </p:clrMapOvr>
  <p:transition spd="med">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DD904-F739-BD40-8002-8F07CED5ACFF}"/>
              </a:ext>
            </a:extLst>
          </p:cNvPr>
          <p:cNvSpPr>
            <a:spLocks noGrp="1"/>
          </p:cNvSpPr>
          <p:nvPr>
            <p:ph type="title"/>
          </p:nvPr>
        </p:nvSpPr>
        <p:spPr/>
        <p:txBody>
          <a:bodyPr/>
          <a:lstStyle/>
          <a:p>
            <a:r>
              <a:rPr lang="en-US" dirty="0"/>
              <a:t>Understand Customer Experience</a:t>
            </a:r>
            <a:endParaRPr lang="en-AU" dirty="0"/>
          </a:p>
        </p:txBody>
      </p:sp>
      <p:sp>
        <p:nvSpPr>
          <p:cNvPr id="5" name="TextBox 4">
            <a:extLst>
              <a:ext uri="{FF2B5EF4-FFF2-40B4-BE49-F238E27FC236}">
                <a16:creationId xmlns:a16="http://schemas.microsoft.com/office/drawing/2014/main" id="{06A0D11E-68F3-4447-9CB0-195D94376A00}"/>
              </a:ext>
            </a:extLst>
          </p:cNvPr>
          <p:cNvSpPr txBox="1"/>
          <p:nvPr/>
        </p:nvSpPr>
        <p:spPr>
          <a:xfrm>
            <a:off x="8988552" y="1254764"/>
            <a:ext cx="2980944" cy="4832092"/>
          </a:xfrm>
          <a:prstGeom prst="rect">
            <a:avLst/>
          </a:prstGeom>
          <a:noFill/>
        </p:spPr>
        <p:txBody>
          <a:bodyPr wrap="square" rtlCol="0">
            <a:spAutoFit/>
          </a:bodyPr>
          <a:lstStyle/>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Xxx is running 70,000+ queries per day</a:t>
            </a:r>
          </a:p>
          <a:p>
            <a:pPr marL="742950" lvl="1" indent="-285750">
              <a:buFont typeface="Arial" panose="020B0604020202020204" pitchFamily="34" charset="0"/>
              <a:buChar char="•"/>
            </a:pPr>
            <a:r>
              <a:rPr lang="en-US" sz="1400"/>
              <a:t>Many simple extract full table queries</a:t>
            </a:r>
          </a:p>
          <a:p>
            <a:pPr marL="742950" lvl="1" indent="-285750">
              <a:buFont typeface="Arial" panose="020B0604020202020204" pitchFamily="34" charset="0"/>
              <a:buChar char="•"/>
            </a:pPr>
            <a:r>
              <a:rPr lang="en-US" sz="1400"/>
              <a:t>Could extraction be simplified and utilize Vantage SQL to prepare the data before extracting?</a:t>
            </a:r>
          </a:p>
          <a:p>
            <a:pPr marL="742950" lvl="1" indent="-285750">
              <a:buFont typeface="Arial" panose="020B0604020202020204" pitchFamily="34" charset="0"/>
              <a:buChar char="•"/>
            </a:pPr>
            <a:r>
              <a:rPr lang="en-US" sz="1400"/>
              <a:t>Around 1,000 of these queries run for &gt; 10 minutes – are these big full table scans that are just being repeated?</a:t>
            </a:r>
          </a:p>
          <a:p>
            <a:pPr marL="285750" indent="-285750">
              <a:buFont typeface="Arial" panose="020B0604020202020204" pitchFamily="34" charset="0"/>
              <a:buChar char="•"/>
            </a:pPr>
            <a:r>
              <a:rPr lang="en-US" sz="1400"/>
              <a:t>Xxx is running thousands of long-running queries (5-30 minutes)</a:t>
            </a:r>
          </a:p>
          <a:p>
            <a:pPr marL="285750" indent="-285750">
              <a:buFont typeface="Arial" panose="020B0604020202020204" pitchFamily="34" charset="0"/>
              <a:buChar char="•"/>
            </a:pPr>
            <a:r>
              <a:rPr lang="en-US" sz="1400"/>
              <a:t>Xxx  is running thousands of queries that run for more than 30 minutes – this should be a focus individual user.</a:t>
            </a:r>
          </a:p>
        </p:txBody>
      </p:sp>
      <p:pic>
        <p:nvPicPr>
          <p:cNvPr id="3" name="Picture 2">
            <a:extLst>
              <a:ext uri="{FF2B5EF4-FFF2-40B4-BE49-F238E27FC236}">
                <a16:creationId xmlns:a16="http://schemas.microsoft.com/office/drawing/2014/main" id="{DB5B8D43-C778-4B38-BEE4-3DB5407ECC26}"/>
              </a:ext>
            </a:extLst>
          </p:cNvPr>
          <p:cNvPicPr>
            <a:picLocks noChangeAspect="1"/>
          </p:cNvPicPr>
          <p:nvPr/>
        </p:nvPicPr>
        <p:blipFill>
          <a:blip r:embed="rId3"/>
          <a:stretch>
            <a:fillRect/>
          </a:stretch>
        </p:blipFill>
        <p:spPr>
          <a:xfrm>
            <a:off x="87863" y="1578101"/>
            <a:ext cx="8153400" cy="5048250"/>
          </a:xfrm>
          <a:prstGeom prst="rect">
            <a:avLst/>
          </a:prstGeom>
        </p:spPr>
      </p:pic>
    </p:spTree>
    <p:extLst>
      <p:ext uri="{BB962C8B-B14F-4D97-AF65-F5344CB8AC3E}">
        <p14:creationId xmlns:p14="http://schemas.microsoft.com/office/powerpoint/2010/main" val="3477594215"/>
      </p:ext>
    </p:extLst>
  </p:cSld>
  <p:clrMapOvr>
    <a:masterClrMapping/>
  </p:clrMapOvr>
  <p:transition spd="med">
    <p:fade/>
  </p:transition>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02F801-F05E-4CE2-BCF0-EA8454D35629}"/>
              </a:ext>
            </a:extLst>
          </p:cNvPr>
          <p:cNvSpPr/>
          <p:nvPr/>
        </p:nvSpPr>
        <p:spPr>
          <a:xfrm>
            <a:off x="587481" y="234724"/>
            <a:ext cx="10802761" cy="1020792"/>
          </a:xfrm>
          <a:prstGeom prst="rect">
            <a:avLst/>
          </a:prstGeom>
          <a:noFill/>
        </p:spPr>
        <p:txBody>
          <a:bodyPr wrap="square" lIns="91440" tIns="45720" rIns="91440" bIns="4572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w="0"/>
                <a:solidFill>
                  <a:srgbClr val="F3753F"/>
                </a:solidFill>
                <a:effectLst/>
                <a:uLnTx/>
                <a:uFillTx/>
                <a:latin typeface="Arial" panose="020B0604020202020204"/>
                <a:ea typeface="+mn-ea"/>
                <a:cs typeface="+mn-cs"/>
              </a:rPr>
              <a:t>Consumption KPI – User Experience</a:t>
            </a:r>
            <a:endParaRPr kumimoji="0" lang="en-US" sz="3200" b="1" i="0" u="none" strike="noStrike" kern="1200" cap="none" spc="0" normalizeH="0" baseline="0" noProof="0">
              <a:ln w="0"/>
              <a:solidFill>
                <a:srgbClr val="F3753F"/>
              </a:solidFill>
              <a:effectLst/>
              <a:highlight>
                <a:srgbClr val="FF0000"/>
              </a:highlight>
              <a:uLnTx/>
              <a:uFillTx/>
              <a:latin typeface="Arial" panose="020B0604020202020204"/>
              <a:ea typeface="+mn-ea"/>
              <a:cs typeface="+mn-cs"/>
            </a:endParaRPr>
          </a:p>
          <a:p>
            <a:pPr marR="0" lvl="0" fontAlgn="auto">
              <a:spcBef>
                <a:spcPts val="400"/>
              </a:spcBef>
              <a:spcAft>
                <a:spcPts val="0"/>
              </a:spcAft>
              <a:buClrTx/>
              <a:buSzTx/>
              <a:defRPr/>
            </a:pPr>
            <a:r>
              <a:rPr lang="en-US" sz="2500">
                <a:solidFill>
                  <a:schemeClr val="tx2"/>
                </a:solidFill>
              </a:rPr>
              <a:t>Throughput, Workload Type, Query Volume</a:t>
            </a:r>
          </a:p>
        </p:txBody>
      </p:sp>
      <p:pic>
        <p:nvPicPr>
          <p:cNvPr id="6" name="Picture 5">
            <a:extLst>
              <a:ext uri="{FF2B5EF4-FFF2-40B4-BE49-F238E27FC236}">
                <a16:creationId xmlns:a16="http://schemas.microsoft.com/office/drawing/2014/main" id="{E7F1A876-FA91-A545-AF0F-05773F6B5EEA}"/>
              </a:ext>
            </a:extLst>
          </p:cNvPr>
          <p:cNvPicPr>
            <a:picLocks noChangeAspect="1"/>
          </p:cNvPicPr>
          <p:nvPr/>
        </p:nvPicPr>
        <p:blipFill>
          <a:blip r:embed="rId3"/>
          <a:stretch>
            <a:fillRect/>
          </a:stretch>
        </p:blipFill>
        <p:spPr>
          <a:xfrm>
            <a:off x="587482" y="1255516"/>
            <a:ext cx="10802760" cy="5088134"/>
          </a:xfrm>
          <a:prstGeom prst="rect">
            <a:avLst/>
          </a:prstGeom>
        </p:spPr>
      </p:pic>
      <p:sp>
        <p:nvSpPr>
          <p:cNvPr id="9" name="TextBox 8">
            <a:extLst>
              <a:ext uri="{FF2B5EF4-FFF2-40B4-BE49-F238E27FC236}">
                <a16:creationId xmlns:a16="http://schemas.microsoft.com/office/drawing/2014/main" id="{22ACFDA0-A3FD-5A4B-AADD-D5D00B4ED6E7}"/>
              </a:ext>
            </a:extLst>
          </p:cNvPr>
          <p:cNvSpPr txBox="1"/>
          <p:nvPr/>
        </p:nvSpPr>
        <p:spPr>
          <a:xfrm>
            <a:off x="7878092" y="778462"/>
            <a:ext cx="3597628" cy="954107"/>
          </a:xfrm>
          <a:prstGeom prst="rect">
            <a:avLst/>
          </a:prstGeom>
          <a:noFill/>
        </p:spPr>
        <p:txBody>
          <a:bodyPr wrap="square" rtlCol="0">
            <a:spAutoFit/>
          </a:bodyPr>
          <a:lstStyle/>
          <a:p>
            <a:pPr marL="285750" indent="-285750">
              <a:buFont typeface="Arial" panose="020B0604020202020204" pitchFamily="34" charset="0"/>
              <a:buChar char="•"/>
            </a:pPr>
            <a:r>
              <a:rPr lang="en-US" sz="1400"/>
              <a:t>Up to 700 queries per minute (average) in some hours.</a:t>
            </a:r>
          </a:p>
          <a:p>
            <a:pPr marL="285750" indent="-285750">
              <a:buFont typeface="Arial" panose="020B0604020202020204" pitchFamily="34" charset="0"/>
              <a:buChar char="•"/>
            </a:pPr>
            <a:r>
              <a:rPr lang="en-US" sz="1400"/>
              <a:t>Spike of requests around 28-April – was this seasonal?</a:t>
            </a:r>
          </a:p>
        </p:txBody>
      </p:sp>
    </p:spTree>
    <p:extLst>
      <p:ext uri="{BB962C8B-B14F-4D97-AF65-F5344CB8AC3E}">
        <p14:creationId xmlns:p14="http://schemas.microsoft.com/office/powerpoint/2010/main" val="22038459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715B243-4846-7E40-8985-607430226C54}"/>
              </a:ext>
            </a:extLst>
          </p:cNvPr>
          <p:cNvSpPr>
            <a:spLocks noGrp="1"/>
          </p:cNvSpPr>
          <p:nvPr>
            <p:ph type="title"/>
          </p:nvPr>
        </p:nvSpPr>
        <p:spPr/>
        <p:txBody>
          <a:bodyPr/>
          <a:lstStyle/>
          <a:p>
            <a:r>
              <a:rPr lang="en-AU" dirty="0"/>
              <a:t>CPU by Workload Type</a:t>
            </a:r>
          </a:p>
        </p:txBody>
      </p:sp>
      <p:sp>
        <p:nvSpPr>
          <p:cNvPr id="8" name="TextBox 7">
            <a:extLst>
              <a:ext uri="{FF2B5EF4-FFF2-40B4-BE49-F238E27FC236}">
                <a16:creationId xmlns:a16="http://schemas.microsoft.com/office/drawing/2014/main" id="{FD0E2F51-8D34-9941-8075-28F72B102A4A}"/>
              </a:ext>
            </a:extLst>
          </p:cNvPr>
          <p:cNvSpPr txBox="1"/>
          <p:nvPr/>
        </p:nvSpPr>
        <p:spPr>
          <a:xfrm>
            <a:off x="8129552" y="1521329"/>
            <a:ext cx="3597628" cy="1384995"/>
          </a:xfrm>
          <a:prstGeom prst="rect">
            <a:avLst/>
          </a:prstGeom>
          <a:noFill/>
        </p:spPr>
        <p:txBody>
          <a:bodyPr wrap="square" rtlCol="0">
            <a:spAutoFit/>
          </a:bodyPr>
          <a:lstStyle/>
          <a:p>
            <a:pPr marL="285750" indent="-285750">
              <a:buFont typeface="Arial" panose="020B0604020202020204" pitchFamily="34" charset="0"/>
              <a:buChar char="•"/>
            </a:pPr>
            <a:r>
              <a:rPr lang="en-US" sz="1400"/>
              <a:t>Queries compared to ETL show a healthy proportion</a:t>
            </a:r>
          </a:p>
          <a:p>
            <a:pPr marL="285750" indent="-285750">
              <a:buFont typeface="Arial" panose="020B0604020202020204" pitchFamily="34" charset="0"/>
              <a:buChar char="•"/>
            </a:pPr>
            <a:endParaRPr lang="en-US" sz="1400"/>
          </a:p>
          <a:p>
            <a:pPr marL="285750" indent="-285750">
              <a:buFont typeface="Arial" panose="020B0604020202020204" pitchFamily="34" charset="0"/>
              <a:buChar char="•"/>
            </a:pPr>
            <a:r>
              <a:rPr lang="en-US" sz="1400"/>
              <a:t>Very little Load workload – but this is likely being hidden in the ETL workload type by Informatica?</a:t>
            </a:r>
          </a:p>
        </p:txBody>
      </p:sp>
      <p:pic>
        <p:nvPicPr>
          <p:cNvPr id="3" name="Picture 2">
            <a:extLst>
              <a:ext uri="{FF2B5EF4-FFF2-40B4-BE49-F238E27FC236}">
                <a16:creationId xmlns:a16="http://schemas.microsoft.com/office/drawing/2014/main" id="{7F256804-AC96-4D76-91D0-D77D25F5310A}"/>
              </a:ext>
            </a:extLst>
          </p:cNvPr>
          <p:cNvPicPr>
            <a:picLocks noChangeAspect="1"/>
          </p:cNvPicPr>
          <p:nvPr/>
        </p:nvPicPr>
        <p:blipFill>
          <a:blip r:embed="rId3"/>
          <a:stretch>
            <a:fillRect/>
          </a:stretch>
        </p:blipFill>
        <p:spPr>
          <a:xfrm>
            <a:off x="364099" y="1649564"/>
            <a:ext cx="7765453" cy="3833192"/>
          </a:xfrm>
          <a:prstGeom prst="rect">
            <a:avLst/>
          </a:prstGeom>
        </p:spPr>
      </p:pic>
    </p:spTree>
    <p:extLst>
      <p:ext uri="{BB962C8B-B14F-4D97-AF65-F5344CB8AC3E}">
        <p14:creationId xmlns:p14="http://schemas.microsoft.com/office/powerpoint/2010/main" val="1024381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0461783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ACDED44-D749-4BC3-B8E6-8C427FB4FE1A}"/>
              </a:ext>
            </a:extLst>
          </p:cNvPr>
          <p:cNvSpPr>
            <a:spLocks noGrp="1"/>
          </p:cNvSpPr>
          <p:nvPr>
            <p:ph type="subTitle" idx="1"/>
          </p:nvPr>
        </p:nvSpPr>
        <p:spPr/>
        <p:txBody>
          <a:bodyPr/>
          <a:lstStyle/>
          <a:p>
            <a:r>
              <a:rPr lang="en-AU"/>
              <a:t>Feature Usage Grouping</a:t>
            </a:r>
          </a:p>
        </p:txBody>
      </p:sp>
      <p:sp>
        <p:nvSpPr>
          <p:cNvPr id="3" name="Text Placeholder 2">
            <a:extLst>
              <a:ext uri="{FF2B5EF4-FFF2-40B4-BE49-F238E27FC236}">
                <a16:creationId xmlns:a16="http://schemas.microsoft.com/office/drawing/2014/main" id="{2D2AFD95-2577-495E-8883-5DDFA7676702}"/>
              </a:ext>
            </a:extLst>
          </p:cNvPr>
          <p:cNvSpPr>
            <a:spLocks noGrp="1"/>
          </p:cNvSpPr>
          <p:nvPr>
            <p:ph type="body" sz="quarter" idx="10"/>
          </p:nvPr>
        </p:nvSpPr>
        <p:spPr/>
        <p:txBody>
          <a:bodyPr/>
          <a:lstStyle/>
          <a:p>
            <a:r>
              <a:rPr lang="en-AU"/>
              <a:t>Appendix</a:t>
            </a:r>
          </a:p>
        </p:txBody>
      </p:sp>
    </p:spTree>
    <p:extLst>
      <p:ext uri="{BB962C8B-B14F-4D97-AF65-F5344CB8AC3E}">
        <p14:creationId xmlns:p14="http://schemas.microsoft.com/office/powerpoint/2010/main" val="33810632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1016364-4750-4CA5-BC2A-95855922065C}"/>
              </a:ext>
            </a:extLst>
          </p:cNvPr>
          <p:cNvPicPr>
            <a:picLocks noChangeAspect="1"/>
          </p:cNvPicPr>
          <p:nvPr/>
        </p:nvPicPr>
        <p:blipFill>
          <a:blip r:embed="rId2"/>
          <a:stretch>
            <a:fillRect/>
          </a:stretch>
        </p:blipFill>
        <p:spPr>
          <a:xfrm>
            <a:off x="5392900" y="150825"/>
            <a:ext cx="4964137" cy="6584623"/>
          </a:xfrm>
          <a:prstGeom prst="rect">
            <a:avLst/>
          </a:prstGeom>
        </p:spPr>
      </p:pic>
      <p:sp>
        <p:nvSpPr>
          <p:cNvPr id="7" name="Content Placeholder 6">
            <a:extLst>
              <a:ext uri="{FF2B5EF4-FFF2-40B4-BE49-F238E27FC236}">
                <a16:creationId xmlns:a16="http://schemas.microsoft.com/office/drawing/2014/main" id="{EF53DE41-6366-4512-A4D3-5AB407015BC0}"/>
              </a:ext>
            </a:extLst>
          </p:cNvPr>
          <p:cNvSpPr>
            <a:spLocks noGrp="1"/>
          </p:cNvSpPr>
          <p:nvPr>
            <p:ph sz="quarter" idx="16"/>
          </p:nvPr>
        </p:nvSpPr>
        <p:spPr>
          <a:xfrm>
            <a:off x="609600" y="1194393"/>
            <a:ext cx="3699489" cy="4152900"/>
          </a:xfrm>
        </p:spPr>
        <p:txBody>
          <a:bodyPr/>
          <a:lstStyle/>
          <a:p>
            <a:pPr marL="0" indent="0">
              <a:buNone/>
            </a:pPr>
            <a:r>
              <a:rPr lang="en-US"/>
              <a:t>In-Database Analytics Features (42)</a:t>
            </a:r>
          </a:p>
          <a:p>
            <a:r>
              <a:rPr lang="en-US"/>
              <a:t>Advanced Data Types</a:t>
            </a:r>
          </a:p>
          <a:p>
            <a:r>
              <a:rPr lang="en-US"/>
              <a:t>Advanced SQL Functions</a:t>
            </a:r>
          </a:p>
          <a:p>
            <a:r>
              <a:rPr lang="en-US"/>
              <a:t>In-Database Programming</a:t>
            </a:r>
          </a:p>
          <a:p>
            <a:r>
              <a:rPr lang="en-US"/>
              <a:t>Geospatial</a:t>
            </a:r>
          </a:p>
          <a:p>
            <a:r>
              <a:rPr lang="en-US"/>
              <a:t>Temporal</a:t>
            </a:r>
          </a:p>
        </p:txBody>
      </p:sp>
      <p:sp>
        <p:nvSpPr>
          <p:cNvPr id="4" name="Title 2">
            <a:extLst>
              <a:ext uri="{FF2B5EF4-FFF2-40B4-BE49-F238E27FC236}">
                <a16:creationId xmlns:a16="http://schemas.microsoft.com/office/drawing/2014/main" id="{CAA7C09F-720D-454C-9501-0D6C2FB45D6D}"/>
              </a:ext>
            </a:extLst>
          </p:cNvPr>
          <p:cNvSpPr>
            <a:spLocks noGrp="1"/>
          </p:cNvSpPr>
          <p:nvPr>
            <p:ph type="title"/>
          </p:nvPr>
        </p:nvSpPr>
        <p:spPr>
          <a:xfrm>
            <a:off x="458680" y="150825"/>
            <a:ext cx="10972800" cy="701731"/>
          </a:xfrm>
        </p:spPr>
        <p:txBody>
          <a:bodyPr/>
          <a:lstStyle/>
          <a:p>
            <a:r>
              <a:rPr lang="en-US" dirty="0">
                <a:latin typeface="+mj-lt"/>
              </a:rPr>
              <a:t>Feature Usage Grouping</a:t>
            </a:r>
          </a:p>
        </p:txBody>
      </p:sp>
    </p:spTree>
    <p:extLst>
      <p:ext uri="{BB962C8B-B14F-4D97-AF65-F5344CB8AC3E}">
        <p14:creationId xmlns:p14="http://schemas.microsoft.com/office/powerpoint/2010/main" val="41911138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176E37-A5E7-4E74-9D08-1CF0A4C2FFA7}"/>
              </a:ext>
            </a:extLst>
          </p:cNvPr>
          <p:cNvPicPr>
            <a:picLocks noChangeAspect="1"/>
          </p:cNvPicPr>
          <p:nvPr/>
        </p:nvPicPr>
        <p:blipFill>
          <a:blip r:embed="rId2"/>
          <a:stretch>
            <a:fillRect/>
          </a:stretch>
        </p:blipFill>
        <p:spPr>
          <a:xfrm>
            <a:off x="3903209" y="0"/>
            <a:ext cx="6352033" cy="6858000"/>
          </a:xfrm>
          <a:prstGeom prst="rect">
            <a:avLst/>
          </a:prstGeom>
        </p:spPr>
      </p:pic>
      <p:sp>
        <p:nvSpPr>
          <p:cNvPr id="5" name="Content Placeholder 6">
            <a:extLst>
              <a:ext uri="{FF2B5EF4-FFF2-40B4-BE49-F238E27FC236}">
                <a16:creationId xmlns:a16="http://schemas.microsoft.com/office/drawing/2014/main" id="{7915D043-F1C5-4576-BD67-C6C8D07BD6B8}"/>
              </a:ext>
            </a:extLst>
          </p:cNvPr>
          <p:cNvSpPr>
            <a:spLocks noGrp="1"/>
          </p:cNvSpPr>
          <p:nvPr>
            <p:ph sz="quarter" idx="16"/>
          </p:nvPr>
        </p:nvSpPr>
        <p:spPr>
          <a:xfrm>
            <a:off x="449723" y="789040"/>
            <a:ext cx="3699489" cy="4152900"/>
          </a:xfrm>
        </p:spPr>
        <p:txBody>
          <a:bodyPr/>
          <a:lstStyle/>
          <a:p>
            <a:pPr marL="0" indent="0">
              <a:buNone/>
            </a:pPr>
            <a:r>
              <a:rPr lang="en-US"/>
              <a:t>Performance (34)</a:t>
            </a:r>
          </a:p>
          <a:p>
            <a:r>
              <a:rPr lang="en-US"/>
              <a:t>Indexing</a:t>
            </a:r>
          </a:p>
          <a:p>
            <a:r>
              <a:rPr lang="en-US"/>
              <a:t>In-Memory</a:t>
            </a:r>
          </a:p>
          <a:p>
            <a:r>
              <a:rPr lang="en-US"/>
              <a:t>Optimizer</a:t>
            </a:r>
          </a:p>
          <a:p>
            <a:r>
              <a:rPr lang="en-US"/>
              <a:t>Partitioning</a:t>
            </a:r>
          </a:p>
          <a:p>
            <a:r>
              <a:rPr lang="en-US"/>
              <a:t>Compression</a:t>
            </a:r>
          </a:p>
        </p:txBody>
      </p:sp>
    </p:spTree>
    <p:extLst>
      <p:ext uri="{BB962C8B-B14F-4D97-AF65-F5344CB8AC3E}">
        <p14:creationId xmlns:p14="http://schemas.microsoft.com/office/powerpoint/2010/main" val="36100536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BEEC4C-A474-4B77-8CC9-38EF371B6EDD}"/>
              </a:ext>
            </a:extLst>
          </p:cNvPr>
          <p:cNvPicPr>
            <a:picLocks noChangeAspect="1"/>
          </p:cNvPicPr>
          <p:nvPr/>
        </p:nvPicPr>
        <p:blipFill>
          <a:blip r:embed="rId2"/>
          <a:stretch>
            <a:fillRect/>
          </a:stretch>
        </p:blipFill>
        <p:spPr>
          <a:xfrm>
            <a:off x="4572000" y="583796"/>
            <a:ext cx="7349884" cy="5448294"/>
          </a:xfrm>
          <a:prstGeom prst="rect">
            <a:avLst/>
          </a:prstGeom>
        </p:spPr>
      </p:pic>
      <p:sp>
        <p:nvSpPr>
          <p:cNvPr id="7" name="Content Placeholder 6">
            <a:extLst>
              <a:ext uri="{FF2B5EF4-FFF2-40B4-BE49-F238E27FC236}">
                <a16:creationId xmlns:a16="http://schemas.microsoft.com/office/drawing/2014/main" id="{95D4C43B-6FDD-4371-A7EC-EB7B3C1060BE}"/>
              </a:ext>
            </a:extLst>
          </p:cNvPr>
          <p:cNvSpPr>
            <a:spLocks noGrp="1"/>
          </p:cNvSpPr>
          <p:nvPr>
            <p:ph sz="quarter" idx="16"/>
          </p:nvPr>
        </p:nvSpPr>
        <p:spPr>
          <a:xfrm>
            <a:off x="449723" y="789040"/>
            <a:ext cx="3699489" cy="4152900"/>
          </a:xfrm>
        </p:spPr>
        <p:txBody>
          <a:bodyPr/>
          <a:lstStyle/>
          <a:p>
            <a:pPr marL="0" indent="0">
              <a:buNone/>
            </a:pPr>
            <a:r>
              <a:rPr lang="en-US"/>
              <a:t>Data Optimization (23)</a:t>
            </a:r>
          </a:p>
          <a:p>
            <a:r>
              <a:rPr lang="en-US"/>
              <a:t>Data Distribution</a:t>
            </a:r>
          </a:p>
          <a:p>
            <a:r>
              <a:rPr lang="en-US"/>
              <a:t>Data Loading</a:t>
            </a:r>
          </a:p>
          <a:p>
            <a:r>
              <a:rPr lang="en-US"/>
              <a:t>Data Management</a:t>
            </a:r>
          </a:p>
          <a:p>
            <a:r>
              <a:rPr lang="en-US"/>
              <a:t>Columnar</a:t>
            </a:r>
          </a:p>
          <a:p>
            <a:r>
              <a:rPr lang="en-US"/>
              <a:t>QueryGrid</a:t>
            </a:r>
          </a:p>
        </p:txBody>
      </p:sp>
    </p:spTree>
    <p:extLst>
      <p:ext uri="{BB962C8B-B14F-4D97-AF65-F5344CB8AC3E}">
        <p14:creationId xmlns:p14="http://schemas.microsoft.com/office/powerpoint/2010/main" val="365324388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66A5331-CA16-4659-BE2C-9D0C0C455B47}"/>
              </a:ext>
            </a:extLst>
          </p:cNvPr>
          <p:cNvPicPr>
            <a:picLocks noChangeAspect="1"/>
          </p:cNvPicPr>
          <p:nvPr/>
        </p:nvPicPr>
        <p:blipFill>
          <a:blip r:embed="rId2"/>
          <a:stretch>
            <a:fillRect/>
          </a:stretch>
        </p:blipFill>
        <p:spPr>
          <a:xfrm>
            <a:off x="3956072" y="556299"/>
            <a:ext cx="7512986" cy="5569198"/>
          </a:xfrm>
          <a:prstGeom prst="rect">
            <a:avLst/>
          </a:prstGeom>
        </p:spPr>
      </p:pic>
      <p:sp>
        <p:nvSpPr>
          <p:cNvPr id="5" name="Content Placeholder 6">
            <a:extLst>
              <a:ext uri="{FF2B5EF4-FFF2-40B4-BE49-F238E27FC236}">
                <a16:creationId xmlns:a16="http://schemas.microsoft.com/office/drawing/2014/main" id="{20B91156-52DA-4464-9899-72D8FCF66DB4}"/>
              </a:ext>
            </a:extLst>
          </p:cNvPr>
          <p:cNvSpPr>
            <a:spLocks noGrp="1"/>
          </p:cNvSpPr>
          <p:nvPr>
            <p:ph sz="quarter" idx="16"/>
          </p:nvPr>
        </p:nvSpPr>
        <p:spPr>
          <a:xfrm>
            <a:off x="449723" y="789040"/>
            <a:ext cx="3699489" cy="4152900"/>
          </a:xfrm>
        </p:spPr>
        <p:txBody>
          <a:bodyPr/>
          <a:lstStyle/>
          <a:p>
            <a:pPr marL="0" indent="0">
              <a:buNone/>
            </a:pPr>
            <a:r>
              <a:rPr lang="en-US"/>
              <a:t>Usage Analysis (14)</a:t>
            </a:r>
          </a:p>
          <a:p>
            <a:r>
              <a:rPr lang="en-US"/>
              <a:t>DBQL Logging</a:t>
            </a:r>
          </a:p>
          <a:p>
            <a:r>
              <a:rPr lang="en-US"/>
              <a:t>Stats/Index Analysis</a:t>
            </a:r>
          </a:p>
          <a:p>
            <a:pPr marL="0" indent="0">
              <a:buNone/>
            </a:pPr>
            <a:endParaRPr lang="en-US"/>
          </a:p>
          <a:p>
            <a:pPr marL="0" indent="0">
              <a:buNone/>
            </a:pPr>
            <a:r>
              <a:rPr lang="en-US"/>
              <a:t>High Availability (9)</a:t>
            </a:r>
          </a:p>
        </p:txBody>
      </p:sp>
    </p:spTree>
    <p:extLst>
      <p:ext uri="{BB962C8B-B14F-4D97-AF65-F5344CB8AC3E}">
        <p14:creationId xmlns:p14="http://schemas.microsoft.com/office/powerpoint/2010/main" val="1500893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Key Observations and Recommendations</a:t>
            </a:r>
            <a:endParaRPr lang="en-AU">
              <a:solidFill>
                <a:schemeClr val="accent1"/>
              </a:solidFill>
              <a:latin typeface="+mj-lt"/>
            </a:endParaRPr>
          </a:p>
        </p:txBody>
      </p:sp>
      <p:sp>
        <p:nvSpPr>
          <p:cNvPr id="3" name="Content Placeholder 2"/>
          <p:cNvSpPr>
            <a:spLocks noGrp="1"/>
          </p:cNvSpPr>
          <p:nvPr>
            <p:ph idx="1"/>
          </p:nvPr>
        </p:nvSpPr>
        <p:spPr>
          <a:xfrm>
            <a:off x="609599" y="1119644"/>
            <a:ext cx="10972801" cy="4819208"/>
          </a:xfrm>
        </p:spPr>
        <p:txBody>
          <a:bodyPr>
            <a:noAutofit/>
          </a:bodyPr>
          <a:lstStyle/>
          <a:p>
            <a:pPr marL="0" indent="0">
              <a:buNone/>
            </a:pPr>
            <a:r>
              <a:rPr lang="en-AU" sz="1800" b="1">
                <a:solidFill>
                  <a:schemeClr val="accent3"/>
                </a:solidFill>
              </a:rPr>
              <a:t>Recommendations</a:t>
            </a:r>
          </a:p>
          <a:p>
            <a:pPr marL="342900" indent="-342900">
              <a:lnSpc>
                <a:spcPct val="100000"/>
              </a:lnSpc>
              <a:buFont typeface="+mj-lt"/>
              <a:buAutoNum type="arabicPeriod"/>
            </a:pPr>
            <a:r>
              <a:rPr lang="en-AU" sz="1400"/>
              <a:t>Too many unused working tables could potential impact on system performance, we do recommend a automate process to do a  peroral clean up. </a:t>
            </a:r>
          </a:p>
          <a:p>
            <a:pPr marL="342900" indent="-342900">
              <a:lnSpc>
                <a:spcPct val="100000"/>
              </a:lnSpc>
              <a:buFont typeface="+mj-lt"/>
              <a:buAutoNum type="arabicPeriod"/>
            </a:pPr>
            <a:r>
              <a:rPr lang="en-AU" sz="1400"/>
              <a:t>BI and Analytic workloads are using significant higher proportion of the system resource, suggest more governance and tunning to be introduced.</a:t>
            </a:r>
          </a:p>
          <a:p>
            <a:pPr marL="342900" indent="-342900">
              <a:lnSpc>
                <a:spcPct val="100000"/>
              </a:lnSpc>
              <a:buFont typeface="+mj-lt"/>
              <a:buAutoNum type="arabicPeriod"/>
            </a:pPr>
            <a:r>
              <a:rPr lang="en-AU" sz="1400"/>
              <a:t>Consistently see trickle feeds happening in the system, suggest workload rules to be reviewed. </a:t>
            </a:r>
          </a:p>
          <a:p>
            <a:pPr marL="342900" indent="-342900">
              <a:lnSpc>
                <a:spcPct val="100000"/>
              </a:lnSpc>
              <a:buFont typeface="+mj-lt"/>
              <a:buAutoNum type="arabicPeriod"/>
            </a:pPr>
            <a:r>
              <a:rPr lang="en-AU" sz="1400"/>
              <a:t>It appears that SAS users are using traditional approach with data preparation, e.g. pulling data out of Vantage  and carry on joins, filtering works in SAS server, there is a join effort put together by SAS and Teradata called SAS in Teradata which can do data preparation in Vantage, potentially increase analytic productivity significantly. </a:t>
            </a:r>
          </a:p>
          <a:p>
            <a:pPr marL="342900" indent="-342900">
              <a:buFont typeface="+mj-lt"/>
              <a:buAutoNum type="arabicPeriod"/>
            </a:pPr>
            <a:r>
              <a:rPr lang="en-AU" sz="1400"/>
              <a:t>Recommend a governance and guidance to be added to Sandpits teams.</a:t>
            </a:r>
          </a:p>
          <a:p>
            <a:pPr marL="342900" indent="-342900">
              <a:buFont typeface="+mj-lt"/>
              <a:buAutoNum type="arabicPeriod"/>
            </a:pPr>
            <a:r>
              <a:rPr lang="en-AU" sz="1400"/>
              <a:t>Teradata Vantage have been added 100+ new features and functions, which aimed to simplifier the query coding, increase productivity and efficiency, it is highly recommend to explore those new features and functions.</a:t>
            </a:r>
            <a:endParaRPr lang="en-AU" sz="1200"/>
          </a:p>
          <a:p>
            <a:pPr>
              <a:lnSpc>
                <a:spcPct val="100000"/>
              </a:lnSpc>
            </a:pPr>
            <a:endParaRPr lang="en-AU" sz="1400"/>
          </a:p>
        </p:txBody>
      </p:sp>
    </p:spTree>
    <p:extLst>
      <p:ext uri="{BB962C8B-B14F-4D97-AF65-F5344CB8AC3E}">
        <p14:creationId xmlns:p14="http://schemas.microsoft.com/office/powerpoint/2010/main" val="3303595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00B2B2"/>
                </a:solidFill>
              </a:rPr>
              <a:t>Query Complexity Classification</a:t>
            </a:r>
          </a:p>
        </p:txBody>
      </p:sp>
      <p:graphicFrame>
        <p:nvGraphicFramePr>
          <p:cNvPr id="12" name="Table 11"/>
          <p:cNvGraphicFramePr>
            <a:graphicFrameLocks noGrp="1"/>
          </p:cNvGraphicFramePr>
          <p:nvPr/>
        </p:nvGraphicFramePr>
        <p:xfrm>
          <a:off x="561644" y="1310184"/>
          <a:ext cx="10303562" cy="2438400"/>
        </p:xfrm>
        <a:graphic>
          <a:graphicData uri="http://schemas.openxmlformats.org/drawingml/2006/table">
            <a:tbl>
              <a:tblPr>
                <a:tableStyleId>{1FECB4D8-DB02-4DC6-A0A2-4F2EBAE1DC90}</a:tableStyleId>
              </a:tblPr>
              <a:tblGrid>
                <a:gridCol w="2147297">
                  <a:extLst>
                    <a:ext uri="{9D8B030D-6E8A-4147-A177-3AD203B41FA5}">
                      <a16:colId xmlns:a16="http://schemas.microsoft.com/office/drawing/2014/main" val="20000"/>
                    </a:ext>
                  </a:extLst>
                </a:gridCol>
                <a:gridCol w="2863062">
                  <a:extLst>
                    <a:ext uri="{9D8B030D-6E8A-4147-A177-3AD203B41FA5}">
                      <a16:colId xmlns:a16="http://schemas.microsoft.com/office/drawing/2014/main" val="20001"/>
                    </a:ext>
                  </a:extLst>
                </a:gridCol>
                <a:gridCol w="883163">
                  <a:extLst>
                    <a:ext uri="{9D8B030D-6E8A-4147-A177-3AD203B41FA5}">
                      <a16:colId xmlns:a16="http://schemas.microsoft.com/office/drawing/2014/main" val="20002"/>
                    </a:ext>
                  </a:extLst>
                </a:gridCol>
                <a:gridCol w="1085194">
                  <a:extLst>
                    <a:ext uri="{9D8B030D-6E8A-4147-A177-3AD203B41FA5}">
                      <a16:colId xmlns:a16="http://schemas.microsoft.com/office/drawing/2014/main" val="20003"/>
                    </a:ext>
                  </a:extLst>
                </a:gridCol>
                <a:gridCol w="1662423">
                  <a:extLst>
                    <a:ext uri="{9D8B030D-6E8A-4147-A177-3AD203B41FA5}">
                      <a16:colId xmlns:a16="http://schemas.microsoft.com/office/drawing/2014/main" val="20004"/>
                    </a:ext>
                  </a:extLst>
                </a:gridCol>
                <a:gridCol w="1662423">
                  <a:extLst>
                    <a:ext uri="{9D8B030D-6E8A-4147-A177-3AD203B41FA5}">
                      <a16:colId xmlns:a16="http://schemas.microsoft.com/office/drawing/2014/main" val="20005"/>
                    </a:ext>
                  </a:extLst>
                </a:gridCol>
              </a:tblGrid>
              <a:tr h="190500">
                <a:tc>
                  <a:txBody>
                    <a:bodyPr/>
                    <a:lstStyle/>
                    <a:p>
                      <a:pPr algn="ctr" fontAlgn="ctr"/>
                      <a:r>
                        <a:rPr lang="en-US" sz="1600" b="1" u="sng" strike="noStrike">
                          <a:solidFill>
                            <a:schemeClr val="bg1"/>
                          </a:solidFill>
                          <a:effectLst/>
                        </a:rPr>
                        <a:t>Level ==&gt;</a:t>
                      </a:r>
                      <a:endParaRPr lang="en-US" sz="1600" b="1" i="0" u="sng" strike="noStrike">
                        <a:solidFill>
                          <a:schemeClr val="bg1"/>
                        </a:solidFill>
                        <a:effectLst/>
                        <a:latin typeface="Calibri"/>
                      </a:endParaRPr>
                    </a:p>
                  </a:txBody>
                  <a:tcPr marL="0" marR="0" marT="0" marB="0" anchor="ctr">
                    <a:solidFill>
                      <a:schemeClr val="accent3"/>
                    </a:solidFill>
                  </a:tcPr>
                </a:tc>
                <a:tc rowSpan="2">
                  <a:txBody>
                    <a:bodyPr/>
                    <a:lstStyle/>
                    <a:p>
                      <a:pPr algn="ctr" fontAlgn="b"/>
                      <a:r>
                        <a:rPr lang="en-US" sz="1600" b="1" u="none" strike="noStrike">
                          <a:solidFill>
                            <a:schemeClr val="bg1"/>
                          </a:solidFill>
                          <a:effectLst/>
                        </a:rPr>
                        <a:t> </a:t>
                      </a:r>
                      <a:endParaRPr lang="en-US" sz="1600" b="1" i="0" u="none" strike="noStrike">
                        <a:solidFill>
                          <a:schemeClr val="bg1"/>
                        </a:solidFill>
                        <a:effectLst/>
                        <a:latin typeface="Calibri"/>
                      </a:endParaRPr>
                    </a:p>
                  </a:txBody>
                  <a:tcPr marL="0" marR="0" marT="0" marB="0" anchor="ctr">
                    <a:solidFill>
                      <a:schemeClr val="accent3"/>
                    </a:solidFill>
                  </a:tcPr>
                </a:tc>
                <a:tc>
                  <a:txBody>
                    <a:bodyPr/>
                    <a:lstStyle/>
                    <a:p>
                      <a:pPr algn="ctr" fontAlgn="ctr"/>
                      <a:r>
                        <a:rPr lang="en-US" sz="1600" b="1" u="none" strike="noStrike">
                          <a:solidFill>
                            <a:schemeClr val="bg1"/>
                          </a:solidFill>
                          <a:effectLst/>
                        </a:rPr>
                        <a:t>Simple</a:t>
                      </a:r>
                      <a:endParaRPr lang="en-US" sz="1600" b="1" i="1" u="none" strike="noStrike">
                        <a:solidFill>
                          <a:schemeClr val="bg1"/>
                        </a:solidFill>
                        <a:effectLst/>
                        <a:latin typeface="Calibri"/>
                      </a:endParaRPr>
                    </a:p>
                  </a:txBody>
                  <a:tcPr marL="0" marR="0" marT="0" marB="0" anchor="ctr">
                    <a:solidFill>
                      <a:schemeClr val="accent3"/>
                    </a:solidFill>
                  </a:tcPr>
                </a:tc>
                <a:tc>
                  <a:txBody>
                    <a:bodyPr/>
                    <a:lstStyle/>
                    <a:p>
                      <a:pPr algn="ctr" fontAlgn="ctr"/>
                      <a:r>
                        <a:rPr lang="en-US" sz="1600" b="1" u="none" strike="noStrike">
                          <a:solidFill>
                            <a:schemeClr val="bg1"/>
                          </a:solidFill>
                          <a:effectLst/>
                        </a:rPr>
                        <a:t>Medium</a:t>
                      </a:r>
                      <a:endParaRPr lang="en-US" sz="1600" b="1" i="1" u="none" strike="noStrike">
                        <a:solidFill>
                          <a:schemeClr val="bg1"/>
                        </a:solidFill>
                        <a:effectLst/>
                        <a:latin typeface="Calibri"/>
                      </a:endParaRPr>
                    </a:p>
                  </a:txBody>
                  <a:tcPr marL="0" marR="0" marT="0" marB="0" anchor="ctr">
                    <a:solidFill>
                      <a:schemeClr val="accent3"/>
                    </a:solidFill>
                  </a:tcPr>
                </a:tc>
                <a:tc>
                  <a:txBody>
                    <a:bodyPr/>
                    <a:lstStyle/>
                    <a:p>
                      <a:pPr algn="ctr" fontAlgn="ctr"/>
                      <a:r>
                        <a:rPr lang="en-US" sz="1600" b="1" u="none" strike="noStrike">
                          <a:solidFill>
                            <a:schemeClr val="bg1"/>
                          </a:solidFill>
                          <a:effectLst/>
                        </a:rPr>
                        <a:t>Complex</a:t>
                      </a:r>
                      <a:endParaRPr lang="en-US" sz="1600" b="1" i="1" u="none" strike="noStrike">
                        <a:solidFill>
                          <a:schemeClr val="bg1"/>
                        </a:solidFill>
                        <a:effectLst/>
                        <a:latin typeface="Calibri"/>
                      </a:endParaRPr>
                    </a:p>
                  </a:txBody>
                  <a:tcPr marL="0" marR="0" marT="0" marB="0" anchor="ctr">
                    <a:solidFill>
                      <a:schemeClr val="accent3"/>
                    </a:solidFill>
                  </a:tcPr>
                </a:tc>
                <a:tc>
                  <a:txBody>
                    <a:bodyPr/>
                    <a:lstStyle/>
                    <a:p>
                      <a:pPr algn="ctr" fontAlgn="ctr"/>
                      <a:r>
                        <a:rPr lang="en-US" sz="1600" b="1" u="none" strike="noStrike">
                          <a:solidFill>
                            <a:schemeClr val="bg1"/>
                          </a:solidFill>
                          <a:effectLst/>
                        </a:rPr>
                        <a:t>Very Complex</a:t>
                      </a:r>
                      <a:endParaRPr lang="en-US" sz="1600" b="1" i="1" u="none" strike="noStrike">
                        <a:solidFill>
                          <a:schemeClr val="bg1"/>
                        </a:solidFill>
                        <a:effectLst/>
                        <a:latin typeface="Calibri"/>
                      </a:endParaRPr>
                    </a:p>
                  </a:txBody>
                  <a:tcPr marL="0" marR="0" marT="0" marB="0" anchor="ctr">
                    <a:solidFill>
                      <a:schemeClr val="accent3"/>
                    </a:solidFill>
                  </a:tcPr>
                </a:tc>
                <a:extLst>
                  <a:ext uri="{0D108BD9-81ED-4DB2-BD59-A6C34878D82A}">
                    <a16:rowId xmlns:a16="http://schemas.microsoft.com/office/drawing/2014/main" val="10000"/>
                  </a:ext>
                </a:extLst>
              </a:tr>
              <a:tr h="190500">
                <a:tc>
                  <a:txBody>
                    <a:bodyPr/>
                    <a:lstStyle/>
                    <a:p>
                      <a:pPr algn="ctr" fontAlgn="b"/>
                      <a:r>
                        <a:rPr lang="en-US" sz="1600" b="1" u="none" strike="noStrike">
                          <a:solidFill>
                            <a:schemeClr val="bg1"/>
                          </a:solidFill>
                          <a:effectLst/>
                        </a:rPr>
                        <a:t> </a:t>
                      </a:r>
                      <a:endParaRPr lang="en-US" sz="1600" b="1" i="0" u="none" strike="noStrike">
                        <a:solidFill>
                          <a:schemeClr val="bg1"/>
                        </a:solidFill>
                        <a:effectLst/>
                        <a:latin typeface="Calibri"/>
                      </a:endParaRPr>
                    </a:p>
                  </a:txBody>
                  <a:tcPr marL="0" marR="0" marT="0" marB="0" anchor="ctr">
                    <a:solidFill>
                      <a:schemeClr val="accent3"/>
                    </a:solidFill>
                  </a:tcPr>
                </a:tc>
                <a:tc vMerge="1">
                  <a:txBody>
                    <a:bodyPr/>
                    <a:lstStyle/>
                    <a:p>
                      <a:endParaRPr lang="en-US"/>
                    </a:p>
                  </a:txBody>
                  <a:tcPr/>
                </a:tc>
                <a:tc>
                  <a:txBody>
                    <a:bodyPr/>
                    <a:lstStyle/>
                    <a:p>
                      <a:pPr algn="ctr" fontAlgn="ctr"/>
                      <a:r>
                        <a:rPr lang="en-US" sz="1600" b="1" u="none" strike="noStrike">
                          <a:solidFill>
                            <a:schemeClr val="bg1"/>
                          </a:solidFill>
                          <a:effectLst/>
                        </a:rPr>
                        <a:t>1</a:t>
                      </a:r>
                      <a:endParaRPr lang="en-US" sz="1600" b="1" i="0" u="none" strike="noStrike">
                        <a:solidFill>
                          <a:schemeClr val="bg1"/>
                        </a:solidFill>
                        <a:effectLst/>
                        <a:latin typeface="Calibri"/>
                      </a:endParaRPr>
                    </a:p>
                  </a:txBody>
                  <a:tcPr marL="0" marR="0" marT="0" marB="0" anchor="ctr">
                    <a:solidFill>
                      <a:schemeClr val="accent3"/>
                    </a:solidFill>
                  </a:tcPr>
                </a:tc>
                <a:tc>
                  <a:txBody>
                    <a:bodyPr/>
                    <a:lstStyle/>
                    <a:p>
                      <a:pPr algn="ctr" fontAlgn="ctr"/>
                      <a:r>
                        <a:rPr lang="en-US" sz="1600" b="1" u="none" strike="noStrike">
                          <a:solidFill>
                            <a:schemeClr val="bg1"/>
                          </a:solidFill>
                          <a:effectLst/>
                        </a:rPr>
                        <a:t>2</a:t>
                      </a:r>
                      <a:endParaRPr lang="en-US" sz="1600" b="1" i="0" u="none" strike="noStrike">
                        <a:solidFill>
                          <a:schemeClr val="bg1"/>
                        </a:solidFill>
                        <a:effectLst/>
                        <a:latin typeface="Calibri"/>
                      </a:endParaRPr>
                    </a:p>
                  </a:txBody>
                  <a:tcPr marL="0" marR="0" marT="0" marB="0" anchor="ctr">
                    <a:solidFill>
                      <a:schemeClr val="accent3"/>
                    </a:solidFill>
                  </a:tcPr>
                </a:tc>
                <a:tc>
                  <a:txBody>
                    <a:bodyPr/>
                    <a:lstStyle/>
                    <a:p>
                      <a:pPr algn="ctr" fontAlgn="ctr"/>
                      <a:r>
                        <a:rPr lang="en-US" sz="1600" b="1" u="none" strike="noStrike">
                          <a:solidFill>
                            <a:schemeClr val="bg1"/>
                          </a:solidFill>
                          <a:effectLst/>
                        </a:rPr>
                        <a:t>3</a:t>
                      </a:r>
                      <a:endParaRPr lang="en-US" sz="1600" b="1" i="0" u="none" strike="noStrike">
                        <a:solidFill>
                          <a:schemeClr val="bg1"/>
                        </a:solidFill>
                        <a:effectLst/>
                        <a:latin typeface="Calibri"/>
                      </a:endParaRPr>
                    </a:p>
                  </a:txBody>
                  <a:tcPr marL="0" marR="0" marT="0" marB="0" anchor="ctr">
                    <a:solidFill>
                      <a:schemeClr val="accent3"/>
                    </a:solidFill>
                  </a:tcPr>
                </a:tc>
                <a:tc>
                  <a:txBody>
                    <a:bodyPr/>
                    <a:lstStyle/>
                    <a:p>
                      <a:pPr algn="ctr" fontAlgn="ctr"/>
                      <a:r>
                        <a:rPr lang="en-US" sz="1600" b="1" u="none" strike="noStrike">
                          <a:solidFill>
                            <a:schemeClr val="bg1"/>
                          </a:solidFill>
                          <a:effectLst/>
                        </a:rPr>
                        <a:t>4</a:t>
                      </a:r>
                      <a:endParaRPr lang="en-US" sz="1600" b="1" i="0" u="none" strike="noStrike">
                        <a:solidFill>
                          <a:schemeClr val="bg1"/>
                        </a:solidFill>
                        <a:effectLst/>
                        <a:latin typeface="Calibri"/>
                      </a:endParaRPr>
                    </a:p>
                  </a:txBody>
                  <a:tcPr marL="0" marR="0" marT="0" marB="0" anchor="ctr">
                    <a:solidFill>
                      <a:schemeClr val="accent3"/>
                    </a:solidFill>
                  </a:tcPr>
                </a:tc>
                <a:extLst>
                  <a:ext uri="{0D108BD9-81ED-4DB2-BD59-A6C34878D82A}">
                    <a16:rowId xmlns:a16="http://schemas.microsoft.com/office/drawing/2014/main" val="10001"/>
                  </a:ext>
                </a:extLst>
              </a:tr>
              <a:tr h="190500">
                <a:tc>
                  <a:txBody>
                    <a:bodyPr/>
                    <a:lstStyle/>
                    <a:p>
                      <a:pPr algn="ctr" fontAlgn="ctr"/>
                      <a:r>
                        <a:rPr lang="en-US" sz="1600" u="sng" strike="noStrike">
                          <a:effectLst/>
                        </a:rPr>
                        <a:t>Item</a:t>
                      </a:r>
                      <a:endParaRPr lang="en-US" sz="1600" b="1" i="0" u="sng" strike="noStrike">
                        <a:solidFill>
                          <a:schemeClr val="bg1"/>
                        </a:solidFill>
                        <a:effectLst/>
                        <a:latin typeface="Calibri"/>
                      </a:endParaRPr>
                    </a:p>
                  </a:txBody>
                  <a:tcPr marL="0" marR="0" marT="0" marB="0" anchor="ctr"/>
                </a:tc>
                <a:tc>
                  <a:txBody>
                    <a:bodyPr/>
                    <a:lstStyle/>
                    <a:p>
                      <a:pPr algn="ctr" fontAlgn="ctr"/>
                      <a:r>
                        <a:rPr lang="en-US" sz="1600" u="none" strike="noStrike">
                          <a:effectLst/>
                        </a:rPr>
                        <a:t>Weight</a:t>
                      </a:r>
                      <a:endParaRPr lang="en-US" sz="1600" b="0" i="0" u="none" strike="noStrike">
                        <a:solidFill>
                          <a:schemeClr val="accent6"/>
                        </a:solidFill>
                        <a:effectLst/>
                        <a:latin typeface="Calibri"/>
                      </a:endParaRPr>
                    </a:p>
                  </a:txBody>
                  <a:tcPr marL="0" marR="0" marT="0" marB="0" anchor="ctr"/>
                </a:tc>
                <a:tc gridSpan="4">
                  <a:txBody>
                    <a:bodyPr/>
                    <a:lstStyle/>
                    <a:p>
                      <a:pPr algn="ctr" fontAlgn="b"/>
                      <a:endParaRPr lang="en-US" sz="1600" b="0" i="0" u="none" strike="noStrike">
                        <a:solidFill>
                          <a:schemeClr val="accent6"/>
                        </a:solidFill>
                        <a:effectLst/>
                        <a:latin typeface="Calibri"/>
                      </a:endParaRPr>
                    </a:p>
                  </a:txBody>
                  <a:tcPr marL="0" marR="0" marT="0"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190500">
                <a:tc>
                  <a:txBody>
                    <a:bodyPr/>
                    <a:lstStyle/>
                    <a:p>
                      <a:pPr algn="ctr" fontAlgn="ctr"/>
                      <a:r>
                        <a:rPr lang="en-US" sz="1600" u="none" strike="noStrike">
                          <a:effectLst/>
                        </a:rPr>
                        <a:t>Joins</a:t>
                      </a:r>
                      <a:endParaRPr lang="en-US" sz="1600" b="0" i="1" u="none" strike="noStrike">
                        <a:solidFill>
                          <a:schemeClr val="bg1"/>
                        </a:solidFill>
                        <a:effectLst/>
                        <a:latin typeface="Calibri"/>
                      </a:endParaRPr>
                    </a:p>
                  </a:txBody>
                  <a:tcPr marL="0" marR="0" marT="0" marB="0" anchor="ctr"/>
                </a:tc>
                <a:tc>
                  <a:txBody>
                    <a:bodyPr/>
                    <a:lstStyle/>
                    <a:p>
                      <a:pPr algn="ctr" fontAlgn="ctr"/>
                      <a:r>
                        <a:rPr lang="en-US" sz="1600" u="none" strike="noStrike">
                          <a:effectLst/>
                        </a:rPr>
                        <a:t>1</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1 to 2</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3 to 6</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7 to 12</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&gt;= 13</a:t>
                      </a:r>
                      <a:endParaRPr lang="en-US" sz="1600" b="0" i="0" u="none" strike="noStrike">
                        <a:solidFill>
                          <a:schemeClr val="accent6"/>
                        </a:solidFill>
                        <a:effectLst/>
                        <a:latin typeface="Calibri"/>
                      </a:endParaRPr>
                    </a:p>
                  </a:txBody>
                  <a:tcPr marL="0" marR="0" marT="0" marB="0" anchor="ctr"/>
                </a:tc>
                <a:extLst>
                  <a:ext uri="{0D108BD9-81ED-4DB2-BD59-A6C34878D82A}">
                    <a16:rowId xmlns:a16="http://schemas.microsoft.com/office/drawing/2014/main" val="10003"/>
                  </a:ext>
                </a:extLst>
              </a:tr>
              <a:tr h="190500">
                <a:tc>
                  <a:txBody>
                    <a:bodyPr/>
                    <a:lstStyle/>
                    <a:p>
                      <a:pPr algn="ctr" fontAlgn="ctr"/>
                      <a:r>
                        <a:rPr lang="en-US" sz="1600" u="none" strike="noStrike">
                          <a:effectLst/>
                        </a:rPr>
                        <a:t>Aggregations</a:t>
                      </a:r>
                      <a:endParaRPr lang="en-US" sz="1600" b="0" i="1" u="none" strike="noStrike">
                        <a:solidFill>
                          <a:schemeClr val="bg1"/>
                        </a:solidFill>
                        <a:effectLst/>
                        <a:latin typeface="Calibri"/>
                      </a:endParaRPr>
                    </a:p>
                  </a:txBody>
                  <a:tcPr marL="0" marR="0" marT="0" marB="0" anchor="ctr"/>
                </a:tc>
                <a:tc>
                  <a:txBody>
                    <a:bodyPr/>
                    <a:lstStyle/>
                    <a:p>
                      <a:pPr algn="ctr" fontAlgn="ctr"/>
                      <a:r>
                        <a:rPr lang="en-US" sz="1600" u="none" strike="noStrike">
                          <a:effectLst/>
                        </a:rPr>
                        <a:t>0.25</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1</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2 to 4</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5 to 10</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&gt;= 11</a:t>
                      </a:r>
                      <a:endParaRPr lang="en-US" sz="1600" b="0" i="0" u="none" strike="noStrike">
                        <a:solidFill>
                          <a:schemeClr val="accent6"/>
                        </a:solidFill>
                        <a:effectLst/>
                        <a:latin typeface="Calibri"/>
                      </a:endParaRPr>
                    </a:p>
                  </a:txBody>
                  <a:tcPr marL="0" marR="0" marT="0" marB="0" anchor="ctr"/>
                </a:tc>
                <a:extLst>
                  <a:ext uri="{0D108BD9-81ED-4DB2-BD59-A6C34878D82A}">
                    <a16:rowId xmlns:a16="http://schemas.microsoft.com/office/drawing/2014/main" val="10004"/>
                  </a:ext>
                </a:extLst>
              </a:tr>
              <a:tr h="190500">
                <a:tc>
                  <a:txBody>
                    <a:bodyPr/>
                    <a:lstStyle/>
                    <a:p>
                      <a:pPr algn="ctr" fontAlgn="ctr"/>
                      <a:r>
                        <a:rPr lang="en-US" sz="1600" u="none" strike="noStrike">
                          <a:effectLst/>
                        </a:rPr>
                        <a:t>Analytic Functions</a:t>
                      </a:r>
                      <a:endParaRPr lang="en-US" sz="1600" b="0" i="1" u="none" strike="noStrike">
                        <a:solidFill>
                          <a:schemeClr val="bg1"/>
                        </a:solidFill>
                        <a:effectLst/>
                        <a:latin typeface="Calibri"/>
                      </a:endParaRPr>
                    </a:p>
                  </a:txBody>
                  <a:tcPr marL="0" marR="0" marT="0" marB="0" anchor="ctr"/>
                </a:tc>
                <a:tc>
                  <a:txBody>
                    <a:bodyPr/>
                    <a:lstStyle/>
                    <a:p>
                      <a:pPr algn="ctr" fontAlgn="ctr"/>
                      <a:r>
                        <a:rPr lang="en-US" sz="1600" u="none" strike="noStrike">
                          <a:effectLst/>
                        </a:rPr>
                        <a:t>1</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1</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1 to 2</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3 to 5</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&gt;= 6</a:t>
                      </a:r>
                      <a:endParaRPr lang="en-US" sz="1600" b="0" i="0" u="none" strike="noStrike">
                        <a:solidFill>
                          <a:schemeClr val="accent6"/>
                        </a:solidFill>
                        <a:effectLst/>
                        <a:latin typeface="Calibri"/>
                      </a:endParaRPr>
                    </a:p>
                  </a:txBody>
                  <a:tcPr marL="0" marR="0" marT="0" marB="0" anchor="ctr"/>
                </a:tc>
                <a:extLst>
                  <a:ext uri="{0D108BD9-81ED-4DB2-BD59-A6C34878D82A}">
                    <a16:rowId xmlns:a16="http://schemas.microsoft.com/office/drawing/2014/main" val="10005"/>
                  </a:ext>
                </a:extLst>
              </a:tr>
              <a:tr h="190500">
                <a:tc>
                  <a:txBody>
                    <a:bodyPr/>
                    <a:lstStyle/>
                    <a:p>
                      <a:pPr algn="ctr" fontAlgn="ctr"/>
                      <a:r>
                        <a:rPr lang="en-US" sz="1600" u="none" strike="noStrike">
                          <a:effectLst/>
                        </a:rPr>
                        <a:t>Std Functions</a:t>
                      </a:r>
                      <a:endParaRPr lang="en-US" sz="1600" b="0" i="1" u="none" strike="noStrike">
                        <a:solidFill>
                          <a:schemeClr val="bg1"/>
                        </a:solidFill>
                        <a:effectLst/>
                        <a:latin typeface="Calibri"/>
                      </a:endParaRPr>
                    </a:p>
                  </a:txBody>
                  <a:tcPr marL="0" marR="0" marT="0" marB="0" anchor="ctr"/>
                </a:tc>
                <a:tc>
                  <a:txBody>
                    <a:bodyPr/>
                    <a:lstStyle/>
                    <a:p>
                      <a:pPr algn="ctr" fontAlgn="ctr"/>
                      <a:r>
                        <a:rPr lang="en-US" sz="1600" u="none" strike="noStrike">
                          <a:effectLst/>
                        </a:rPr>
                        <a:t>0.25</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1 to 2</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3 to 6</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7 to 12</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&gt;= 13</a:t>
                      </a:r>
                      <a:endParaRPr lang="en-US" sz="1600" b="0" i="0" u="none" strike="noStrike">
                        <a:solidFill>
                          <a:schemeClr val="accent6"/>
                        </a:solidFill>
                        <a:effectLst/>
                        <a:latin typeface="Calibri"/>
                      </a:endParaRPr>
                    </a:p>
                  </a:txBody>
                  <a:tcPr marL="0" marR="0" marT="0" marB="0" anchor="ctr"/>
                </a:tc>
                <a:extLst>
                  <a:ext uri="{0D108BD9-81ED-4DB2-BD59-A6C34878D82A}">
                    <a16:rowId xmlns:a16="http://schemas.microsoft.com/office/drawing/2014/main" val="10006"/>
                  </a:ext>
                </a:extLst>
              </a:tr>
              <a:tr h="190500">
                <a:tc>
                  <a:txBody>
                    <a:bodyPr/>
                    <a:lstStyle/>
                    <a:p>
                      <a:pPr algn="ctr" fontAlgn="ctr"/>
                      <a:r>
                        <a:rPr lang="en-US" sz="1600" u="none" strike="noStrike">
                          <a:effectLst/>
                        </a:rPr>
                        <a:t>Data Transform</a:t>
                      </a:r>
                      <a:endParaRPr lang="en-US" sz="1600" b="0" i="1" u="none" strike="noStrike">
                        <a:solidFill>
                          <a:schemeClr val="bg1"/>
                        </a:solidFill>
                        <a:effectLst/>
                        <a:latin typeface="Calibri"/>
                      </a:endParaRPr>
                    </a:p>
                  </a:txBody>
                  <a:tcPr marL="0" marR="0" marT="0" marB="0" anchor="ctr"/>
                </a:tc>
                <a:tc>
                  <a:txBody>
                    <a:bodyPr/>
                    <a:lstStyle/>
                    <a:p>
                      <a:pPr algn="ctr" fontAlgn="ctr"/>
                      <a:r>
                        <a:rPr lang="en-US" sz="1600" u="none" strike="noStrike">
                          <a:effectLst/>
                        </a:rPr>
                        <a:t>0.25</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1 to 2</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3 to 6</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7 to 12</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&gt;= 13</a:t>
                      </a:r>
                      <a:endParaRPr lang="en-US" sz="1600" b="0" i="0" u="none" strike="noStrike">
                        <a:solidFill>
                          <a:schemeClr val="accent6"/>
                        </a:solidFill>
                        <a:effectLst/>
                        <a:latin typeface="Calibri"/>
                      </a:endParaRPr>
                    </a:p>
                  </a:txBody>
                  <a:tcPr marL="0" marR="0" marT="0" marB="0" anchor="ctr"/>
                </a:tc>
                <a:extLst>
                  <a:ext uri="{0D108BD9-81ED-4DB2-BD59-A6C34878D82A}">
                    <a16:rowId xmlns:a16="http://schemas.microsoft.com/office/drawing/2014/main" val="10007"/>
                  </a:ext>
                </a:extLst>
              </a:tr>
              <a:tr h="190500">
                <a:tc>
                  <a:txBody>
                    <a:bodyPr/>
                    <a:lstStyle/>
                    <a:p>
                      <a:pPr algn="ctr" fontAlgn="ctr"/>
                      <a:r>
                        <a:rPr lang="en-US" sz="1600" u="none" strike="noStrike">
                          <a:effectLst/>
                        </a:rPr>
                        <a:t>Text Functions</a:t>
                      </a:r>
                      <a:endParaRPr lang="en-US" sz="1600" b="0" i="1" u="none" strike="noStrike">
                        <a:solidFill>
                          <a:schemeClr val="bg1"/>
                        </a:solidFill>
                        <a:effectLst/>
                        <a:latin typeface="Calibri"/>
                      </a:endParaRPr>
                    </a:p>
                  </a:txBody>
                  <a:tcPr marL="0" marR="0" marT="0" marB="0" anchor="ctr"/>
                </a:tc>
                <a:tc>
                  <a:txBody>
                    <a:bodyPr/>
                    <a:lstStyle/>
                    <a:p>
                      <a:pPr algn="ctr" fontAlgn="ctr"/>
                      <a:r>
                        <a:rPr lang="en-US" sz="1600" u="none" strike="noStrike">
                          <a:effectLst/>
                        </a:rPr>
                        <a:t>1</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1</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2</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3 to 5</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&gt;=6</a:t>
                      </a:r>
                      <a:endParaRPr lang="en-US" sz="1600" b="0" i="0" u="none" strike="noStrike">
                        <a:solidFill>
                          <a:schemeClr val="accent6"/>
                        </a:solidFill>
                        <a:effectLst/>
                        <a:latin typeface="Calibri"/>
                      </a:endParaRPr>
                    </a:p>
                  </a:txBody>
                  <a:tcPr marL="0" marR="0" marT="0" marB="0" anchor="ctr"/>
                </a:tc>
                <a:extLst>
                  <a:ext uri="{0D108BD9-81ED-4DB2-BD59-A6C34878D82A}">
                    <a16:rowId xmlns:a16="http://schemas.microsoft.com/office/drawing/2014/main" val="10008"/>
                  </a:ext>
                </a:extLst>
              </a:tr>
              <a:tr h="190500">
                <a:tc>
                  <a:txBody>
                    <a:bodyPr/>
                    <a:lstStyle/>
                    <a:p>
                      <a:pPr algn="ctr" fontAlgn="ctr"/>
                      <a:r>
                        <a:rPr lang="en-US" sz="1600" u="none" strike="noStrike">
                          <a:effectLst/>
                        </a:rPr>
                        <a:t>xxxx function</a:t>
                      </a:r>
                      <a:endParaRPr lang="en-US" sz="1600" b="0" i="1" u="none" strike="noStrike">
                        <a:solidFill>
                          <a:schemeClr val="bg1"/>
                        </a:solidFill>
                        <a:effectLst/>
                        <a:latin typeface="Calibri"/>
                      </a:endParaRPr>
                    </a:p>
                  </a:txBody>
                  <a:tcPr marL="0" marR="0" marT="0" marB="0" anchor="ctr"/>
                </a:tc>
                <a:tc>
                  <a:txBody>
                    <a:bodyPr/>
                    <a:lstStyle/>
                    <a:p>
                      <a:pPr algn="ctr" fontAlgn="ctr"/>
                      <a:r>
                        <a:rPr lang="en-US" sz="1600" u="none" strike="noStrike">
                          <a:effectLst/>
                        </a:rPr>
                        <a:t>0.5</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1</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1</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3 to 5</a:t>
                      </a:r>
                      <a:endParaRPr lang="en-US" sz="1600" b="0" i="0" u="none" strike="noStrike">
                        <a:solidFill>
                          <a:schemeClr val="accent6"/>
                        </a:solidFill>
                        <a:effectLst/>
                        <a:latin typeface="Calibri"/>
                      </a:endParaRPr>
                    </a:p>
                  </a:txBody>
                  <a:tcPr marL="0" marR="0" marT="0" marB="0" anchor="ctr"/>
                </a:tc>
                <a:tc>
                  <a:txBody>
                    <a:bodyPr/>
                    <a:lstStyle/>
                    <a:p>
                      <a:pPr algn="ctr" fontAlgn="ctr"/>
                      <a:r>
                        <a:rPr lang="en-US" sz="1600" u="none" strike="noStrike">
                          <a:effectLst/>
                        </a:rPr>
                        <a:t>&gt;=6</a:t>
                      </a:r>
                      <a:endParaRPr lang="en-US" sz="1600" b="0" i="0" u="none" strike="noStrike">
                        <a:solidFill>
                          <a:schemeClr val="accent6"/>
                        </a:solidFill>
                        <a:effectLst/>
                        <a:latin typeface="Calibri"/>
                      </a:endParaRPr>
                    </a:p>
                  </a:txBody>
                  <a:tcPr marL="0" marR="0" marT="0" marB="0" anchor="ctr"/>
                </a:tc>
                <a:extLst>
                  <a:ext uri="{0D108BD9-81ED-4DB2-BD59-A6C34878D82A}">
                    <a16:rowId xmlns:a16="http://schemas.microsoft.com/office/drawing/2014/main" val="10009"/>
                  </a:ext>
                </a:extLst>
              </a:tr>
            </a:tbl>
          </a:graphicData>
        </a:graphic>
      </p:graphicFrame>
      <p:sp>
        <p:nvSpPr>
          <p:cNvPr id="13" name="TextBox 12"/>
          <p:cNvSpPr txBox="1"/>
          <p:nvPr/>
        </p:nvSpPr>
        <p:spPr>
          <a:xfrm>
            <a:off x="1016219" y="4042152"/>
            <a:ext cx="9030121" cy="1608646"/>
          </a:xfrm>
          <a:prstGeom prst="rect">
            <a:avLst/>
          </a:prstGeom>
          <a:solidFill>
            <a:schemeClr val="accent1">
              <a:lumMod val="40000"/>
              <a:lumOff val="60000"/>
            </a:schemeClr>
          </a:solidFill>
          <a:ln>
            <a:solidFill>
              <a:schemeClr val="tx1">
                <a:lumMod val="75000"/>
              </a:schemeClr>
            </a:solidFill>
          </a:ln>
          <a:effectLst>
            <a:outerShdw blurRad="50800" dist="76200" dir="2700000" algn="tl" rotWithShape="0">
              <a:prstClr val="black">
                <a:alpha val="40000"/>
              </a:prstClr>
            </a:outerShdw>
          </a:effectLst>
        </p:spPr>
        <p:txBody>
          <a:bodyPr wrap="square" rtlCol="0">
            <a:spAutoFit/>
          </a:bodyPr>
          <a:lstStyle/>
          <a:p>
            <a:r>
              <a:rPr lang="en-US" sz="1600">
                <a:solidFill>
                  <a:schemeClr val="accent6"/>
                </a:solidFill>
              </a:rPr>
              <a:t>The basic concept states for calculating query complexity is:</a:t>
            </a:r>
          </a:p>
          <a:p>
            <a:pPr marL="285750" indent="-285750">
              <a:buFont typeface="Arial" panose="020B0604020202020204" pitchFamily="34" charset="0"/>
              <a:buChar char="•"/>
            </a:pPr>
            <a:r>
              <a:rPr lang="en-US" sz="1600">
                <a:solidFill>
                  <a:schemeClr val="accent6"/>
                </a:solidFill>
              </a:rPr>
              <a:t>The four levels are defined by a cumulative complexity from many aspects of the query.</a:t>
            </a:r>
          </a:p>
          <a:p>
            <a:pPr marL="285750" indent="-285750">
              <a:buFont typeface="Arial" panose="020B0604020202020204" pitchFamily="34" charset="0"/>
              <a:buChar char="•"/>
            </a:pPr>
            <a:r>
              <a:rPr lang="en-US" sz="1600">
                <a:solidFill>
                  <a:schemeClr val="accent6"/>
                </a:solidFill>
              </a:rPr>
              <a:t>There is a Weight assigned for each function</a:t>
            </a:r>
          </a:p>
          <a:p>
            <a:pPr marL="285750" indent="-285750">
              <a:buFont typeface="Arial" panose="020B0604020202020204" pitchFamily="34" charset="0"/>
              <a:buChar char="•"/>
            </a:pPr>
            <a:r>
              <a:rPr lang="en-US" sz="1600">
                <a:solidFill>
                  <a:schemeClr val="accent6"/>
                </a:solidFill>
              </a:rPr>
              <a:t>(the number of functions) x (weight) = function value for the query</a:t>
            </a:r>
          </a:p>
          <a:p>
            <a:pPr marL="285750" indent="-285750">
              <a:buFont typeface="Arial" panose="020B0604020202020204" pitchFamily="34" charset="0"/>
              <a:buChar char="•"/>
            </a:pPr>
            <a:r>
              <a:rPr lang="en-US" sz="1600">
                <a:solidFill>
                  <a:schemeClr val="accent6"/>
                </a:solidFill>
              </a:rPr>
              <a:t>Aggregation of all function values for a query will result in complexity score</a:t>
            </a:r>
          </a:p>
          <a:p>
            <a:pPr>
              <a:lnSpc>
                <a:spcPct val="95000"/>
              </a:lnSpc>
              <a:spcBef>
                <a:spcPts val="400"/>
              </a:spcBef>
            </a:pPr>
            <a:endParaRPr lang="en-US" sz="1600">
              <a:solidFill>
                <a:srgbClr val="231F20"/>
              </a:solidFill>
            </a:endParaRPr>
          </a:p>
        </p:txBody>
      </p:sp>
      <p:sp>
        <p:nvSpPr>
          <p:cNvPr id="5" name="Date Placeholder 12">
            <a:extLst>
              <a:ext uri="{FF2B5EF4-FFF2-40B4-BE49-F238E27FC236}">
                <a16:creationId xmlns:a16="http://schemas.microsoft.com/office/drawing/2014/main" id="{60A3BD5D-2958-46B8-880E-78E533729AE7}"/>
              </a:ext>
            </a:extLst>
          </p:cNvPr>
          <p:cNvSpPr txBox="1">
            <a:spLocks/>
          </p:cNvSpPr>
          <p:nvPr/>
        </p:nvSpPr>
        <p:spPr>
          <a:xfrm>
            <a:off x="933278" y="6446965"/>
            <a:ext cx="2743200" cy="169277"/>
          </a:xfrm>
          <a:prstGeom prst="rect">
            <a:avLst/>
          </a:prstGeom>
        </p:spPr>
        <p:txBody>
          <a:bodyPr vert="horz" lIns="0" tIns="0" rIns="0" bIns="0" rtlCol="0" anchor="ctr">
            <a:spAutoFit/>
          </a:bodyPr>
          <a:lstStyle>
            <a:defPPr>
              <a:defRPr lang="en-US"/>
            </a:defPPr>
            <a:lvl1pPr marL="0" algn="l" defTabSz="914400" rtl="0" eaLnBrk="1" latinLnBrk="0" hangingPunct="1">
              <a:defRPr sz="11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©2019 Teradata</a:t>
            </a:r>
          </a:p>
        </p:txBody>
      </p:sp>
    </p:spTree>
    <p:extLst>
      <p:ext uri="{BB962C8B-B14F-4D97-AF65-F5344CB8AC3E}">
        <p14:creationId xmlns:p14="http://schemas.microsoft.com/office/powerpoint/2010/main" val="40028913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p>
            <a:r>
              <a:rPr lang="en-US"/>
              <a:t>Outline</a:t>
            </a:r>
            <a:endParaRPr lang="en-AU"/>
          </a:p>
        </p:txBody>
      </p:sp>
      <p:sp>
        <p:nvSpPr>
          <p:cNvPr id="7" name="Text Placeholder 3"/>
          <p:cNvSpPr txBox="1">
            <a:spLocks/>
          </p:cNvSpPr>
          <p:nvPr/>
        </p:nvSpPr>
        <p:spPr bwMode="gray">
          <a:xfrm>
            <a:off x="6400734" y="1015585"/>
            <a:ext cx="5180251" cy="5125156"/>
          </a:xfrm>
          <a:prstGeom prst="rect">
            <a:avLst/>
          </a:prstGeom>
        </p:spPr>
        <p:txBody>
          <a:bodyPr vert="horz" lIns="0" tIns="0" rIns="0" bIns="0" rtlCol="0">
            <a:noAutofit/>
          </a:bodyPr>
          <a:lstStyle>
            <a:lvl1pPr marL="225378" indent="-225378" algn="l" defTabSz="1217360" rtl="0" eaLnBrk="1" fontAlgn="base" hangingPunct="1">
              <a:lnSpc>
                <a:spcPct val="95000"/>
              </a:lnSpc>
              <a:spcBef>
                <a:spcPts val="800"/>
              </a:spcBef>
              <a:spcAft>
                <a:spcPts val="263"/>
              </a:spcAft>
              <a:buFont typeface="Arial" pitchFamily="34" charset="0"/>
              <a:buChar char="•"/>
              <a:defRPr sz="2400" kern="1200">
                <a:solidFill>
                  <a:schemeClr val="tx1"/>
                </a:solidFill>
                <a:latin typeface="+mn-lt"/>
                <a:ea typeface="MS PGothic" pitchFamily="34" charset="-128"/>
                <a:cs typeface="+mn-cs"/>
              </a:defRPr>
            </a:lvl1pPr>
            <a:lvl2pPr marL="687601" indent="-306780" algn="l" defTabSz="1217360" rtl="0" eaLnBrk="1" fontAlgn="base" hangingPunct="1">
              <a:lnSpc>
                <a:spcPct val="85000"/>
              </a:lnSpc>
              <a:spcBef>
                <a:spcPts val="267"/>
              </a:spcBef>
              <a:spcAft>
                <a:spcPts val="263"/>
              </a:spcAft>
              <a:buFont typeface="Arial" pitchFamily="34" charset="0"/>
              <a:buChar char="–"/>
              <a:defRPr sz="2100" kern="1200">
                <a:solidFill>
                  <a:schemeClr val="tx1"/>
                </a:solidFill>
                <a:latin typeface="+mn-lt"/>
                <a:ea typeface="MS PGothic" pitchFamily="34" charset="-128"/>
                <a:cs typeface="+mn-cs"/>
              </a:defRPr>
            </a:lvl2pPr>
            <a:lvl3pPr marL="916090" indent="-228495" algn="l" defTabSz="1217360" rtl="0" eaLnBrk="1" fontAlgn="base" hangingPunct="1">
              <a:lnSpc>
                <a:spcPct val="85000"/>
              </a:lnSpc>
              <a:spcBef>
                <a:spcPts val="267"/>
              </a:spcBef>
              <a:spcAft>
                <a:spcPts val="263"/>
              </a:spcAft>
              <a:buFont typeface="Arial" pitchFamily="34" charset="0"/>
              <a:buChar char="-"/>
              <a:defRPr sz="1900" kern="1200">
                <a:solidFill>
                  <a:schemeClr val="tx1"/>
                </a:solidFill>
                <a:latin typeface="+mn-lt"/>
                <a:ea typeface="MS PGothic" pitchFamily="34" charset="-128"/>
                <a:cs typeface="+mn-cs"/>
              </a:defRPr>
            </a:lvl3pPr>
            <a:lvl4pPr marL="1599867" indent="-228553" algn="l" defTabSz="1217360" rtl="0" eaLnBrk="1" fontAlgn="base" hangingPunct="1">
              <a:lnSpc>
                <a:spcPct val="95000"/>
              </a:lnSpc>
              <a:spcBef>
                <a:spcPts val="800"/>
              </a:spcBef>
              <a:spcAft>
                <a:spcPts val="267"/>
              </a:spcAft>
              <a:buFont typeface="Arial" pitchFamily="34" charset="0"/>
              <a:buChar char="​"/>
              <a:defRPr sz="2400" kern="1200">
                <a:solidFill>
                  <a:schemeClr val="tx1"/>
                </a:solidFill>
                <a:latin typeface="+mn-lt"/>
                <a:ea typeface="MS PGothic" pitchFamily="34" charset="-128"/>
                <a:cs typeface="+mn-cs"/>
              </a:defRPr>
            </a:lvl4pPr>
            <a:lvl5pPr marL="2056971" indent="-228553" algn="l" defTabSz="1217360" rtl="0" eaLnBrk="1" fontAlgn="base" hangingPunct="1">
              <a:lnSpc>
                <a:spcPct val="95000"/>
              </a:lnSpc>
              <a:spcBef>
                <a:spcPts val="800"/>
              </a:spcBef>
              <a:spcAft>
                <a:spcPts val="267"/>
              </a:spcAft>
              <a:buFont typeface="Arial" pitchFamily="34" charset="0"/>
              <a:buChar char="​"/>
              <a:defRPr sz="2400" kern="1200">
                <a:solidFill>
                  <a:schemeClr val="accent1"/>
                </a:solidFill>
                <a:latin typeface="+mn-lt"/>
                <a:ea typeface="MS PGothic" pitchFamily="34" charset="-128"/>
                <a:cs typeface="+mn-cs"/>
              </a:defRPr>
            </a:lvl5pPr>
            <a:lvl6pPr marL="0" indent="0" algn="l" defTabSz="1218632" rtl="0" eaLnBrk="1" latinLnBrk="0" hangingPunct="1">
              <a:lnSpc>
                <a:spcPct val="95000"/>
              </a:lnSpc>
              <a:spcBef>
                <a:spcPts val="800"/>
              </a:spcBef>
              <a:spcAft>
                <a:spcPts val="267"/>
              </a:spcAft>
              <a:buFont typeface="Arial" panose="020B0604020202020204" pitchFamily="34" charset="0"/>
              <a:buChar char="​"/>
              <a:defRPr sz="2400" b="0" kern="1200">
                <a:solidFill>
                  <a:schemeClr val="accent2"/>
                </a:solidFill>
                <a:latin typeface="+mn-lt"/>
                <a:ea typeface="+mn-ea"/>
                <a:cs typeface="+mn-cs"/>
              </a:defRPr>
            </a:lvl6pPr>
            <a:lvl7pPr marL="0" indent="0" algn="l" defTabSz="1218632" rtl="0" eaLnBrk="1" latinLnBrk="0" hangingPunct="1">
              <a:lnSpc>
                <a:spcPct val="95000"/>
              </a:lnSpc>
              <a:spcBef>
                <a:spcPts val="1333"/>
              </a:spcBef>
              <a:spcAft>
                <a:spcPts val="0"/>
              </a:spcAft>
              <a:buFont typeface="Arial" panose="020B0604020202020204" pitchFamily="34" charset="0"/>
              <a:buChar char="​"/>
              <a:defRPr sz="2400" b="1" kern="1200">
                <a:solidFill>
                  <a:schemeClr val="tx1"/>
                </a:solidFill>
                <a:latin typeface="+mn-lt"/>
                <a:ea typeface="+mn-ea"/>
                <a:cs typeface="+mn-cs"/>
              </a:defRPr>
            </a:lvl7pPr>
            <a:lvl8pPr marL="304663" indent="-304663" algn="l" defTabSz="1218632" rtl="0" eaLnBrk="1" latinLnBrk="0" hangingPunct="1">
              <a:lnSpc>
                <a:spcPct val="95000"/>
              </a:lnSpc>
              <a:spcBef>
                <a:spcPts val="267"/>
              </a:spcBef>
              <a:spcAft>
                <a:spcPts val="267"/>
              </a:spcAft>
              <a:buFont typeface="+mj-lt"/>
              <a:buAutoNum type="arabicPeriod"/>
              <a:defRPr sz="2400" b="0" kern="1200" baseline="0">
                <a:solidFill>
                  <a:schemeClr val="tx1"/>
                </a:solidFill>
                <a:latin typeface="+mn-lt"/>
                <a:ea typeface="+mn-ea"/>
                <a:cs typeface="+mn-cs"/>
              </a:defRPr>
            </a:lvl8pPr>
            <a:lvl9pPr marL="0" indent="0" algn="l" defTabSz="1218632" rtl="0" eaLnBrk="1" latinLnBrk="0" hangingPunct="1">
              <a:lnSpc>
                <a:spcPct val="95000"/>
              </a:lnSpc>
              <a:spcBef>
                <a:spcPts val="533"/>
              </a:spcBef>
              <a:spcAft>
                <a:spcPts val="533"/>
              </a:spcAft>
              <a:buFont typeface="Arial" panose="020B0604020202020204" pitchFamily="34" charset="0"/>
              <a:buChar char="​"/>
              <a:defRPr sz="1200" b="0" kern="1200">
                <a:solidFill>
                  <a:schemeClr val="accent6"/>
                </a:solidFill>
                <a:latin typeface="+mn-lt"/>
                <a:ea typeface="+mn-ea"/>
                <a:cs typeface="+mn-cs"/>
              </a:defRPr>
            </a:lvl9pPr>
          </a:lstStyle>
          <a:p>
            <a:pPr>
              <a:spcBef>
                <a:spcPts val="1200"/>
              </a:spcBef>
              <a:spcAft>
                <a:spcPts val="300"/>
              </a:spcAft>
            </a:pPr>
            <a:r>
              <a:rPr lang="en-US" sz="2000" b="1"/>
              <a:t>Purpose and Context</a:t>
            </a:r>
          </a:p>
          <a:p>
            <a:pPr lvl="1"/>
            <a:r>
              <a:rPr lang="en-US" sz="1800"/>
              <a:t>Purpose</a:t>
            </a:r>
          </a:p>
          <a:p>
            <a:pPr lvl="1"/>
            <a:r>
              <a:rPr lang="en-US" sz="1800"/>
              <a:t>System Summary</a:t>
            </a:r>
          </a:p>
          <a:p>
            <a:pPr lvl="1"/>
            <a:r>
              <a:rPr lang="en-US" sz="1800"/>
              <a:t>Key Findings</a:t>
            </a:r>
          </a:p>
          <a:p>
            <a:pPr lvl="1"/>
            <a:r>
              <a:rPr lang="en-US" sz="1800"/>
              <a:t>Recommendations</a:t>
            </a:r>
          </a:p>
          <a:p>
            <a:pPr>
              <a:spcBef>
                <a:spcPts val="1800"/>
              </a:spcBef>
              <a:spcAft>
                <a:spcPts val="300"/>
              </a:spcAft>
            </a:pPr>
            <a:r>
              <a:rPr lang="en-US" sz="2000" b="1"/>
              <a:t>Analysis and Findings</a:t>
            </a:r>
          </a:p>
          <a:p>
            <a:pPr lvl="1"/>
            <a:r>
              <a:rPr lang="en-US" sz="1800"/>
              <a:t>System Consumption</a:t>
            </a:r>
          </a:p>
          <a:p>
            <a:pPr lvl="1"/>
            <a:r>
              <a:rPr lang="en-US" sz="1800"/>
              <a:t>Feature Usage</a:t>
            </a:r>
          </a:p>
          <a:p>
            <a:pPr lvl="1"/>
            <a:r>
              <a:rPr lang="en-US" sz="1800"/>
              <a:t>Workload Profile</a:t>
            </a:r>
          </a:p>
          <a:p>
            <a:pPr lvl="1"/>
            <a:r>
              <a:rPr lang="en-US" sz="1800"/>
              <a:t>Data Affinity</a:t>
            </a:r>
          </a:p>
          <a:p>
            <a:pPr lvl="1"/>
            <a:r>
              <a:rPr lang="en-US" sz="1800"/>
              <a:t>Data Usage Profile</a:t>
            </a:r>
          </a:p>
          <a:p>
            <a:pPr lvl="1"/>
            <a:r>
              <a:rPr lang="en-US" sz="1800"/>
              <a:t>User Profile</a:t>
            </a:r>
          </a:p>
          <a:p>
            <a:pPr lvl="1"/>
            <a:endParaRPr lang="en-US" sz="1800"/>
          </a:p>
          <a:p>
            <a:pPr>
              <a:spcBef>
                <a:spcPts val="1800"/>
              </a:spcBef>
              <a:spcAft>
                <a:spcPts val="300"/>
              </a:spcAft>
            </a:pPr>
            <a:r>
              <a:rPr lang="en-US" sz="2000"/>
              <a:t>Appendix – Feature Usage Grouping</a:t>
            </a:r>
          </a:p>
        </p:txBody>
      </p:sp>
    </p:spTree>
    <p:extLst>
      <p:ext uri="{BB962C8B-B14F-4D97-AF65-F5344CB8AC3E}">
        <p14:creationId xmlns:p14="http://schemas.microsoft.com/office/powerpoint/2010/main" val="1943678105"/>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940878" y="926684"/>
            <a:ext cx="5717754" cy="1646834"/>
          </a:xfrm>
          <a:prstGeom prst="rect">
            <a:avLst/>
          </a:prstGeom>
          <a:solidFill>
            <a:srgbClr val="00B2B1">
              <a:alpha val="40000"/>
            </a:srgbClr>
          </a:solidFill>
          <a:ln w="9525">
            <a:noFill/>
            <a:miter lim="800000"/>
            <a:headEnd/>
            <a:tailEnd/>
          </a:ln>
          <a:effectLst/>
        </p:spPr>
        <p:txBody>
          <a:bodyPr wrap="square" tIns="91440" bIns="91440" rtlCol="0" anchor="t">
            <a:prstTxWarp prst="textNoShape">
              <a:avLst/>
            </a:prstTxWarp>
            <a:noAutofit/>
          </a:bodyPr>
          <a:lstStyle/>
          <a:p>
            <a:pPr algn="ctr"/>
            <a:endParaRPr lang="en-AU" kern="0">
              <a:solidFill>
                <a:schemeClr val="tx2"/>
              </a:solidFill>
            </a:endParaRPr>
          </a:p>
        </p:txBody>
      </p:sp>
      <p:sp>
        <p:nvSpPr>
          <p:cNvPr id="2" name="Title 1"/>
          <p:cNvSpPr>
            <a:spLocks noGrp="1"/>
          </p:cNvSpPr>
          <p:nvPr>
            <p:ph type="title"/>
          </p:nvPr>
        </p:nvSpPr>
        <p:spPr/>
        <p:txBody>
          <a:bodyPr anchor="t"/>
          <a:lstStyle/>
          <a:p>
            <a:r>
              <a:rPr lang="en-US"/>
              <a:t>Outline</a:t>
            </a:r>
            <a:endParaRPr lang="en-AU"/>
          </a:p>
        </p:txBody>
      </p:sp>
      <p:sp>
        <p:nvSpPr>
          <p:cNvPr id="7" name="Text Placeholder 3"/>
          <p:cNvSpPr txBox="1">
            <a:spLocks/>
          </p:cNvSpPr>
          <p:nvPr/>
        </p:nvSpPr>
        <p:spPr bwMode="gray">
          <a:xfrm>
            <a:off x="6400734" y="1015585"/>
            <a:ext cx="5180251" cy="5125156"/>
          </a:xfrm>
          <a:prstGeom prst="rect">
            <a:avLst/>
          </a:prstGeom>
        </p:spPr>
        <p:txBody>
          <a:bodyPr vert="horz" lIns="0" tIns="0" rIns="0" bIns="0" rtlCol="0">
            <a:noAutofit/>
          </a:bodyPr>
          <a:lstStyle>
            <a:lvl1pPr marL="225378" indent="-225378" algn="l" defTabSz="1217360" rtl="0" eaLnBrk="1" fontAlgn="base" hangingPunct="1">
              <a:lnSpc>
                <a:spcPct val="95000"/>
              </a:lnSpc>
              <a:spcBef>
                <a:spcPts val="800"/>
              </a:spcBef>
              <a:spcAft>
                <a:spcPts val="263"/>
              </a:spcAft>
              <a:buFont typeface="Arial" pitchFamily="34" charset="0"/>
              <a:buChar char="•"/>
              <a:defRPr sz="2400" kern="1200">
                <a:solidFill>
                  <a:schemeClr val="tx1"/>
                </a:solidFill>
                <a:latin typeface="+mn-lt"/>
                <a:ea typeface="MS PGothic" pitchFamily="34" charset="-128"/>
                <a:cs typeface="+mn-cs"/>
              </a:defRPr>
            </a:lvl1pPr>
            <a:lvl2pPr marL="687601" indent="-306780" algn="l" defTabSz="1217360" rtl="0" eaLnBrk="1" fontAlgn="base" hangingPunct="1">
              <a:lnSpc>
                <a:spcPct val="85000"/>
              </a:lnSpc>
              <a:spcBef>
                <a:spcPts val="267"/>
              </a:spcBef>
              <a:spcAft>
                <a:spcPts val="263"/>
              </a:spcAft>
              <a:buFont typeface="Arial" pitchFamily="34" charset="0"/>
              <a:buChar char="–"/>
              <a:defRPr sz="2100" kern="1200">
                <a:solidFill>
                  <a:schemeClr val="tx1"/>
                </a:solidFill>
                <a:latin typeface="+mn-lt"/>
                <a:ea typeface="MS PGothic" pitchFamily="34" charset="-128"/>
                <a:cs typeface="+mn-cs"/>
              </a:defRPr>
            </a:lvl2pPr>
            <a:lvl3pPr marL="916090" indent="-228495" algn="l" defTabSz="1217360" rtl="0" eaLnBrk="1" fontAlgn="base" hangingPunct="1">
              <a:lnSpc>
                <a:spcPct val="85000"/>
              </a:lnSpc>
              <a:spcBef>
                <a:spcPts val="267"/>
              </a:spcBef>
              <a:spcAft>
                <a:spcPts val="263"/>
              </a:spcAft>
              <a:buFont typeface="Arial" pitchFamily="34" charset="0"/>
              <a:buChar char="-"/>
              <a:defRPr sz="1900" kern="1200">
                <a:solidFill>
                  <a:schemeClr val="tx1"/>
                </a:solidFill>
                <a:latin typeface="+mn-lt"/>
                <a:ea typeface="MS PGothic" pitchFamily="34" charset="-128"/>
                <a:cs typeface="+mn-cs"/>
              </a:defRPr>
            </a:lvl3pPr>
            <a:lvl4pPr marL="1599867" indent="-228553" algn="l" defTabSz="1217360" rtl="0" eaLnBrk="1" fontAlgn="base" hangingPunct="1">
              <a:lnSpc>
                <a:spcPct val="95000"/>
              </a:lnSpc>
              <a:spcBef>
                <a:spcPts val="800"/>
              </a:spcBef>
              <a:spcAft>
                <a:spcPts val="267"/>
              </a:spcAft>
              <a:buFont typeface="Arial" pitchFamily="34" charset="0"/>
              <a:buChar char="​"/>
              <a:defRPr sz="2400" kern="1200">
                <a:solidFill>
                  <a:schemeClr val="tx1"/>
                </a:solidFill>
                <a:latin typeface="+mn-lt"/>
                <a:ea typeface="MS PGothic" pitchFamily="34" charset="-128"/>
                <a:cs typeface="+mn-cs"/>
              </a:defRPr>
            </a:lvl4pPr>
            <a:lvl5pPr marL="2056971" indent="-228553" algn="l" defTabSz="1217360" rtl="0" eaLnBrk="1" fontAlgn="base" hangingPunct="1">
              <a:lnSpc>
                <a:spcPct val="95000"/>
              </a:lnSpc>
              <a:spcBef>
                <a:spcPts val="800"/>
              </a:spcBef>
              <a:spcAft>
                <a:spcPts val="267"/>
              </a:spcAft>
              <a:buFont typeface="Arial" pitchFamily="34" charset="0"/>
              <a:buChar char="​"/>
              <a:defRPr sz="2400" kern="1200">
                <a:solidFill>
                  <a:schemeClr val="accent1"/>
                </a:solidFill>
                <a:latin typeface="+mn-lt"/>
                <a:ea typeface="MS PGothic" pitchFamily="34" charset="-128"/>
                <a:cs typeface="+mn-cs"/>
              </a:defRPr>
            </a:lvl5pPr>
            <a:lvl6pPr marL="0" indent="0" algn="l" defTabSz="1218632" rtl="0" eaLnBrk="1" latinLnBrk="0" hangingPunct="1">
              <a:lnSpc>
                <a:spcPct val="95000"/>
              </a:lnSpc>
              <a:spcBef>
                <a:spcPts val="800"/>
              </a:spcBef>
              <a:spcAft>
                <a:spcPts val="267"/>
              </a:spcAft>
              <a:buFont typeface="Arial" panose="020B0604020202020204" pitchFamily="34" charset="0"/>
              <a:buChar char="​"/>
              <a:defRPr sz="2400" b="0" kern="1200">
                <a:solidFill>
                  <a:schemeClr val="accent2"/>
                </a:solidFill>
                <a:latin typeface="+mn-lt"/>
                <a:ea typeface="+mn-ea"/>
                <a:cs typeface="+mn-cs"/>
              </a:defRPr>
            </a:lvl6pPr>
            <a:lvl7pPr marL="0" indent="0" algn="l" defTabSz="1218632" rtl="0" eaLnBrk="1" latinLnBrk="0" hangingPunct="1">
              <a:lnSpc>
                <a:spcPct val="95000"/>
              </a:lnSpc>
              <a:spcBef>
                <a:spcPts val="1333"/>
              </a:spcBef>
              <a:spcAft>
                <a:spcPts val="0"/>
              </a:spcAft>
              <a:buFont typeface="Arial" panose="020B0604020202020204" pitchFamily="34" charset="0"/>
              <a:buChar char="​"/>
              <a:defRPr sz="2400" b="1" kern="1200">
                <a:solidFill>
                  <a:schemeClr val="tx1"/>
                </a:solidFill>
                <a:latin typeface="+mn-lt"/>
                <a:ea typeface="+mn-ea"/>
                <a:cs typeface="+mn-cs"/>
              </a:defRPr>
            </a:lvl7pPr>
            <a:lvl8pPr marL="304663" indent="-304663" algn="l" defTabSz="1218632" rtl="0" eaLnBrk="1" latinLnBrk="0" hangingPunct="1">
              <a:lnSpc>
                <a:spcPct val="95000"/>
              </a:lnSpc>
              <a:spcBef>
                <a:spcPts val="267"/>
              </a:spcBef>
              <a:spcAft>
                <a:spcPts val="267"/>
              </a:spcAft>
              <a:buFont typeface="+mj-lt"/>
              <a:buAutoNum type="arabicPeriod"/>
              <a:defRPr sz="2400" b="0" kern="1200" baseline="0">
                <a:solidFill>
                  <a:schemeClr val="tx1"/>
                </a:solidFill>
                <a:latin typeface="+mn-lt"/>
                <a:ea typeface="+mn-ea"/>
                <a:cs typeface="+mn-cs"/>
              </a:defRPr>
            </a:lvl8pPr>
            <a:lvl9pPr marL="0" indent="0" algn="l" defTabSz="1218632" rtl="0" eaLnBrk="1" latinLnBrk="0" hangingPunct="1">
              <a:lnSpc>
                <a:spcPct val="95000"/>
              </a:lnSpc>
              <a:spcBef>
                <a:spcPts val="533"/>
              </a:spcBef>
              <a:spcAft>
                <a:spcPts val="533"/>
              </a:spcAft>
              <a:buFont typeface="Arial" panose="020B0604020202020204" pitchFamily="34" charset="0"/>
              <a:buChar char="​"/>
              <a:defRPr sz="1200" b="0" kern="1200">
                <a:solidFill>
                  <a:schemeClr val="accent6"/>
                </a:solidFill>
                <a:latin typeface="+mn-lt"/>
                <a:ea typeface="+mn-ea"/>
                <a:cs typeface="+mn-cs"/>
              </a:defRPr>
            </a:lvl9pPr>
          </a:lstStyle>
          <a:p>
            <a:pPr>
              <a:spcBef>
                <a:spcPts val="1200"/>
              </a:spcBef>
              <a:spcAft>
                <a:spcPts val="300"/>
              </a:spcAft>
            </a:pPr>
            <a:r>
              <a:rPr lang="en-US" sz="2000" b="1">
                <a:solidFill>
                  <a:schemeClr val="tx2"/>
                </a:solidFill>
              </a:rPr>
              <a:t>Purpose and Context</a:t>
            </a:r>
          </a:p>
          <a:p>
            <a:pPr lvl="1"/>
            <a:r>
              <a:rPr lang="en-US" sz="1800" b="1">
                <a:solidFill>
                  <a:schemeClr val="tx2"/>
                </a:solidFill>
              </a:rPr>
              <a:t>Purpose</a:t>
            </a:r>
          </a:p>
          <a:p>
            <a:pPr lvl="1"/>
            <a:r>
              <a:rPr lang="en-US" sz="1800" b="1">
                <a:solidFill>
                  <a:schemeClr val="tx2"/>
                </a:solidFill>
              </a:rPr>
              <a:t>System Summary</a:t>
            </a:r>
            <a:endParaRPr lang="en-US" sz="1800"/>
          </a:p>
          <a:p>
            <a:pPr lvl="1"/>
            <a:r>
              <a:rPr lang="en-US" sz="1800"/>
              <a:t>Key Findings</a:t>
            </a:r>
          </a:p>
          <a:p>
            <a:pPr lvl="1"/>
            <a:r>
              <a:rPr lang="en-US" sz="1800"/>
              <a:t>Recommendations</a:t>
            </a:r>
            <a:endParaRPr lang="en-US" sz="1800" b="1">
              <a:solidFill>
                <a:schemeClr val="tx2"/>
              </a:solidFill>
            </a:endParaRPr>
          </a:p>
          <a:p>
            <a:pPr>
              <a:spcBef>
                <a:spcPts val="1800"/>
              </a:spcBef>
              <a:spcAft>
                <a:spcPts val="300"/>
              </a:spcAft>
            </a:pPr>
            <a:r>
              <a:rPr lang="en-US" sz="2000" b="1"/>
              <a:t>Analysis and Findings</a:t>
            </a:r>
          </a:p>
          <a:p>
            <a:pPr lvl="1"/>
            <a:r>
              <a:rPr lang="en-US" sz="1800"/>
              <a:t>System Consumption</a:t>
            </a:r>
          </a:p>
          <a:p>
            <a:pPr lvl="1"/>
            <a:r>
              <a:rPr lang="en-US" sz="1800"/>
              <a:t>Feature Usage</a:t>
            </a:r>
          </a:p>
          <a:p>
            <a:pPr lvl="1"/>
            <a:r>
              <a:rPr lang="en-US" sz="1800"/>
              <a:t>Workload Profile</a:t>
            </a:r>
          </a:p>
          <a:p>
            <a:pPr lvl="1"/>
            <a:r>
              <a:rPr lang="en-US" sz="1800"/>
              <a:t>Data Affinity</a:t>
            </a:r>
          </a:p>
          <a:p>
            <a:pPr lvl="1"/>
            <a:r>
              <a:rPr lang="en-US" sz="1800"/>
              <a:t>Data Usage Profile</a:t>
            </a:r>
          </a:p>
          <a:p>
            <a:pPr lvl="1"/>
            <a:r>
              <a:rPr lang="en-US" sz="1800"/>
              <a:t>User Profile</a:t>
            </a:r>
          </a:p>
          <a:p>
            <a:pPr lvl="1"/>
            <a:endParaRPr lang="en-US" sz="1800"/>
          </a:p>
          <a:p>
            <a:pPr>
              <a:spcBef>
                <a:spcPts val="1800"/>
              </a:spcBef>
              <a:spcAft>
                <a:spcPts val="300"/>
              </a:spcAft>
            </a:pPr>
            <a:r>
              <a:rPr lang="en-US" sz="2000"/>
              <a:t>Appendix – Feature Usage Grouping</a:t>
            </a:r>
          </a:p>
          <a:p>
            <a:pPr lvl="1"/>
            <a:endParaRPr lang="en-US" sz="1800"/>
          </a:p>
          <a:p>
            <a:pPr lvl="1"/>
            <a:endParaRPr lang="en-US" sz="1800"/>
          </a:p>
          <a:p>
            <a:pPr lvl="1"/>
            <a:endParaRPr lang="en-US" sz="1800"/>
          </a:p>
        </p:txBody>
      </p:sp>
    </p:spTree>
    <p:extLst>
      <p:ext uri="{BB962C8B-B14F-4D97-AF65-F5344CB8AC3E}">
        <p14:creationId xmlns:p14="http://schemas.microsoft.com/office/powerpoint/2010/main" val="805956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E1200-DDBE-400D-AA88-5E6B7C91B389}"/>
              </a:ext>
            </a:extLst>
          </p:cNvPr>
          <p:cNvSpPr>
            <a:spLocks noGrp="1"/>
          </p:cNvSpPr>
          <p:nvPr>
            <p:ph type="title"/>
          </p:nvPr>
        </p:nvSpPr>
        <p:spPr/>
        <p:txBody>
          <a:bodyPr/>
          <a:lstStyle/>
          <a:p>
            <a:r>
              <a:rPr lang="en-US">
                <a:solidFill>
                  <a:schemeClr val="accent1"/>
                </a:solidFill>
                <a:latin typeface="+mj-lt"/>
              </a:rPr>
              <a:t>Purpose</a:t>
            </a:r>
            <a:endParaRPr lang="en-AU">
              <a:solidFill>
                <a:schemeClr val="accent1"/>
              </a:solidFill>
              <a:latin typeface="+mj-lt"/>
            </a:endParaRPr>
          </a:p>
        </p:txBody>
      </p:sp>
      <p:sp>
        <p:nvSpPr>
          <p:cNvPr id="3" name="Content Placeholder 2">
            <a:extLst>
              <a:ext uri="{FF2B5EF4-FFF2-40B4-BE49-F238E27FC236}">
                <a16:creationId xmlns:a16="http://schemas.microsoft.com/office/drawing/2014/main" id="{F6672175-4B4B-411B-BA13-BF2CC005A1DE}"/>
              </a:ext>
            </a:extLst>
          </p:cNvPr>
          <p:cNvSpPr>
            <a:spLocks noGrp="1"/>
          </p:cNvSpPr>
          <p:nvPr>
            <p:ph idx="1"/>
          </p:nvPr>
        </p:nvSpPr>
        <p:spPr>
          <a:xfrm>
            <a:off x="609600" y="1163078"/>
            <a:ext cx="10972801" cy="4946751"/>
          </a:xfrm>
        </p:spPr>
        <p:txBody>
          <a:bodyPr>
            <a:noAutofit/>
          </a:bodyPr>
          <a:lstStyle/>
          <a:p>
            <a:pPr marL="225378" lvl="1" indent="-225378">
              <a:lnSpc>
                <a:spcPct val="95000"/>
              </a:lnSpc>
              <a:spcBef>
                <a:spcPts val="800"/>
              </a:spcBef>
            </a:pPr>
            <a:r>
              <a:rPr lang="en-US" sz="2000" dirty="0"/>
              <a:t>Vantage Health Check is a routine service Teradata provides for customers to help them understand their usage of the Vantage platform.</a:t>
            </a:r>
          </a:p>
          <a:p>
            <a:pPr marL="225378" lvl="1" indent="-225378">
              <a:lnSpc>
                <a:spcPct val="95000"/>
              </a:lnSpc>
              <a:spcBef>
                <a:spcPts val="1200"/>
              </a:spcBef>
            </a:pPr>
            <a:r>
              <a:rPr lang="en-US" sz="2000" dirty="0"/>
              <a:t>This report provides information to </a:t>
            </a:r>
            <a:r>
              <a:rPr lang="en-AU" sz="2000" dirty="0"/>
              <a:t>help {{</a:t>
            </a:r>
            <a:r>
              <a:rPr lang="en-AU" sz="2000" dirty="0" err="1"/>
              <a:t>val:intro.csv</a:t>
            </a:r>
            <a:r>
              <a:rPr lang="en-AU" sz="2000" dirty="0"/>
              <a:t>[1,Customer_Name]}} to understand its analytic environment through understanding:</a:t>
            </a:r>
            <a:endParaRPr lang="en-US" sz="2000" dirty="0"/>
          </a:p>
          <a:p>
            <a:pPr lvl="1"/>
            <a:r>
              <a:rPr lang="en-AU" sz="2000" dirty="0"/>
              <a:t>Resource usage (Compute &amp; Storage)</a:t>
            </a:r>
          </a:p>
          <a:p>
            <a:pPr lvl="1"/>
            <a:r>
              <a:rPr lang="en-AU" sz="2000" dirty="0"/>
              <a:t>Feature usage</a:t>
            </a:r>
          </a:p>
          <a:p>
            <a:pPr lvl="1"/>
            <a:r>
              <a:rPr lang="en-AU" sz="2000" dirty="0"/>
              <a:t>Workload profile</a:t>
            </a:r>
          </a:p>
          <a:p>
            <a:pPr lvl="1"/>
            <a:r>
              <a:rPr lang="en-AU" sz="2000" dirty="0"/>
              <a:t>Data Affinity &amp; Usage</a:t>
            </a:r>
          </a:p>
          <a:p>
            <a:pPr lvl="1"/>
            <a:r>
              <a:rPr lang="en-AU" sz="2000" dirty="0"/>
              <a:t>User Profile</a:t>
            </a:r>
          </a:p>
          <a:p>
            <a:pPr>
              <a:lnSpc>
                <a:spcPct val="100000"/>
              </a:lnSpc>
              <a:spcBef>
                <a:spcPts val="1200"/>
              </a:spcBef>
            </a:pPr>
            <a:r>
              <a:rPr lang="en-US" sz="2000" dirty="0"/>
              <a:t>Teradata consultants analyze the query workloads on the Vantage environment based on a window of {{</a:t>
            </a:r>
            <a:r>
              <a:rPr lang="en-US" sz="2000" dirty="0" err="1"/>
              <a:t>val:weeks.csv</a:t>
            </a:r>
            <a:r>
              <a:rPr lang="en-US" sz="2000" dirty="0"/>
              <a:t>[1,Weeks]}} weeks. </a:t>
            </a:r>
          </a:p>
          <a:p>
            <a:pPr>
              <a:lnSpc>
                <a:spcPct val="100000"/>
              </a:lnSpc>
              <a:spcBef>
                <a:spcPts val="1200"/>
              </a:spcBef>
            </a:pPr>
            <a:r>
              <a:rPr lang="en-US" sz="2000" dirty="0"/>
              <a:t>This involves analysis of database query logs (DBQL) from the Vantage platform and the only dependency is DBQL (database query logging) being enabled for the analysis window.</a:t>
            </a:r>
          </a:p>
        </p:txBody>
      </p:sp>
    </p:spTree>
    <p:extLst>
      <p:ext uri="{BB962C8B-B14F-4D97-AF65-F5344CB8AC3E}">
        <p14:creationId xmlns:p14="http://schemas.microsoft.com/office/powerpoint/2010/main" val="22047489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OFFISYNC_SLIDE_GUID" val="752c904b-7eb6-4543-8a61-6a2e2ec6e3f6"/>
</p:tagLst>
</file>

<file path=ppt/tags/tag2.xml><?xml version="1.0" encoding="utf-8"?>
<p:tagLst xmlns:a="http://schemas.openxmlformats.org/drawingml/2006/main" xmlns:r="http://schemas.openxmlformats.org/officeDocument/2006/relationships" xmlns:p="http://schemas.openxmlformats.org/presentationml/2006/main">
  <p:tag name="OFFISYNC_SLIDE_GUID" val="fd3cf836-c5e2-45be-854c-f594cdc5bc05"/>
</p:tagLst>
</file>

<file path=ppt/theme/theme1.xml><?xml version="1.0" encoding="utf-8"?>
<a:theme xmlns:a="http://schemas.openxmlformats.org/drawingml/2006/main" name="Theme1">
  <a:themeElements>
    <a:clrScheme name="Teradata Colors 2018">
      <a:dk1>
        <a:srgbClr val="6B767D"/>
      </a:dk1>
      <a:lt1>
        <a:srgbClr val="FFFFFF"/>
      </a:lt1>
      <a:dk2>
        <a:srgbClr val="384851"/>
      </a:dk2>
      <a:lt2>
        <a:srgbClr val="E7E6E6"/>
      </a:lt2>
      <a:accent1>
        <a:srgbClr val="F3753F"/>
      </a:accent1>
      <a:accent2>
        <a:srgbClr val="384851"/>
      </a:accent2>
      <a:accent3>
        <a:srgbClr val="00B2B1"/>
      </a:accent3>
      <a:accent4>
        <a:srgbClr val="FEC64D"/>
      </a:accent4>
      <a:accent5>
        <a:srgbClr val="0098C9"/>
      </a:accent5>
      <a:accent6>
        <a:srgbClr val="000000"/>
      </a:accent6>
      <a:hlink>
        <a:srgbClr val="000000"/>
      </a:hlink>
      <a:folHlink>
        <a:srgbClr val="6B76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radata PPT Template 1018" id="{EE612F73-3E02-9F48-B8B0-975331B1AC45}" vid="{3E1481C8-D4F0-9A4A-AD9B-9994492B8A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EB8E814A3F7584EAE8FF0B3DB852A19" ma:contentTypeVersion="9" ma:contentTypeDescription="Create a new document." ma:contentTypeScope="" ma:versionID="e69ab516aeb44ea5badcc8eb89028f65">
  <xsd:schema xmlns:xsd="http://www.w3.org/2001/XMLSchema" xmlns:xs="http://www.w3.org/2001/XMLSchema" xmlns:p="http://schemas.microsoft.com/office/2006/metadata/properties" xmlns:ns2="02124634-a52d-4e0c-b527-846138045ca7" xmlns:ns3="7d2247ee-dcae-49b5-8e6a-08fc19cc9b93" targetNamespace="http://schemas.microsoft.com/office/2006/metadata/properties" ma:root="true" ma:fieldsID="059e6346cdd3e15961f0c09961190cf6" ns2:_="" ns3:_="">
    <xsd:import namespace="02124634-a52d-4e0c-b527-846138045ca7"/>
    <xsd:import namespace="7d2247ee-dcae-49b5-8e6a-08fc19cc9b93"/>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124634-a52d-4e0c-b527-846138045ca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d2247ee-dcae-49b5-8e6a-08fc19cc9b93"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7d2247ee-dcae-49b5-8e6a-08fc19cc9b93">
      <UserInfo>
        <DisplayName/>
        <AccountId xsi:nil="true"/>
        <AccountType/>
      </UserInfo>
    </SharedWithUsers>
  </documentManagement>
</p:properties>
</file>

<file path=customXml/itemProps1.xml><?xml version="1.0" encoding="utf-8"?>
<ds:datastoreItem xmlns:ds="http://schemas.openxmlformats.org/officeDocument/2006/customXml" ds:itemID="{D278F648-E670-4262-A352-AA37A92B1414}">
  <ds:schemaRefs>
    <ds:schemaRef ds:uri="http://schemas.microsoft.com/sharepoint/v3/contenttype/forms"/>
  </ds:schemaRefs>
</ds:datastoreItem>
</file>

<file path=customXml/itemProps2.xml><?xml version="1.0" encoding="utf-8"?>
<ds:datastoreItem xmlns:ds="http://schemas.openxmlformats.org/officeDocument/2006/customXml" ds:itemID="{DD2E5700-9766-4D36-8416-90E249EF68B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124634-a52d-4e0c-b527-846138045ca7"/>
    <ds:schemaRef ds:uri="7d2247ee-dcae-49b5-8e6a-08fc19cc9b9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609DDB2-8F90-49F6-B87F-2D5D805E2FD6}">
  <ds:schemaRefs>
    <ds:schemaRef ds:uri="http://purl.org/dc/terms/"/>
    <ds:schemaRef ds:uri="http://purl.org/dc/dcmitype/"/>
    <ds:schemaRef ds:uri="http://schemas.openxmlformats.org/package/2006/metadata/core-properties"/>
    <ds:schemaRef ds:uri="b3c1d50a-eac8-4b6a-a5ab-7b5dc607c8c4"/>
    <ds:schemaRef ds:uri="http://www.w3.org/XML/1998/namespace"/>
    <ds:schemaRef ds:uri="http://schemas.microsoft.com/office/2006/documentManagement/types"/>
    <ds:schemaRef ds:uri="http://purl.org/dc/elements/1.1/"/>
    <ds:schemaRef ds:uri="http://schemas.microsoft.com/office/infopath/2007/PartnerControls"/>
    <ds:schemaRef ds:uri="16a55041-fa5a-4fc2-bce1-25ea7f63e276"/>
    <ds:schemaRef ds:uri="http://schemas.microsoft.com/office/2006/metadata/properties"/>
    <ds:schemaRef ds:uri="7d2247ee-dcae-49b5-8e6a-08fc19cc9b93"/>
  </ds:schemaRefs>
</ds:datastoreItem>
</file>

<file path=docProps/app.xml><?xml version="1.0" encoding="utf-8"?>
<Properties xmlns="http://schemas.openxmlformats.org/officeDocument/2006/extended-properties" xmlns:vt="http://schemas.openxmlformats.org/officeDocument/2006/docPropsVTypes">
  <Template/>
  <TotalTime>581</TotalTime>
  <Words>5428</Words>
  <Application>Microsoft Office PowerPoint</Application>
  <PresentationFormat>Widescreen</PresentationFormat>
  <Paragraphs>807</Paragraphs>
  <Slides>60</Slides>
  <Notes>38</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60</vt:i4>
      </vt:variant>
    </vt:vector>
  </HeadingPairs>
  <TitlesOfParts>
    <vt:vector size="67" baseType="lpstr">
      <vt:lpstr>Arial Regular</vt:lpstr>
      <vt:lpstr>System Font Regular</vt:lpstr>
      <vt:lpstr>Arial</vt:lpstr>
      <vt:lpstr>Calibri</vt:lpstr>
      <vt:lpstr>Century Gothic</vt:lpstr>
      <vt:lpstr>Courier New</vt:lpstr>
      <vt:lpstr>Theme1</vt:lpstr>
      <vt:lpstr>PowerPoint Presentation</vt:lpstr>
      <vt:lpstr>PowerPoint Presentation</vt:lpstr>
      <vt:lpstr>PowerPoint Presentation</vt:lpstr>
      <vt:lpstr>Vantage Health Check Our Vantage Ecosystem Optimization Process</vt:lpstr>
      <vt:lpstr>Key Observations and Recommendations</vt:lpstr>
      <vt:lpstr>Key Observations and Recommendations</vt:lpstr>
      <vt:lpstr>Outline</vt:lpstr>
      <vt:lpstr>Outline</vt:lpstr>
      <vt:lpstr>Purpose</vt:lpstr>
      <vt:lpstr>System Summary</vt:lpstr>
      <vt:lpstr>Key Findings</vt:lpstr>
      <vt:lpstr>Recommendations</vt:lpstr>
      <vt:lpstr>Recommendations continued…</vt:lpstr>
      <vt:lpstr>Outline</vt:lpstr>
      <vt:lpstr>System Consumption Findings</vt:lpstr>
      <vt:lpstr>Consumption (CPU) by Outcome</vt:lpstr>
      <vt:lpstr>Usage Trending &amp; Forecast – CPU</vt:lpstr>
      <vt:lpstr>System CPU Heat Map</vt:lpstr>
      <vt:lpstr>Consumption (CPU) By Operating Window</vt:lpstr>
      <vt:lpstr>Usage Trending &amp; Forecast – IO</vt:lpstr>
      <vt:lpstr>Space Consumption by Historical Trend</vt:lpstr>
      <vt:lpstr>Production Database Sizes</vt:lpstr>
      <vt:lpstr>Database Activity Summary</vt:lpstr>
      <vt:lpstr>Top 30 Tables by volume (GBs)</vt:lpstr>
      <vt:lpstr> Table Activity Summary</vt:lpstr>
      <vt:lpstr>Outline</vt:lpstr>
      <vt:lpstr>Feature Usage Findings</vt:lpstr>
      <vt:lpstr>Feature Usage – Data Optimisation</vt:lpstr>
      <vt:lpstr>Feature Usage – High Availability and Usage Analysis</vt:lpstr>
      <vt:lpstr>Vantage Feature Usage - Performance</vt:lpstr>
      <vt:lpstr>PowerPoint Presentation</vt:lpstr>
      <vt:lpstr>Outline</vt:lpstr>
      <vt:lpstr>Workload Profile Findings</vt:lpstr>
      <vt:lpstr>Query Complexity</vt:lpstr>
      <vt:lpstr>CPU Consumption by Statement Type (top 8)</vt:lpstr>
      <vt:lpstr>Query Throughput by Outcome Type – Week Days</vt:lpstr>
      <vt:lpstr>Delayed Queries</vt:lpstr>
      <vt:lpstr>Outline</vt:lpstr>
      <vt:lpstr>Data Affinity Findings</vt:lpstr>
      <vt:lpstr>Offload and Manage the “disconnected” Tables</vt:lpstr>
      <vt:lpstr>3 Tier Architecture Prominent</vt:lpstr>
      <vt:lpstr>Outline</vt:lpstr>
      <vt:lpstr>Data Usage Profile Findings</vt:lpstr>
      <vt:lpstr>CPU Consumption by Department and Data Domain</vt:lpstr>
      <vt:lpstr>CPU Consumption by Department and Subject Area</vt:lpstr>
      <vt:lpstr>CPU Consumption by Business Group &amp; Data Domain</vt:lpstr>
      <vt:lpstr>CPU Consumption by Business Group &amp; Subject Area</vt:lpstr>
      <vt:lpstr>Outline</vt:lpstr>
      <vt:lpstr>User Profile Findings</vt:lpstr>
      <vt:lpstr>High Activity Users – xxx</vt:lpstr>
      <vt:lpstr>Understand Customer Experience</vt:lpstr>
      <vt:lpstr>PowerPoint Presentation</vt:lpstr>
      <vt:lpstr>CPU by Workload Type</vt:lpstr>
      <vt:lpstr>PowerPoint Presentation</vt:lpstr>
      <vt:lpstr>PowerPoint Presentation</vt:lpstr>
      <vt:lpstr>Feature Usage Grouping</vt:lpstr>
      <vt:lpstr>PowerPoint Presentation</vt:lpstr>
      <vt:lpstr>PowerPoint Presentation</vt:lpstr>
      <vt:lpstr>PowerPoint Presentation</vt:lpstr>
      <vt:lpstr>Query Complexity Classification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Woolmer, Monica</dc:creator>
  <cp:lastModifiedBy>Dong, haizhen</cp:lastModifiedBy>
  <cp:revision>14</cp:revision>
  <dcterms:created xsi:type="dcterms:W3CDTF">2020-05-10T23:17:18Z</dcterms:created>
  <dcterms:modified xsi:type="dcterms:W3CDTF">2021-08-06T00:55:00Z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0x0101002EB8E814A3F7584EAE8FF0B3DB852A19</vt:lpwstr>
  </property>
  <property fmtid="{D5CDD505-2E9C-101B-9397-08002B2CF9AE}" pid="3" name="Order">
    <vt:r8>590000</vt:r8>
  </property>
  <property fmtid="{D5CDD505-2E9C-101B-9397-08002B2CF9AE}" pid="4" name="xd_Signature">
    <vt:bool>false</vt:bool>
  </property>
  <property fmtid="{D5CDD505-2E9C-101B-9397-08002B2CF9AE}" pid="5" name="xd_ProgID">
    <vt:lpwstr/>
  </property>
  <property fmtid="{D5CDD505-2E9C-101B-9397-08002B2CF9AE}" pid="6" name="ComplianceAssetId">
    <vt:lpwstr/>
  </property>
  <property fmtid="{D5CDD505-2E9C-101B-9397-08002B2CF9AE}" pid="7" name="TemplateUrl">
    <vt:lpwstr/>
  </property>
</Properties>
</file>

<file path=docProps/thumbnail.jpeg>
</file>